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10" r:id="rId19"/>
    <p:sldId id="309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294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F4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32" autoAdjust="0"/>
  </p:normalViewPr>
  <p:slideViewPr>
    <p:cSldViewPr snapToGrid="0">
      <p:cViewPr>
        <p:scale>
          <a:sx n="86" d="100"/>
          <a:sy n="86" d="100"/>
        </p:scale>
        <p:origin x="-538" y="-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F2D15-89B2-4D24-AB13-0B021DD842F4}" type="doc">
      <dgm:prSet loTypeId="urn:microsoft.com/office/officeart/2005/8/layout/bProcess3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uk-UA"/>
        </a:p>
      </dgm:t>
    </dgm:pt>
    <dgm:pt modelId="{E2A64C5C-F733-4020-B8F3-28CD336AD7EC}">
      <dgm:prSet phldrT="[Текст]" custT="1"/>
      <dgm:spPr/>
      <dgm:t>
        <a:bodyPr/>
        <a:lstStyle/>
        <a:p>
          <a:r>
            <a:rPr lang="uk-UA" sz="1600" dirty="0">
              <a:solidFill>
                <a:schemeClr val="tx1"/>
              </a:solidFill>
            </a:rPr>
            <a:t>Збір та реєстрація онлайн ініціативних груп</a:t>
          </a:r>
          <a:endParaRPr lang="uk-UA" sz="1600" dirty="0">
            <a:solidFill>
              <a:schemeClr val="tx1"/>
            </a:solidFill>
            <a:latin typeface="+mn-lt"/>
          </a:endParaRPr>
        </a:p>
      </dgm:t>
    </dgm:pt>
    <dgm:pt modelId="{FE454D0F-BA1E-438A-875A-EE417C32174D}" type="parTrans" cxnId="{2AE442AC-E980-49B5-935C-DF26A393B844}">
      <dgm:prSet/>
      <dgm:spPr/>
      <dgm:t>
        <a:bodyPr/>
        <a:lstStyle/>
        <a:p>
          <a:endParaRPr lang="uk-UA"/>
        </a:p>
      </dgm:t>
    </dgm:pt>
    <dgm:pt modelId="{02A0DFE4-78DE-42A5-8E42-397F72996EEF}" type="sibTrans" cxnId="{2AE442AC-E980-49B5-935C-DF26A393B844}">
      <dgm:prSet/>
      <dgm:spPr/>
      <dgm:t>
        <a:bodyPr/>
        <a:lstStyle/>
        <a:p>
          <a:endParaRPr lang="uk-UA"/>
        </a:p>
      </dgm:t>
    </dgm:pt>
    <dgm:pt modelId="{D91B8ABD-8161-4081-9DCC-B65B0D18361F}">
      <dgm:prSet phldrT="[Текст]" custT="1"/>
      <dgm:spPr/>
      <dgm:t>
        <a:bodyPr/>
        <a:lstStyle/>
        <a:p>
          <a:r>
            <a:rPr lang="uk-UA" sz="1600" dirty="0">
              <a:solidFill>
                <a:schemeClr val="tx1"/>
              </a:solidFill>
            </a:rPr>
            <a:t>Проведення громадських зібрань та партійних з’їздів онлайн</a:t>
          </a:r>
          <a:endParaRPr lang="uk-UA" sz="1600" dirty="0">
            <a:solidFill>
              <a:schemeClr val="tx1"/>
            </a:solidFill>
            <a:latin typeface="+mn-lt"/>
          </a:endParaRPr>
        </a:p>
      </dgm:t>
    </dgm:pt>
    <dgm:pt modelId="{9AE25BFC-519A-4DB3-B018-721EAACA9708}" type="parTrans" cxnId="{27BF1170-562C-41B1-A746-F6E40C3EB9DD}">
      <dgm:prSet/>
      <dgm:spPr/>
      <dgm:t>
        <a:bodyPr/>
        <a:lstStyle/>
        <a:p>
          <a:endParaRPr lang="uk-UA"/>
        </a:p>
      </dgm:t>
    </dgm:pt>
    <dgm:pt modelId="{E535FEC5-FB8E-4863-B76B-40523C6C6E99}" type="sibTrans" cxnId="{27BF1170-562C-41B1-A746-F6E40C3EB9DD}">
      <dgm:prSet/>
      <dgm:spPr/>
      <dgm:t>
        <a:bodyPr/>
        <a:lstStyle/>
        <a:p>
          <a:endParaRPr lang="uk-UA"/>
        </a:p>
      </dgm:t>
    </dgm:pt>
    <dgm:pt modelId="{FB476341-B8F2-4006-8469-50F0E84A31CC}">
      <dgm:prSet phldrT="[Текст]" custT="1"/>
      <dgm:spPr/>
      <dgm:t>
        <a:bodyPr/>
        <a:lstStyle/>
        <a:p>
          <a:r>
            <a:rPr lang="uk-UA" sz="1600" dirty="0">
              <a:solidFill>
                <a:schemeClr val="tx1"/>
              </a:solidFill>
            </a:rPr>
            <a:t>Збір підписів в підтримку референдуму/ініціативи та реєстрація необхідних е-документів у відповідному органів влади</a:t>
          </a:r>
          <a:endParaRPr lang="uk-UA" sz="1600" dirty="0">
            <a:solidFill>
              <a:schemeClr val="tx1"/>
            </a:solidFill>
            <a:latin typeface="+mn-lt"/>
          </a:endParaRPr>
        </a:p>
      </dgm:t>
    </dgm:pt>
    <dgm:pt modelId="{3ED1C251-0E9B-4EF8-B631-3F6CE1978B2F}" type="parTrans" cxnId="{4546DE98-D834-448B-ADA6-AC11407E99A2}">
      <dgm:prSet/>
      <dgm:spPr/>
      <dgm:t>
        <a:bodyPr/>
        <a:lstStyle/>
        <a:p>
          <a:endParaRPr lang="uk-UA"/>
        </a:p>
      </dgm:t>
    </dgm:pt>
    <dgm:pt modelId="{2254C1E3-09D3-460C-AF5C-CF9F704DEDD2}" type="sibTrans" cxnId="{4546DE98-D834-448B-ADA6-AC11407E99A2}">
      <dgm:prSet/>
      <dgm:spPr/>
      <dgm:t>
        <a:bodyPr/>
        <a:lstStyle/>
        <a:p>
          <a:endParaRPr lang="uk-UA"/>
        </a:p>
      </dgm:t>
    </dgm:pt>
    <dgm:pt modelId="{A95198ED-5902-4639-8FC5-FE17281C9348}">
      <dgm:prSet phldrT="[Текст]" custT="1"/>
      <dgm:spPr/>
      <dgm:t>
        <a:bodyPr/>
        <a:lstStyle/>
        <a:p>
          <a:r>
            <a:rPr lang="uk-UA" sz="1600" dirty="0">
              <a:solidFill>
                <a:schemeClr val="tx1"/>
              </a:solidFill>
            </a:rPr>
            <a:t>Підписання електронними підписами документів, необхідних для реєстрації та функціонування партій та громадських організацій та передача їх Міністерству юстиції</a:t>
          </a:r>
          <a:endParaRPr lang="uk-UA" sz="1600" dirty="0">
            <a:solidFill>
              <a:schemeClr val="tx1"/>
            </a:solidFill>
            <a:latin typeface="+mn-lt"/>
          </a:endParaRPr>
        </a:p>
      </dgm:t>
    </dgm:pt>
    <dgm:pt modelId="{127148B4-AEA5-4F72-9B38-665F5808B681}" type="parTrans" cxnId="{FD765B1E-74AF-4B31-8CD2-6C25C2EC96DF}">
      <dgm:prSet/>
      <dgm:spPr/>
      <dgm:t>
        <a:bodyPr/>
        <a:lstStyle/>
        <a:p>
          <a:endParaRPr lang="uk-UA"/>
        </a:p>
      </dgm:t>
    </dgm:pt>
    <dgm:pt modelId="{E8698FC7-71EC-486A-845C-8588213E8567}" type="sibTrans" cxnId="{FD765B1E-74AF-4B31-8CD2-6C25C2EC96DF}">
      <dgm:prSet/>
      <dgm:spPr/>
      <dgm:t>
        <a:bodyPr/>
        <a:lstStyle/>
        <a:p>
          <a:endParaRPr lang="uk-UA"/>
        </a:p>
      </dgm:t>
    </dgm:pt>
    <dgm:pt modelId="{52D66A0B-1E69-40CC-99C1-8E999BE80062}" type="pres">
      <dgm:prSet presAssocID="{8A6F2D15-89B2-4D24-AB13-0B021DD842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7ABD96-8C32-483A-BBFB-065A5DA860C2}" type="pres">
      <dgm:prSet presAssocID="{E2A64C5C-F733-4020-B8F3-28CD336AD7E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E5271-9320-4285-98D7-F39A03B61117}" type="pres">
      <dgm:prSet presAssocID="{02A0DFE4-78DE-42A5-8E42-397F72996EEF}" presName="sibTrans" presStyleLbl="sibTrans1D1" presStyleIdx="0" presStyleCnt="3"/>
      <dgm:spPr/>
      <dgm:t>
        <a:bodyPr/>
        <a:lstStyle/>
        <a:p>
          <a:endParaRPr lang="ru-RU"/>
        </a:p>
      </dgm:t>
    </dgm:pt>
    <dgm:pt modelId="{F6AE1169-774E-49CA-BB00-62645F81E48D}" type="pres">
      <dgm:prSet presAssocID="{02A0DFE4-78DE-42A5-8E42-397F72996EEF}" presName="connectorText" presStyleLbl="sibTrans1D1" presStyleIdx="0" presStyleCnt="3"/>
      <dgm:spPr/>
      <dgm:t>
        <a:bodyPr/>
        <a:lstStyle/>
        <a:p>
          <a:endParaRPr lang="ru-RU"/>
        </a:p>
      </dgm:t>
    </dgm:pt>
    <dgm:pt modelId="{E768AF7D-A376-4043-932A-4F824547716B}" type="pres">
      <dgm:prSet presAssocID="{D91B8ABD-8161-4081-9DCC-B65B0D18361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E4534-DAD2-4BCF-B9B4-0AFB9C895054}" type="pres">
      <dgm:prSet presAssocID="{E535FEC5-FB8E-4863-B76B-40523C6C6E99}" presName="sibTrans" presStyleLbl="sibTrans1D1" presStyleIdx="1" presStyleCnt="3"/>
      <dgm:spPr/>
      <dgm:t>
        <a:bodyPr/>
        <a:lstStyle/>
        <a:p>
          <a:endParaRPr lang="ru-RU"/>
        </a:p>
      </dgm:t>
    </dgm:pt>
    <dgm:pt modelId="{792251DC-E4ED-4813-B2E8-FADE04A29D6A}" type="pres">
      <dgm:prSet presAssocID="{E535FEC5-FB8E-4863-B76B-40523C6C6E99}" presName="connectorText" presStyleLbl="sibTrans1D1" presStyleIdx="1" presStyleCnt="3"/>
      <dgm:spPr/>
      <dgm:t>
        <a:bodyPr/>
        <a:lstStyle/>
        <a:p>
          <a:endParaRPr lang="ru-RU"/>
        </a:p>
      </dgm:t>
    </dgm:pt>
    <dgm:pt modelId="{97CA36A6-3BCF-4F67-8359-2DC5DB99165E}" type="pres">
      <dgm:prSet presAssocID="{FB476341-B8F2-4006-8469-50F0E84A31C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4800F-AFD3-471E-9CFF-C2F789821846}" type="pres">
      <dgm:prSet presAssocID="{2254C1E3-09D3-460C-AF5C-CF9F704DEDD2}" presName="sibTrans" presStyleLbl="sibTrans1D1" presStyleIdx="2" presStyleCnt="3"/>
      <dgm:spPr/>
      <dgm:t>
        <a:bodyPr/>
        <a:lstStyle/>
        <a:p>
          <a:endParaRPr lang="ru-RU"/>
        </a:p>
      </dgm:t>
    </dgm:pt>
    <dgm:pt modelId="{93924EB6-BBC2-4EC0-9DC1-2768080CF600}" type="pres">
      <dgm:prSet presAssocID="{2254C1E3-09D3-460C-AF5C-CF9F704DEDD2}" presName="connectorText" presStyleLbl="sibTrans1D1" presStyleIdx="2" presStyleCnt="3"/>
      <dgm:spPr/>
      <dgm:t>
        <a:bodyPr/>
        <a:lstStyle/>
        <a:p>
          <a:endParaRPr lang="ru-RU"/>
        </a:p>
      </dgm:t>
    </dgm:pt>
    <dgm:pt modelId="{AAA0DDAC-9A4A-4FED-8F75-AFE42F61367C}" type="pres">
      <dgm:prSet presAssocID="{A95198ED-5902-4639-8FC5-FE17281C934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593665-A978-49BD-AE13-18952B72BE46}" type="presOf" srcId="{E2A64C5C-F733-4020-B8F3-28CD336AD7EC}" destId="{427ABD96-8C32-483A-BBFB-065A5DA860C2}" srcOrd="0" destOrd="0" presId="urn:microsoft.com/office/officeart/2005/8/layout/bProcess3"/>
    <dgm:cxn modelId="{D640C915-2ECF-496F-8B78-53BC953FBC41}" type="presOf" srcId="{D91B8ABD-8161-4081-9DCC-B65B0D18361F}" destId="{E768AF7D-A376-4043-932A-4F824547716B}" srcOrd="0" destOrd="0" presId="urn:microsoft.com/office/officeart/2005/8/layout/bProcess3"/>
    <dgm:cxn modelId="{2AE442AC-E980-49B5-935C-DF26A393B844}" srcId="{8A6F2D15-89B2-4D24-AB13-0B021DD842F4}" destId="{E2A64C5C-F733-4020-B8F3-28CD336AD7EC}" srcOrd="0" destOrd="0" parTransId="{FE454D0F-BA1E-438A-875A-EE417C32174D}" sibTransId="{02A0DFE4-78DE-42A5-8E42-397F72996EEF}"/>
    <dgm:cxn modelId="{27BF1170-562C-41B1-A746-F6E40C3EB9DD}" srcId="{8A6F2D15-89B2-4D24-AB13-0B021DD842F4}" destId="{D91B8ABD-8161-4081-9DCC-B65B0D18361F}" srcOrd="1" destOrd="0" parTransId="{9AE25BFC-519A-4DB3-B018-721EAACA9708}" sibTransId="{E535FEC5-FB8E-4863-B76B-40523C6C6E99}"/>
    <dgm:cxn modelId="{8F92071E-FA05-4787-9F1B-D692EB756B0D}" type="presOf" srcId="{2254C1E3-09D3-460C-AF5C-CF9F704DEDD2}" destId="{DD94800F-AFD3-471E-9CFF-C2F789821846}" srcOrd="0" destOrd="0" presId="urn:microsoft.com/office/officeart/2005/8/layout/bProcess3"/>
    <dgm:cxn modelId="{A02CC6B7-3EED-4A71-AB5E-5C11872CCE16}" type="presOf" srcId="{E535FEC5-FB8E-4863-B76B-40523C6C6E99}" destId="{96DE4534-DAD2-4BCF-B9B4-0AFB9C895054}" srcOrd="0" destOrd="0" presId="urn:microsoft.com/office/officeart/2005/8/layout/bProcess3"/>
    <dgm:cxn modelId="{FD765B1E-74AF-4B31-8CD2-6C25C2EC96DF}" srcId="{8A6F2D15-89B2-4D24-AB13-0B021DD842F4}" destId="{A95198ED-5902-4639-8FC5-FE17281C9348}" srcOrd="3" destOrd="0" parTransId="{127148B4-AEA5-4F72-9B38-665F5808B681}" sibTransId="{E8698FC7-71EC-486A-845C-8588213E8567}"/>
    <dgm:cxn modelId="{9F6162CA-B42A-4E28-AD21-37D34549949F}" type="presOf" srcId="{02A0DFE4-78DE-42A5-8E42-397F72996EEF}" destId="{F6AE1169-774E-49CA-BB00-62645F81E48D}" srcOrd="1" destOrd="0" presId="urn:microsoft.com/office/officeart/2005/8/layout/bProcess3"/>
    <dgm:cxn modelId="{2ADEF8EE-7E88-434C-8E92-DB2BF6AD09BF}" type="presOf" srcId="{2254C1E3-09D3-460C-AF5C-CF9F704DEDD2}" destId="{93924EB6-BBC2-4EC0-9DC1-2768080CF600}" srcOrd="1" destOrd="0" presId="urn:microsoft.com/office/officeart/2005/8/layout/bProcess3"/>
    <dgm:cxn modelId="{E3713502-73EC-4A38-B741-095C8E458569}" type="presOf" srcId="{8A6F2D15-89B2-4D24-AB13-0B021DD842F4}" destId="{52D66A0B-1E69-40CC-99C1-8E999BE80062}" srcOrd="0" destOrd="0" presId="urn:microsoft.com/office/officeart/2005/8/layout/bProcess3"/>
    <dgm:cxn modelId="{A0E1F301-81E0-4EA1-A96C-69710BE3ABA7}" type="presOf" srcId="{A95198ED-5902-4639-8FC5-FE17281C9348}" destId="{AAA0DDAC-9A4A-4FED-8F75-AFE42F61367C}" srcOrd="0" destOrd="0" presId="urn:microsoft.com/office/officeart/2005/8/layout/bProcess3"/>
    <dgm:cxn modelId="{4546DE98-D834-448B-ADA6-AC11407E99A2}" srcId="{8A6F2D15-89B2-4D24-AB13-0B021DD842F4}" destId="{FB476341-B8F2-4006-8469-50F0E84A31CC}" srcOrd="2" destOrd="0" parTransId="{3ED1C251-0E9B-4EF8-B631-3F6CE1978B2F}" sibTransId="{2254C1E3-09D3-460C-AF5C-CF9F704DEDD2}"/>
    <dgm:cxn modelId="{45D9DBCB-D6B0-4234-9A83-66E7AD01533F}" type="presOf" srcId="{02A0DFE4-78DE-42A5-8E42-397F72996EEF}" destId="{3ECE5271-9320-4285-98D7-F39A03B61117}" srcOrd="0" destOrd="0" presId="urn:microsoft.com/office/officeart/2005/8/layout/bProcess3"/>
    <dgm:cxn modelId="{2807B8B9-0900-4326-87BD-666CC59E4597}" type="presOf" srcId="{E535FEC5-FB8E-4863-B76B-40523C6C6E99}" destId="{792251DC-E4ED-4813-B2E8-FADE04A29D6A}" srcOrd="1" destOrd="0" presId="urn:microsoft.com/office/officeart/2005/8/layout/bProcess3"/>
    <dgm:cxn modelId="{634E585F-E342-4C33-8019-816C2C93C399}" type="presOf" srcId="{FB476341-B8F2-4006-8469-50F0E84A31CC}" destId="{97CA36A6-3BCF-4F67-8359-2DC5DB99165E}" srcOrd="0" destOrd="0" presId="urn:microsoft.com/office/officeart/2005/8/layout/bProcess3"/>
    <dgm:cxn modelId="{25DC8D9F-4F80-4637-A860-C1AC98F1CBB8}" type="presParOf" srcId="{52D66A0B-1E69-40CC-99C1-8E999BE80062}" destId="{427ABD96-8C32-483A-BBFB-065A5DA860C2}" srcOrd="0" destOrd="0" presId="urn:microsoft.com/office/officeart/2005/8/layout/bProcess3"/>
    <dgm:cxn modelId="{A2F35B47-1DB9-46A5-AD92-93AE8DC66A07}" type="presParOf" srcId="{52D66A0B-1E69-40CC-99C1-8E999BE80062}" destId="{3ECE5271-9320-4285-98D7-F39A03B61117}" srcOrd="1" destOrd="0" presId="urn:microsoft.com/office/officeart/2005/8/layout/bProcess3"/>
    <dgm:cxn modelId="{D9E63227-CFD6-4A5A-999F-884DF18C55C1}" type="presParOf" srcId="{3ECE5271-9320-4285-98D7-F39A03B61117}" destId="{F6AE1169-774E-49CA-BB00-62645F81E48D}" srcOrd="0" destOrd="0" presId="urn:microsoft.com/office/officeart/2005/8/layout/bProcess3"/>
    <dgm:cxn modelId="{42162C9A-9F2F-45C7-96FB-7110B94DAD6B}" type="presParOf" srcId="{52D66A0B-1E69-40CC-99C1-8E999BE80062}" destId="{E768AF7D-A376-4043-932A-4F824547716B}" srcOrd="2" destOrd="0" presId="urn:microsoft.com/office/officeart/2005/8/layout/bProcess3"/>
    <dgm:cxn modelId="{32154476-1532-4AD9-899B-B6BC6E3A452A}" type="presParOf" srcId="{52D66A0B-1E69-40CC-99C1-8E999BE80062}" destId="{96DE4534-DAD2-4BCF-B9B4-0AFB9C895054}" srcOrd="3" destOrd="0" presId="urn:microsoft.com/office/officeart/2005/8/layout/bProcess3"/>
    <dgm:cxn modelId="{D7222557-0759-4DB5-AE4C-6DE46CE8BC91}" type="presParOf" srcId="{96DE4534-DAD2-4BCF-B9B4-0AFB9C895054}" destId="{792251DC-E4ED-4813-B2E8-FADE04A29D6A}" srcOrd="0" destOrd="0" presId="urn:microsoft.com/office/officeart/2005/8/layout/bProcess3"/>
    <dgm:cxn modelId="{D7EBEA78-EEA3-42B1-88C5-8386072DC15F}" type="presParOf" srcId="{52D66A0B-1E69-40CC-99C1-8E999BE80062}" destId="{97CA36A6-3BCF-4F67-8359-2DC5DB99165E}" srcOrd="4" destOrd="0" presId="urn:microsoft.com/office/officeart/2005/8/layout/bProcess3"/>
    <dgm:cxn modelId="{A981516C-9C29-4C17-BA5C-1FD6E01772AA}" type="presParOf" srcId="{52D66A0B-1E69-40CC-99C1-8E999BE80062}" destId="{DD94800F-AFD3-471E-9CFF-C2F789821846}" srcOrd="5" destOrd="0" presId="urn:microsoft.com/office/officeart/2005/8/layout/bProcess3"/>
    <dgm:cxn modelId="{010F7A8F-604D-439C-9936-A4F89D59D2C8}" type="presParOf" srcId="{DD94800F-AFD3-471E-9CFF-C2F789821846}" destId="{93924EB6-BBC2-4EC0-9DC1-2768080CF600}" srcOrd="0" destOrd="0" presId="urn:microsoft.com/office/officeart/2005/8/layout/bProcess3"/>
    <dgm:cxn modelId="{FA34B110-F25A-4686-A736-205DBA2C3CEE}" type="presParOf" srcId="{52D66A0B-1E69-40CC-99C1-8E999BE80062}" destId="{AAA0DDAC-9A4A-4FED-8F75-AFE42F61367C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CF3625B-9A3A-43AC-8294-71E364228C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681645-068A-4042-9AFE-09E8EB59C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7679207-A87A-4CFF-B7B7-E05921891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DB8ABB4-E6B4-4379-B2BE-DC84F3F3D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F3A6-E49D-4240-A7F6-62BD6FA627A2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74B79B-4C5A-4DDF-9561-BF819863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E098A3-1EC1-4812-AB2A-635402F1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DB63-62AE-4819-A199-544198B00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06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4FB091-343B-4994-984A-94008102C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4FBA854-DE17-4A82-BB16-8F8E84538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B7546C-339C-410D-8AA5-7D5495264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F3A6-E49D-4240-A7F6-62BD6FA627A2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36C80D-5B4B-4931-9714-0CED59415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6F16F9A-2902-4FEE-B09D-66DCA329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DB63-62AE-4819-A199-544198B00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319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397DD9B-BB0B-4D9E-9B40-72AC6B3920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FE2E8DF-4CED-42CE-882D-F9E9308D8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509221-D3F3-4E2B-B5EC-6B3DB0F45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F3A6-E49D-4240-A7F6-62BD6FA627A2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811325-C4DB-4238-8DCF-6DAE24537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1B065A-ADA0-4434-93EB-DED66BCE3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DB63-62AE-4819-A199-544198B00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49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B38671-567D-4769-843B-79B8E7BB4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30FBE7-5A52-4BAF-BEF0-44C535D04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F461D3-255D-4B2B-8247-0101257BD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F3A6-E49D-4240-A7F6-62BD6FA627A2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363D0FF-11F2-4C99-A714-32A02C7B1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58F7BC-FBFC-4A9A-8974-82B6610F2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DB63-62AE-4819-A199-544198B00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01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244B4D-70B5-4533-AFF5-46D5D388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B2F803B-55F6-45DD-81A4-EC8E09917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858936-D867-424C-A46C-A1D2A1E38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F3A6-E49D-4240-A7F6-62BD6FA627A2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629DBD-49FF-4712-B368-33C87D173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93FAE2-4C26-4CB1-82AD-621DD9C17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DB63-62AE-4819-A199-544198B00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12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733D00-00DC-4D1E-93DF-6713B1E54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381FE3-18A1-4993-B6A0-458641DFF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284AC88-938B-47A4-9D5C-6B4A55215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9D0BC2A-1993-4EF0-8316-82FF151A9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F3A6-E49D-4240-A7F6-62BD6FA627A2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CB52811-459B-4778-936F-D51A6DE26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76FE9B6-1C3A-4A92-A8D2-037E0595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DB63-62AE-4819-A199-544198B00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585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3CA7AD-D61C-4C46-A21B-0B7FF9C8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6FAC000-6967-427A-8A23-6A3B0872C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5B83D57-C9D8-400A-A73A-5B9BB2F0B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CE1D348-E6F9-476C-8EC5-F561EC804F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9361DDE-91FE-4B84-993E-981A9C06F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DC08B31-4A92-4CEF-8431-CFAD2E026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F3A6-E49D-4240-A7F6-62BD6FA627A2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FB3028D-A432-4E47-A4FF-B4575E49A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553AD29-2029-4B6B-8CEA-D4ECE141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DB63-62AE-4819-A199-544198B00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74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86F02B-29F6-41E7-AE66-3E6055CA7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DA5423F-C8A3-4407-AE74-0C5FDF374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F3A6-E49D-4240-A7F6-62BD6FA627A2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0D5B0B1-DCA6-424F-AAB2-6A53F761E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BDFA0CF-4CC1-4C8B-ACEE-1ACD7BF7F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DB63-62AE-4819-A199-544198B00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9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3B7B0FD-D962-464A-AF2D-75A209D48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F3A6-E49D-4240-A7F6-62BD6FA627A2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5B445B3-4AD9-4F8E-9A1C-A2A5D8CD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66C0ACE-8666-4B00-B9A3-BE7D860C3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DB63-62AE-4819-A199-544198B00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6A9366-1E6B-4DED-AB84-CB9BFD29F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0B79AE-D7DD-4DF2-8BFA-9F299C5DF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8A19E52-2034-4B05-8031-69F37B0DE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CD3C7EE-3229-4D58-A033-F9437AA81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F3A6-E49D-4240-A7F6-62BD6FA627A2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73F1F2F-2014-4342-B561-F2D338BB6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96278C6-F26A-4714-9DF4-7B2295F4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DB63-62AE-4819-A199-544198B00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4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17F30E-EAB4-4FFF-A5BE-EBA402C0F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E54B764-C2FC-48D4-99EC-857D06045E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796B4C5-8579-4E78-AA14-C39FF6629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C21738F-E836-492D-B017-E2E19C395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F3A6-E49D-4240-A7F6-62BD6FA627A2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73E8588-3877-4324-A10F-48860DF8D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AF00A4E-7674-4B09-BEEE-5A35A4D4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DB63-62AE-4819-A199-544198B00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10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790EDF-D2E0-43A3-8BC3-0BB5DE8CD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B1D1257-A0B5-4677-9E0B-743B6599F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488DCC-7F92-430F-A345-B98881383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0F3A6-E49D-4240-A7F6-62BD6FA627A2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0FEAA8-3BC9-4215-90A7-5809F1127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F83351-2FB2-46AE-A679-53CEA3A35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7DB63-62AE-4819-A199-544198B001E2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9B38056-6EDF-4E2F-81C2-7D13F32CE3B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651209-8BC2-4E21-A5DD-C64BFB8E0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5872" y="2315160"/>
            <a:ext cx="7780256" cy="2227679"/>
          </a:xfrm>
        </p:spPr>
        <p:txBody>
          <a:bodyPr>
            <a:normAutofit/>
          </a:bodyPr>
          <a:lstStyle/>
          <a:p>
            <a:r>
              <a:rPr lang="uk-UA" sz="4800" b="1" dirty="0">
                <a:latin typeface="Arial" panose="020B0604020202020204" pitchFamily="34" charset="0"/>
                <a:cs typeface="Arial" panose="020B0604020202020204" pitchFamily="34" charset="0"/>
              </a:rPr>
              <a:t>Тема 2. Електронна демократія в політичній взаємодії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234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CB66DA-AC4B-4841-9757-482C4510077A}"/>
              </a:ext>
            </a:extLst>
          </p:cNvPr>
          <p:cNvSpPr txBox="1"/>
          <p:nvPr/>
        </p:nvSpPr>
        <p:spPr>
          <a:xfrm>
            <a:off x="972532" y="452486"/>
            <a:ext cx="1062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2. Електронна демократія: сутність, мета та основні завдання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E5BECD-1FA6-4FF0-86CC-ADE41C9811F1}"/>
              </a:ext>
            </a:extLst>
          </p:cNvPr>
          <p:cNvSpPr txBox="1"/>
          <p:nvPr/>
        </p:nvSpPr>
        <p:spPr>
          <a:xfrm>
            <a:off x="972532" y="1329180"/>
            <a:ext cx="10481035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Тому деякі дослідники виділяють дві моделі застосування ІКТ у процесах сучасного суспільно-економічного розвитку (зокрема – розбудови інформаційного суспільства): «демократичну» (е-демократія) та «адміністративну» (е-урядування).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«демократичній» моделі (е-демократія)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домінують комунікації знизу вгору, тобто громадяни певним чином впливають на функціонування держави, отримують інформацію від державних службовців, контролюють відповідність пріоритетів державної політики власним пріоритетам і на основі цього беруть участь у прийнятті політичних рішень.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Навпаки, 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«адміністративна» модель (е-урядування)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стосується відносин зверху вниз, до неї відноситься надання державних послуг та здійснення управлінської діяльності. Традиційно дослідники значну увагу приділяють е-демократії, яка є більш яскравою науковою і політичною конструкцією. У той же час, упровадження ІКТ в адміністративні процеси в силу об’єктивних причин дає більш швидкий і вагомий результат, внаслідок чого недооцінка адміністративної складової може призвести до не цілком коректного відображення практики е-уряду в наукових теоріях і, в кінцевому результаті, до марнування потенційних переваг ІКТ для державного управління.</a:t>
            </a:r>
          </a:p>
        </p:txBody>
      </p: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xmlns="" id="{D5E99501-0980-476B-8B8C-99FAC3BD4861}"/>
              </a:ext>
            </a:extLst>
          </p:cNvPr>
          <p:cNvCxnSpPr/>
          <p:nvPr/>
        </p:nvCxnSpPr>
        <p:spPr>
          <a:xfrm>
            <a:off x="1074655" y="932756"/>
            <a:ext cx="106805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56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CB66DA-AC4B-4841-9757-482C4510077A}"/>
              </a:ext>
            </a:extLst>
          </p:cNvPr>
          <p:cNvSpPr txBox="1"/>
          <p:nvPr/>
        </p:nvSpPr>
        <p:spPr>
          <a:xfrm>
            <a:off x="972532" y="452486"/>
            <a:ext cx="1062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2. Електронна демократія: сутність, мета та основні завдання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E5BECD-1FA6-4FF0-86CC-ADE41C9811F1}"/>
              </a:ext>
            </a:extLst>
          </p:cNvPr>
          <p:cNvSpPr txBox="1"/>
          <p:nvPr/>
        </p:nvSpPr>
        <p:spPr>
          <a:xfrm>
            <a:off x="972532" y="1329180"/>
            <a:ext cx="10481035" cy="49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uk-UA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Адміністративна та демократична моделі розбудови е-держави</a:t>
            </a:r>
            <a:endParaRPr lang="uk-UA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xmlns="" id="{D5E99501-0980-476B-8B8C-99FAC3BD4861}"/>
              </a:ext>
            </a:extLst>
          </p:cNvPr>
          <p:cNvCxnSpPr/>
          <p:nvPr/>
        </p:nvCxnSpPr>
        <p:spPr>
          <a:xfrm>
            <a:off x="1074655" y="932756"/>
            <a:ext cx="106805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7502E17-5660-41CC-8BFC-E98DD9058ECA}"/>
              </a:ext>
            </a:extLst>
          </p:cNvPr>
          <p:cNvPicPr/>
          <p:nvPr/>
        </p:nvPicPr>
        <p:blipFill rotWithShape="1">
          <a:blip r:embed="rId2"/>
          <a:srcRect l="46271" t="59572" r="24162" b="29178"/>
          <a:stretch/>
        </p:blipFill>
        <p:spPr bwMode="auto">
          <a:xfrm>
            <a:off x="2029119" y="2476895"/>
            <a:ext cx="8133761" cy="19042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0554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CB66DA-AC4B-4841-9757-482C4510077A}"/>
              </a:ext>
            </a:extLst>
          </p:cNvPr>
          <p:cNvSpPr txBox="1"/>
          <p:nvPr/>
        </p:nvSpPr>
        <p:spPr>
          <a:xfrm>
            <a:off x="972532" y="452486"/>
            <a:ext cx="1062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2. Електронна демократія: сутність, мета та основні завдання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E5BECD-1FA6-4FF0-86CC-ADE41C9811F1}"/>
              </a:ext>
            </a:extLst>
          </p:cNvPr>
          <p:cNvSpPr txBox="1"/>
          <p:nvPr/>
        </p:nvSpPr>
        <p:spPr>
          <a:xfrm>
            <a:off x="972532" y="1329180"/>
            <a:ext cx="10481035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</a:rPr>
              <a:t>Термін </a:t>
            </a:r>
            <a:r>
              <a:rPr lang="uk-UA" sz="2000" b="1" i="1" dirty="0">
                <a:effectLst/>
                <a:ea typeface="Calibri" panose="020F0502020204030204" pitchFamily="34" charset="0"/>
              </a:rPr>
              <a:t>«електронна демократія» </a:t>
            </a:r>
            <a:r>
              <a:rPr lang="uk-UA" sz="2000" dirty="0">
                <a:effectLst/>
                <a:ea typeface="Calibri" panose="020F0502020204030204" pitchFamily="34" charset="0"/>
              </a:rPr>
              <a:t>(</a:t>
            </a:r>
            <a:r>
              <a:rPr lang="uk-UA" sz="2000" dirty="0" err="1">
                <a:effectLst/>
                <a:ea typeface="Calibri" panose="020F0502020204030204" pitchFamily="34" charset="0"/>
              </a:rPr>
              <a:t>electronic</a:t>
            </a:r>
            <a:r>
              <a:rPr lang="uk-UA" sz="2000" dirty="0">
                <a:effectLst/>
                <a:ea typeface="Calibri" panose="020F0502020204030204" pitchFamily="34" charset="0"/>
              </a:rPr>
              <a:t> </a:t>
            </a:r>
            <a:r>
              <a:rPr lang="uk-UA" sz="2000" dirty="0" err="1">
                <a:effectLst/>
                <a:ea typeface="Calibri" panose="020F0502020204030204" pitchFamily="34" charset="0"/>
              </a:rPr>
              <a:t>democracy</a:t>
            </a:r>
            <a:r>
              <a:rPr lang="uk-UA" sz="2000" dirty="0">
                <a:effectLst/>
                <a:ea typeface="Calibri" panose="020F0502020204030204" pitchFamily="34" charset="0"/>
              </a:rPr>
              <a:t>) у вузькому змісті використовується у випадках, коли мова ведеться про застосування ІКТ для організації політичного процесу, застосування громадянами цих технологій для участі в конституційно передбачених діях у державному управлінні та місцевому самоврядуванні.</a:t>
            </a:r>
          </a:p>
          <a:p>
            <a:pPr indent="450215" algn="just">
              <a:spcAft>
                <a:spcPts val="800"/>
              </a:spcAft>
            </a:pPr>
            <a:r>
              <a:rPr lang="uk-UA" sz="2000" i="1" dirty="0">
                <a:effectLst/>
                <a:ea typeface="Calibri" panose="020F0502020204030204" pitchFamily="34" charset="0"/>
              </a:rPr>
              <a:t>Рада Європи </a:t>
            </a:r>
            <a:r>
              <a:rPr lang="uk-UA" sz="2000" dirty="0">
                <a:effectLst/>
                <a:ea typeface="Calibri" panose="020F0502020204030204" pitchFamily="34" charset="0"/>
              </a:rPr>
              <a:t>визначає е-демократію як використання ІКТ урядами, політичними партіями, громадянами та іншими учасниками політичних процесів на місцях, у регіонах, на національному або міжнародному рівнях з метою розширення участі громадян у процесах прийняття державних рішень. ІКТ можуть використовуватися в різних формах, а не тільки для голосування. </a:t>
            </a:r>
            <a:endParaRPr lang="uk-UA" sz="2000" dirty="0">
              <a:ea typeface="Calibri" panose="020F0502020204030204" pitchFamily="34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Тобто, під терміном 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«електронна демократія» 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розуміється така політична система, в якій ІКТ використовуються для забезпечення виконання основних функцій демократичного процесу, зокрема: вільного доступу до суспільно важливої інформації, свободи слова, участі в публічному управлінні (як шляхом вільного обговорення, так й участі у виборах, референдумах тощо).</a:t>
            </a:r>
          </a:p>
        </p:txBody>
      </p: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xmlns="" id="{D5E99501-0980-476B-8B8C-99FAC3BD4861}"/>
              </a:ext>
            </a:extLst>
          </p:cNvPr>
          <p:cNvCxnSpPr/>
          <p:nvPr/>
        </p:nvCxnSpPr>
        <p:spPr>
          <a:xfrm>
            <a:off x="1074655" y="932756"/>
            <a:ext cx="106805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715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CB66DA-AC4B-4841-9757-482C4510077A}"/>
              </a:ext>
            </a:extLst>
          </p:cNvPr>
          <p:cNvSpPr txBox="1"/>
          <p:nvPr/>
        </p:nvSpPr>
        <p:spPr>
          <a:xfrm>
            <a:off x="972532" y="452486"/>
            <a:ext cx="1062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2. Електронна демократія: сутність, мета та основні завдання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E5BECD-1FA6-4FF0-86CC-ADE41C9811F1}"/>
              </a:ext>
            </a:extLst>
          </p:cNvPr>
          <p:cNvSpPr txBox="1"/>
          <p:nvPr/>
        </p:nvSpPr>
        <p:spPr>
          <a:xfrm>
            <a:off x="972532" y="1329180"/>
            <a:ext cx="10481035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Можна виділити такі основні переваги е-демократії як форми реалізації демократичних процедур: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1) істотне зниження витрат на здійснення демократичних процедур;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2) зниження витрат на інтерактивні форми взаємодії з громадянами, що дозволяє органам державної влади більш повно враховувати думки різних соціальних груп при прийнятті рішень;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3) залучення громадян до прийняття рішень на більш ранніх стадіях і в більш тісній формі;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4) залучення суспільних груп громадян з обмеженими можливостями, яким складно забезпечувати свої громадські права за «традиційними» формами демократичної участі;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5) зміцнення довіри громадян до держави за рахунок іміджевих функцій нових комунікаційних каналів, створення у громадян ілюзії участі в прийнятті рішень.</a:t>
            </a:r>
          </a:p>
        </p:txBody>
      </p: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xmlns="" id="{D5E99501-0980-476B-8B8C-99FAC3BD4861}"/>
              </a:ext>
            </a:extLst>
          </p:cNvPr>
          <p:cNvCxnSpPr/>
          <p:nvPr/>
        </p:nvCxnSpPr>
        <p:spPr>
          <a:xfrm>
            <a:off x="1074655" y="932756"/>
            <a:ext cx="106805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927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CB66DA-AC4B-4841-9757-482C4510077A}"/>
              </a:ext>
            </a:extLst>
          </p:cNvPr>
          <p:cNvSpPr txBox="1"/>
          <p:nvPr/>
        </p:nvSpPr>
        <p:spPr>
          <a:xfrm>
            <a:off x="972532" y="452486"/>
            <a:ext cx="1062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2. Електронна демократія: сутність, мета та основні завдання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E5BECD-1FA6-4FF0-86CC-ADE41C9811F1}"/>
              </a:ext>
            </a:extLst>
          </p:cNvPr>
          <p:cNvSpPr txBox="1"/>
          <p:nvPr/>
        </p:nvSpPr>
        <p:spPr>
          <a:xfrm>
            <a:off x="972532" y="1329180"/>
            <a:ext cx="1048103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Однак, необхідно відзначити і ряд факторів та обставин, що обмежують реалізацію позитивного потенціалу е-демократії, зокрема: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1) недосконалість демократичних інститутів країни;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2) тенденції зниження рівня політичної участі громадян, що пов’язані по-перше, з низьким рівнем довіри до публічної влади, по-друге, зі зниженням ефективності такої участі;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3) низький рівень партнерства між інституціями громадянського суспільства та урядом. Проведене фахівцями Всесвітнього банку при підготовці Доповіді про світовий розвиток-2016 «Цифрові дивіденди» вивчення 17 ініціатив із залучення громадян до процесів державного управління з використанням цифрових технологій показало, що з 9 спроб залучення громадян, які спиралися на партнерство між організаціями громадянського суспільства та урядом, вдалими були тільки три. З 8 спроб вирішити це завдання, не створюючи партнерства, більшість провалилось. Хоча співробітництво з урядом і не є достатньою умовою успіху, воно є однією з необхідних умов. Ще одна складова успіху – ефективна мобілізація громадян поза мережею, через те, що в більшості випадків показники використання громадянами цифрових каналів є незначними;</a:t>
            </a:r>
          </a:p>
        </p:txBody>
      </p: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xmlns="" id="{D5E99501-0980-476B-8B8C-99FAC3BD4861}"/>
              </a:ext>
            </a:extLst>
          </p:cNvPr>
          <p:cNvCxnSpPr/>
          <p:nvPr/>
        </p:nvCxnSpPr>
        <p:spPr>
          <a:xfrm>
            <a:off x="1074655" y="932756"/>
            <a:ext cx="106805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811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CB66DA-AC4B-4841-9757-482C4510077A}"/>
              </a:ext>
            </a:extLst>
          </p:cNvPr>
          <p:cNvSpPr txBox="1"/>
          <p:nvPr/>
        </p:nvSpPr>
        <p:spPr>
          <a:xfrm>
            <a:off x="972532" y="452486"/>
            <a:ext cx="1062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2. Електронна демократія: сутність, мета та основні завдання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E5BECD-1FA6-4FF0-86CC-ADE41C9811F1}"/>
              </a:ext>
            </a:extLst>
          </p:cNvPr>
          <p:cNvSpPr txBox="1"/>
          <p:nvPr/>
        </p:nvSpPr>
        <p:spPr>
          <a:xfrm>
            <a:off x="972532" y="1329180"/>
            <a:ext cx="10481035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4) цифрова нерівність громадян, що обмежує можливості розвитку нових форм представництва інтересів всіх прошарків громадян;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5) низькі показники участі малозабезпечених в політичному житті та їх включенню в процеси державного управління. У багатьох країнах Інтернет приносить значні вигоди заможним громадянам та політичній еліті і підвищує спроможність урядів впливати на соціальну і політичну ситуацію. Так, у бразильському штаті </a:t>
            </a:r>
            <a:r>
              <a:rPr lang="uk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Ріу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-Гранді-</a:t>
            </a:r>
            <a:r>
              <a:rPr lang="uk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ду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-Сул голосування через Інтернет збільшило явку на виборах на 8 процентних пунктів, однак через Інтернет голосували, в основному, більш заможні та більш освічені громадяни. У процесах управління навіть в розвинених країнах бере участь лише невелика, непредставницька частка громадян, часто підтримка їх активності виявляється складним завданням;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6) націленістю е-дискусій, на відміну від традиційних форм дискусії, не на виявлення загального інтересу, на конструювання окремих елементів громадянського суспільства: Інтернет залучає велику кількість індивідів, усамітнених перед екраном комп’ютера, але це – не суспільство і навіть не е-суспільство, при цьому кожен може висловити свою думку з практично нульовими витратами ресурсів, що істотно збільшує розкид думок, і ускладнює завдання агрегування інтересів;</a:t>
            </a:r>
          </a:p>
        </p:txBody>
      </p: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xmlns="" id="{D5E99501-0980-476B-8B8C-99FAC3BD4861}"/>
              </a:ext>
            </a:extLst>
          </p:cNvPr>
          <p:cNvCxnSpPr/>
          <p:nvPr/>
        </p:nvCxnSpPr>
        <p:spPr>
          <a:xfrm>
            <a:off x="1074655" y="932756"/>
            <a:ext cx="106805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729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CB66DA-AC4B-4841-9757-482C4510077A}"/>
              </a:ext>
            </a:extLst>
          </p:cNvPr>
          <p:cNvSpPr txBox="1"/>
          <p:nvPr/>
        </p:nvSpPr>
        <p:spPr>
          <a:xfrm>
            <a:off x="972532" y="452486"/>
            <a:ext cx="1062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2. Електронна демократія: сутність, мета та основні завдання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E5BECD-1FA6-4FF0-86CC-ADE41C9811F1}"/>
              </a:ext>
            </a:extLst>
          </p:cNvPr>
          <p:cNvSpPr txBox="1"/>
          <p:nvPr/>
        </p:nvSpPr>
        <p:spPr>
          <a:xfrm>
            <a:off x="972532" y="1329180"/>
            <a:ext cx="10481035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7) перенесенням політичного процесу у віртуальну реальність, що призводить до істотного зниження рівня рефлексії та обдуманості висловлювань, збільшення кількості у цьому разі досягається за рахунок зниження якості;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8) посиленням залежності чиновників від публічного е-волевиявлення громадян, що призводить до популізму, втрати як самостійності чиновників при прийнятті рішень, так й відповідальності за вже прийняті рішення;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9) ускладненням «відбору» слушних суспільних ідей через «розмитість» критеріїв і наявності можливостей для маніпулювання через те, що реальний облік усіх артикульованих в Інтернеті інтересів громадян неможливий.</a:t>
            </a:r>
          </a:p>
        </p:txBody>
      </p: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xmlns="" id="{D5E99501-0980-476B-8B8C-99FAC3BD4861}"/>
              </a:ext>
            </a:extLst>
          </p:cNvPr>
          <p:cNvCxnSpPr/>
          <p:nvPr/>
        </p:nvCxnSpPr>
        <p:spPr>
          <a:xfrm>
            <a:off x="1074655" y="932756"/>
            <a:ext cx="106805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705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CB66DA-AC4B-4841-9757-482C4510077A}"/>
              </a:ext>
            </a:extLst>
          </p:cNvPr>
          <p:cNvSpPr txBox="1"/>
          <p:nvPr/>
        </p:nvSpPr>
        <p:spPr>
          <a:xfrm>
            <a:off x="972532" y="452486"/>
            <a:ext cx="1062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3. Цілі е-демократії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E5BECD-1FA6-4FF0-86CC-ADE41C9811F1}"/>
              </a:ext>
            </a:extLst>
          </p:cNvPr>
          <p:cNvSpPr txBox="1"/>
          <p:nvPr/>
        </p:nvSpPr>
        <p:spPr>
          <a:xfrm>
            <a:off x="972532" y="1329180"/>
            <a:ext cx="1048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uk-UA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Цілі е-демократії</a:t>
            </a:r>
          </a:p>
        </p:txBody>
      </p: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xmlns="" id="{D5E99501-0980-476B-8B8C-99FAC3BD4861}"/>
              </a:ext>
            </a:extLst>
          </p:cNvPr>
          <p:cNvCxnSpPr/>
          <p:nvPr/>
        </p:nvCxnSpPr>
        <p:spPr>
          <a:xfrm>
            <a:off x="1074655" y="932756"/>
            <a:ext cx="106805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E8AA470-48D8-4D06-895D-E499719DA34F}"/>
              </a:ext>
            </a:extLst>
          </p:cNvPr>
          <p:cNvPicPr/>
          <p:nvPr/>
        </p:nvPicPr>
        <p:blipFill rotWithShape="1">
          <a:blip r:embed="rId2"/>
          <a:srcRect l="47515" t="46662" r="21880" b="23091"/>
          <a:stretch/>
        </p:blipFill>
        <p:spPr bwMode="auto">
          <a:xfrm>
            <a:off x="2197230" y="2022474"/>
            <a:ext cx="8031637" cy="4312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436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CB66DA-AC4B-4841-9757-482C4510077A}"/>
              </a:ext>
            </a:extLst>
          </p:cNvPr>
          <p:cNvSpPr txBox="1"/>
          <p:nvPr/>
        </p:nvSpPr>
        <p:spPr>
          <a:xfrm>
            <a:off x="972532" y="452486"/>
            <a:ext cx="1062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3. Цілі е-демократії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E5BECD-1FA6-4FF0-86CC-ADE41C9811F1}"/>
              </a:ext>
            </a:extLst>
          </p:cNvPr>
          <p:cNvSpPr txBox="1"/>
          <p:nvPr/>
        </p:nvSpPr>
        <p:spPr>
          <a:xfrm>
            <a:off x="972532" y="1329180"/>
            <a:ext cx="10481035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Е-демократія має ґрунтуватися на:</a:t>
            </a:r>
            <a:endParaRPr lang="uk-U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1) активному наданні всеосяжної, збалансованої та об’єктивної інформації, покликаної допомогти громадськості більш чітко розуміти проблеми, альтернативи, можливості та/або рішення демократичних проблем;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2) широкому розумінні громадянства, що охоплює особи і групи осіб, які постійно проживають та інтегровані в політичну реальність, незалежно від національності;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3) розширенні громадської участі шляхом більшого залучення громадян та груп громадян (наприклад, груп за інтересами), корпорацій, об’єднань і некомерційних організацій до громадських справ, щоб вони могли впливати і покращувати якість і прийнятність результатів демократичних процесів;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4) наданні повноважень, зокрема, щодо підтримки громадських прав і наданні ресурсів для участі в демократичних процесах;</a:t>
            </a:r>
          </a:p>
        </p:txBody>
      </p: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xmlns="" id="{D5E99501-0980-476B-8B8C-99FAC3BD4861}"/>
              </a:ext>
            </a:extLst>
          </p:cNvPr>
          <p:cNvCxnSpPr/>
          <p:nvPr/>
        </p:nvCxnSpPr>
        <p:spPr>
          <a:xfrm>
            <a:off x="1074655" y="932756"/>
            <a:ext cx="106805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272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CB66DA-AC4B-4841-9757-482C4510077A}"/>
              </a:ext>
            </a:extLst>
          </p:cNvPr>
          <p:cNvSpPr txBox="1"/>
          <p:nvPr/>
        </p:nvSpPr>
        <p:spPr>
          <a:xfrm>
            <a:off x="972532" y="452486"/>
            <a:ext cx="1062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3. Цілі е-демократії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E5BECD-1FA6-4FF0-86CC-ADE41C9811F1}"/>
              </a:ext>
            </a:extLst>
          </p:cNvPr>
          <p:cNvSpPr txBox="1"/>
          <p:nvPr/>
        </p:nvSpPr>
        <p:spPr>
          <a:xfrm>
            <a:off x="972532" y="1329180"/>
            <a:ext cx="10481035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5) забезпеченні включення – політичного та технологічного озброєння громадян незалежно від віку, статі, освіти, соціально-економічного стану, мови, особливих потреб і місця проживання; таке включення вимагає компетентності людини у користуванні електронними інструментами (знання, електронні навички, електронна готовність), наявних і доступних інструментів і поєднання електронних і неелектронних підходів;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6) проведенні дискусій, зокрема, дебатів на рівних, де люди публічно обговорюють, схвалюють і критикують точки зору один одного в ході змістовного, ввічливого обговорення питання та дії, необхідні щодо вирішення цього питання.</a:t>
            </a:r>
          </a:p>
        </p:txBody>
      </p: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xmlns="" id="{D5E99501-0980-476B-8B8C-99FAC3BD4861}"/>
              </a:ext>
            </a:extLst>
          </p:cNvPr>
          <p:cNvCxnSpPr/>
          <p:nvPr/>
        </p:nvCxnSpPr>
        <p:spPr>
          <a:xfrm>
            <a:off x="1074655" y="932756"/>
            <a:ext cx="106805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Постановка цілей. Здійснюємо мрії">
            <a:extLst>
              <a:ext uri="{FF2B5EF4-FFF2-40B4-BE49-F238E27FC236}">
                <a16:creationId xmlns:a16="http://schemas.microsoft.com/office/drawing/2014/main" xmlns="" id="{F5C663C8-40CF-4C50-93A9-3387A2C5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284" y="4250268"/>
            <a:ext cx="2405500" cy="176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22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604A55-79BA-4B9B-BCB2-6F5B33DB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1711"/>
          </a:xfrm>
        </p:spPr>
        <p:txBody>
          <a:bodyPr/>
          <a:lstStyle/>
          <a:p>
            <a:pPr algn="ctr"/>
            <a:r>
              <a:rPr lang="uk-UA" b="1" dirty="0"/>
              <a:t>План</a:t>
            </a:r>
            <a:endParaRPr lang="ru-RU" b="1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F7FA86A8-35E2-4D0E-86FA-00481144DED4}"/>
              </a:ext>
            </a:extLst>
          </p:cNvPr>
          <p:cNvGrpSpPr>
            <a:grpSpLocks/>
          </p:cNvGrpSpPr>
          <p:nvPr/>
        </p:nvGrpSpPr>
        <p:grpSpPr bwMode="auto">
          <a:xfrm>
            <a:off x="2806485" y="4371542"/>
            <a:ext cx="6724013" cy="555625"/>
            <a:chOff x="1248" y="1440"/>
            <a:chExt cx="3216" cy="350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xmlns="" id="{13B324D4-62CA-438E-AAD2-A65E751DDDD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F3C9E7CB-1730-4FB0-9680-D99204F1854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xmlns="" id="{306A4D45-30FE-490A-B770-20782A63856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D598E15B-2AA0-4A3C-8DC3-AF91281BAA6F}"/>
              </a:ext>
            </a:extLst>
          </p:cNvPr>
          <p:cNvGrpSpPr>
            <a:grpSpLocks/>
          </p:cNvGrpSpPr>
          <p:nvPr/>
        </p:nvGrpSpPr>
        <p:grpSpPr bwMode="auto">
          <a:xfrm>
            <a:off x="2806485" y="1856948"/>
            <a:ext cx="6949820" cy="555626"/>
            <a:chOff x="1248" y="2030"/>
            <a:chExt cx="3324" cy="350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xmlns="" id="{DDA1F1B0-C24F-42EF-B9F7-447A705E137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xmlns="" id="{251A583E-C14E-48A2-9A18-9D107C4FB10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xmlns="" id="{7391DD7C-DD23-4CD5-8EC0-E9CCF5B799F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47" y="2035"/>
              <a:ext cx="282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uk-UA" sz="2000" dirty="0">
                  <a:solidFill>
                    <a:srgbClr val="000000"/>
                  </a:solidFill>
                </a:rPr>
                <a:t>Е-демократія як механізм політичної взаємодії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xmlns="" id="{D54F45B7-411C-4EFE-AAD6-3070A1EBA34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xmlns="" id="{83E6B8F7-BD7A-471B-8A3F-82EF0259F744}"/>
              </a:ext>
            </a:extLst>
          </p:cNvPr>
          <p:cNvGrpSpPr>
            <a:grpSpLocks/>
          </p:cNvGrpSpPr>
          <p:nvPr/>
        </p:nvGrpSpPr>
        <p:grpSpPr bwMode="auto">
          <a:xfrm>
            <a:off x="2806485" y="2695142"/>
            <a:ext cx="6724013" cy="555625"/>
            <a:chOff x="1248" y="2640"/>
            <a:chExt cx="3216" cy="350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xmlns="" id="{F962E53B-BC7C-4520-8621-4697A8E0401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xmlns="" id="{6C9DB3CC-F42E-4D6B-80CD-42068AD1598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xmlns="" id="{A05A5845-CA43-458B-93C3-642A978870E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xmlns="" id="{AC406D38-BC26-4527-87BF-86C5B29C48AD}"/>
              </a:ext>
            </a:extLst>
          </p:cNvPr>
          <p:cNvGrpSpPr>
            <a:grpSpLocks/>
          </p:cNvGrpSpPr>
          <p:nvPr/>
        </p:nvGrpSpPr>
        <p:grpSpPr bwMode="auto">
          <a:xfrm>
            <a:off x="2806485" y="3533342"/>
            <a:ext cx="6724013" cy="555625"/>
            <a:chOff x="1248" y="3230"/>
            <a:chExt cx="3216" cy="350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xmlns="" id="{8921CDA7-26BD-4E67-A356-43CB2B13688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xmlns="" id="{7AF88062-C1C3-4916-8192-F645CE36C71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xmlns="" id="{7E33C027-9D76-4459-B1AF-DAC46714031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33" name="Text Box 10">
            <a:extLst>
              <a:ext uri="{FF2B5EF4-FFF2-40B4-BE49-F238E27FC236}">
                <a16:creationId xmlns:a16="http://schemas.microsoft.com/office/drawing/2014/main" xmlns="" id="{083F9772-26FA-456B-A5CE-23686DEF92F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849794" y="2502496"/>
            <a:ext cx="59065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uk-UA" sz="2000" dirty="0">
                <a:solidFill>
                  <a:srgbClr val="000000"/>
                </a:solidFill>
              </a:rPr>
              <a:t>Електронна демократія: сутність, мета та основні завдання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4" name="Text Box 10">
            <a:extLst>
              <a:ext uri="{FF2B5EF4-FFF2-40B4-BE49-F238E27FC236}">
                <a16:creationId xmlns:a16="http://schemas.microsoft.com/office/drawing/2014/main" xmlns="" id="{96DDA605-286C-4EB5-85B6-C2EE45DCA74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849794" y="3566594"/>
            <a:ext cx="59065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uk-UA" sz="2000" dirty="0">
                <a:solidFill>
                  <a:srgbClr val="000000"/>
                </a:solidFill>
              </a:rPr>
              <a:t>Цілі е-демократії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xmlns="" id="{83F90435-5ACD-41ED-9EFC-9ED035EBCCE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849794" y="4368809"/>
            <a:ext cx="59065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uk-UA" sz="2000" dirty="0">
                <a:solidFill>
                  <a:srgbClr val="000000"/>
                </a:solidFill>
              </a:rPr>
              <a:t>Сектори та інструменти електронної демократії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17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CB66DA-AC4B-4841-9757-482C4510077A}"/>
              </a:ext>
            </a:extLst>
          </p:cNvPr>
          <p:cNvSpPr txBox="1"/>
          <p:nvPr/>
        </p:nvSpPr>
        <p:spPr>
          <a:xfrm>
            <a:off x="972532" y="452486"/>
            <a:ext cx="1062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3. Цілі е-демократії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E5BECD-1FA6-4FF0-86CC-ADE41C9811F1}"/>
              </a:ext>
            </a:extLst>
          </p:cNvPr>
          <p:cNvSpPr txBox="1"/>
          <p:nvPr/>
        </p:nvSpPr>
        <p:spPr>
          <a:xfrm>
            <a:off x="972532" y="1329180"/>
            <a:ext cx="10481035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Е-демократія сприяє створенню нової форми демократії, за якої всі громадяни мають змогу безперешкодно розглядати і спостерігати, беруть участь у формуванні та аналізі окремих питань національної політики за допомогою засобів ІКТ з будь-якого місця у будь-який час.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Е-демократія здатна об’єднати відповідальних осіб та громадян у нові форми залучення до формування та затвердження політики. З однієї сторони, це призведе до кращого розуміння відповідальними особами громадської думки і потреб громадян, з іншої – до кращого розуміння громадськістю завдань і складнощів, що стоять перед відповідальними особами. Це забезпечить громадянам більш ефективне розуміння демократичної системи і більш високий рівень поваги і довіри до демократії.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Оскільки е-демократія відкриває нові канали для інформації, спілкування, дискусій та участі, підвищує рівень прозорості та підзвітності, вона має потенціал усунення недоліків в існуючих демократичних інститутах і процесах, у сфері побудови громадянського суспільства, включаючи його побудову серед меншин і разом з ними.</a:t>
            </a:r>
          </a:p>
        </p:txBody>
      </p: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xmlns="" id="{D5E99501-0980-476B-8B8C-99FAC3BD4861}"/>
              </a:ext>
            </a:extLst>
          </p:cNvPr>
          <p:cNvCxnSpPr/>
          <p:nvPr/>
        </p:nvCxnSpPr>
        <p:spPr>
          <a:xfrm>
            <a:off x="1074655" y="932756"/>
            <a:ext cx="106805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425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CB66DA-AC4B-4841-9757-482C4510077A}"/>
              </a:ext>
            </a:extLst>
          </p:cNvPr>
          <p:cNvSpPr txBox="1"/>
          <p:nvPr/>
        </p:nvSpPr>
        <p:spPr>
          <a:xfrm>
            <a:off x="972532" y="452486"/>
            <a:ext cx="1062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4. Сектори та інструменти електронної демократії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E5BECD-1FA6-4FF0-86CC-ADE41C9811F1}"/>
              </a:ext>
            </a:extLst>
          </p:cNvPr>
          <p:cNvSpPr txBox="1"/>
          <p:nvPr/>
        </p:nvSpPr>
        <p:spPr>
          <a:xfrm>
            <a:off x="972532" y="1329180"/>
            <a:ext cx="10481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uk-UA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Сектори електронної демократії</a:t>
            </a:r>
          </a:p>
        </p:txBody>
      </p: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xmlns="" id="{D5E99501-0980-476B-8B8C-99FAC3BD4861}"/>
              </a:ext>
            </a:extLst>
          </p:cNvPr>
          <p:cNvCxnSpPr/>
          <p:nvPr/>
        </p:nvCxnSpPr>
        <p:spPr>
          <a:xfrm>
            <a:off x="1074655" y="932756"/>
            <a:ext cx="106805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3EA75F3-9DAD-4392-80AF-1AAB96825EDE}"/>
              </a:ext>
            </a:extLst>
          </p:cNvPr>
          <p:cNvPicPr/>
          <p:nvPr/>
        </p:nvPicPr>
        <p:blipFill rotWithShape="1">
          <a:blip r:embed="rId2"/>
          <a:srcRect l="47412" t="43526" r="21257" b="21432"/>
          <a:stretch/>
        </p:blipFill>
        <p:spPr bwMode="auto">
          <a:xfrm>
            <a:off x="2721040" y="1790845"/>
            <a:ext cx="6984018" cy="48458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6700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CB66DA-AC4B-4841-9757-482C4510077A}"/>
              </a:ext>
            </a:extLst>
          </p:cNvPr>
          <p:cNvSpPr txBox="1"/>
          <p:nvPr/>
        </p:nvSpPr>
        <p:spPr>
          <a:xfrm>
            <a:off x="972532" y="452486"/>
            <a:ext cx="1062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4. Сектори та інструменти електронної демократії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E5BECD-1FA6-4FF0-86CC-ADE41C9811F1}"/>
              </a:ext>
            </a:extLst>
          </p:cNvPr>
          <p:cNvSpPr txBox="1"/>
          <p:nvPr/>
        </p:nvSpPr>
        <p:spPr>
          <a:xfrm>
            <a:off x="972532" y="1329180"/>
            <a:ext cx="10481035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Е-парламент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це використання ІКТ зібраннями вибраних представників (депутатів), а також політичними та публічними службовцями з метою активізації залучення громадян до законотворчої діяльності. Е-парламент відноситься до законодавчих, дорадчих і дискусійних зібрань на міжнародному, державному, регіональному і місцевому рівнях; існує багато зацікавлених сторін: парламентарів, політичних діячів та державних службовців, виборців (громадян) та ЗМІ тощо. Е‑парламент, окрім іншого, активізує розвиток е-законодавства, е-голосування, е-звернень і е-консультацій; він забезпечує кращу інформованість і здійснення комунікацій всіх учасників законотворчої діяльності, а також контакт парламентаріїв з громадянами. В той же час як е-парламент підтримує принципи представницької демократії, він може пропонувати інструменти для зміни культури представництва таким чином, щоб забезпечити більш інклюзивну, дискусійну та колективну форму демократії.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Е-законодавство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це використання ІКТ для коментування, обговорення, складання, структурування, форматування, виправлення, голосування та видання законів та нормативно-правових актів, прийнятих представницькими органами. Е‑законодавство робить законодавчі процедури більш прозорими, покращує зміст й розуміння законодавства, пропонує покращений доступ до нього, цим вдосконалюючи розуміння законів громадянами.</a:t>
            </a:r>
          </a:p>
        </p:txBody>
      </p: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xmlns="" id="{D5E99501-0980-476B-8B8C-99FAC3BD4861}"/>
              </a:ext>
            </a:extLst>
          </p:cNvPr>
          <p:cNvCxnSpPr/>
          <p:nvPr/>
        </p:nvCxnSpPr>
        <p:spPr>
          <a:xfrm>
            <a:off x="1074655" y="932756"/>
            <a:ext cx="106805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657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CB66DA-AC4B-4841-9757-482C4510077A}"/>
              </a:ext>
            </a:extLst>
          </p:cNvPr>
          <p:cNvSpPr txBox="1"/>
          <p:nvPr/>
        </p:nvSpPr>
        <p:spPr>
          <a:xfrm>
            <a:off x="972532" y="452486"/>
            <a:ext cx="1062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4. Сектори та інструменти електронної демократії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E5BECD-1FA6-4FF0-86CC-ADE41C9811F1}"/>
              </a:ext>
            </a:extLst>
          </p:cNvPr>
          <p:cNvSpPr txBox="1"/>
          <p:nvPr/>
        </p:nvSpPr>
        <p:spPr>
          <a:xfrm>
            <a:off x="972532" y="1329180"/>
            <a:ext cx="10481035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Е-правосуддя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це використання ІКТ в реалізації правосуддя всіма зацікавленими сторонами в юридичній сфері з метою підвищення ефективності та якості державних служб, зокрема, для приватних осіб і підприємств. Воно включає в себе електронне спілкування та обмін даними, а також доступ до інформації судового характеру. Враховуючи, що судова влада є ключовим компонентом демократії, е-правосуддя є важливою складовою е-демократії. Його головною метою є підвищення ефективності судової системи та якості правосуддя шляхом запровадження нових ІКТ. Важливим аспектом є покращення для громадян доступу до правосуддя.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Е-посередництво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це використання ІКТ з метою пошуку засобів вирішення суперечок без фізичної присутності сторін, що сперечаються: посередниками можуть служити електронні інструменти.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Е-середовище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це використання ІКТ задля аналізу та захисту оточуючого середовища, просторового планування та раціонального користування природними ресурсами. Використання ІКТ для впровадження або розширення участі громадськості вдосконалює демократичне управління в екологічній сфері.</a:t>
            </a:r>
          </a:p>
        </p:txBody>
      </p: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xmlns="" id="{D5E99501-0980-476B-8B8C-99FAC3BD4861}"/>
              </a:ext>
            </a:extLst>
          </p:cNvPr>
          <p:cNvCxnSpPr/>
          <p:nvPr/>
        </p:nvCxnSpPr>
        <p:spPr>
          <a:xfrm>
            <a:off x="1074655" y="932756"/>
            <a:ext cx="106805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03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CB66DA-AC4B-4841-9757-482C4510077A}"/>
              </a:ext>
            </a:extLst>
          </p:cNvPr>
          <p:cNvSpPr txBox="1"/>
          <p:nvPr/>
        </p:nvSpPr>
        <p:spPr>
          <a:xfrm>
            <a:off x="972532" y="452486"/>
            <a:ext cx="1062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4. Сектори та інструменти електронної демократії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E5BECD-1FA6-4FF0-86CC-ADE41C9811F1}"/>
              </a:ext>
            </a:extLst>
          </p:cNvPr>
          <p:cNvSpPr txBox="1"/>
          <p:nvPr/>
        </p:nvSpPr>
        <p:spPr>
          <a:xfrm>
            <a:off x="972532" y="1329180"/>
            <a:ext cx="10481035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Е-вибори, е-референдуми та е-ініціативи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є політичними виборами, референдумами та ініціативами, в яких на одному або декількох етапах для здійснення комунікацій використовуються електронні засоби.</a:t>
            </a:r>
          </a:p>
          <a:p>
            <a:pPr indent="450215" algn="just">
              <a:spcAft>
                <a:spcPts val="800"/>
              </a:spcAft>
            </a:pP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Етапи підготовки та проведення е-референдумів, е-ініціатив, е-зібрань та е-з’їздів</a:t>
            </a:r>
            <a:endParaRPr lang="uk-U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xmlns="" id="{D5E99501-0980-476B-8B8C-99FAC3BD4861}"/>
              </a:ext>
            </a:extLst>
          </p:cNvPr>
          <p:cNvCxnSpPr/>
          <p:nvPr/>
        </p:nvCxnSpPr>
        <p:spPr>
          <a:xfrm>
            <a:off x="1074655" y="932756"/>
            <a:ext cx="106805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09D84597-D6C8-4281-AE95-CB44BEC9AE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3330399"/>
              </p:ext>
            </p:extLst>
          </p:nvPr>
        </p:nvGraphicFramePr>
        <p:xfrm>
          <a:off x="1770405" y="2826557"/>
          <a:ext cx="8885287" cy="3866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4436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CB66DA-AC4B-4841-9757-482C4510077A}"/>
              </a:ext>
            </a:extLst>
          </p:cNvPr>
          <p:cNvSpPr txBox="1"/>
          <p:nvPr/>
        </p:nvSpPr>
        <p:spPr>
          <a:xfrm>
            <a:off x="972532" y="452486"/>
            <a:ext cx="1062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4. Сектори та інструменти електронної демократії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E5BECD-1FA6-4FF0-86CC-ADE41C9811F1}"/>
              </a:ext>
            </a:extLst>
          </p:cNvPr>
          <p:cNvSpPr txBox="1"/>
          <p:nvPr/>
        </p:nvSpPr>
        <p:spPr>
          <a:xfrm>
            <a:off x="972532" y="1329180"/>
            <a:ext cx="104810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Е-голосування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це вибори або референдум, які передбачають використання електронних засобів як мінімум безпосередньо при проведенні голосування. Віддалене е-голосування прискорює процедури, допомагає здійснювати е-моніторинг голосування та е-облік голосів. Також воно полегшує участь для громадян, які мешкають на далеких відстанях, та осіб з особливими потребами.</a:t>
            </a:r>
          </a:p>
        </p:txBody>
      </p: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xmlns="" id="{D5E99501-0980-476B-8B8C-99FAC3BD4861}"/>
              </a:ext>
            </a:extLst>
          </p:cNvPr>
          <p:cNvCxnSpPr/>
          <p:nvPr/>
        </p:nvCxnSpPr>
        <p:spPr>
          <a:xfrm>
            <a:off x="1074655" y="932756"/>
            <a:ext cx="106805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CF30E8B-6D03-4697-A55B-888DB79353E7}"/>
              </a:ext>
            </a:extLst>
          </p:cNvPr>
          <p:cNvPicPr/>
          <p:nvPr/>
        </p:nvPicPr>
        <p:blipFill rotWithShape="1">
          <a:blip r:embed="rId2"/>
          <a:srcRect l="47930" t="47768" r="21361" b="25120"/>
          <a:stretch/>
        </p:blipFill>
        <p:spPr bwMode="auto">
          <a:xfrm>
            <a:off x="4728209" y="2880085"/>
            <a:ext cx="6725358" cy="36809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6115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CB66DA-AC4B-4841-9757-482C4510077A}"/>
              </a:ext>
            </a:extLst>
          </p:cNvPr>
          <p:cNvSpPr txBox="1"/>
          <p:nvPr/>
        </p:nvSpPr>
        <p:spPr>
          <a:xfrm>
            <a:off x="972532" y="452486"/>
            <a:ext cx="1062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4. Сектори та інструменти електронної демократії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E5BECD-1FA6-4FF0-86CC-ADE41C9811F1}"/>
              </a:ext>
            </a:extLst>
          </p:cNvPr>
          <p:cNvSpPr txBox="1"/>
          <p:nvPr/>
        </p:nvSpPr>
        <p:spPr>
          <a:xfrm>
            <a:off x="972532" y="1329180"/>
            <a:ext cx="10481035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Е-консультація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це засіб збору поглядів визначених осіб або широкої громадськості з конкретного політичного питання без необхідності зобов’язувати їх діяти відповідно з його результатом. Існують різні форми е-консультацій: формальні та неформальні, регульовані та нерегульовані державою. У процесі е-консультацій можуть залучатися та збиратися різні погляди громадян; при цьому передбачається інклюзивний простір для дискусії чи продовження дебатів; дозволяється здійснення прямого або опосередкованого впливу на прийняття рішень.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Е-ініціативи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дозволяють громадянам розробляти та висувати політичні пропозиції за допомогою засобів ІКТ й, тим самим, брати участь у складанні політичного порядку денного.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Е-звернення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це електронна доставка зауважень чи рекомендацій: громадяни, формуючи та підписуючи звернення, можуть брати участь в обговоренні важливої суспільної теми в режимі онлайн. Е-звернення можуть мати різні форми, спрямовуються на полегшення контакту громадян з органами державної влади, іншими демократичними інститутами, стимулюють громадську дискусію.</a:t>
            </a:r>
          </a:p>
        </p:txBody>
      </p: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xmlns="" id="{D5E99501-0980-476B-8B8C-99FAC3BD4861}"/>
              </a:ext>
            </a:extLst>
          </p:cNvPr>
          <p:cNvCxnSpPr/>
          <p:nvPr/>
        </p:nvCxnSpPr>
        <p:spPr>
          <a:xfrm>
            <a:off x="1074655" y="932756"/>
            <a:ext cx="106805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674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CB66DA-AC4B-4841-9757-482C4510077A}"/>
              </a:ext>
            </a:extLst>
          </p:cNvPr>
          <p:cNvSpPr txBox="1"/>
          <p:nvPr/>
        </p:nvSpPr>
        <p:spPr>
          <a:xfrm>
            <a:off x="972532" y="452486"/>
            <a:ext cx="1062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4. Сектори та інструменти електронної демократії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E5BECD-1FA6-4FF0-86CC-ADE41C9811F1}"/>
              </a:ext>
            </a:extLst>
          </p:cNvPr>
          <p:cNvSpPr txBox="1"/>
          <p:nvPr/>
        </p:nvSpPr>
        <p:spPr>
          <a:xfrm>
            <a:off x="972532" y="1329180"/>
            <a:ext cx="104810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uk-U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Усе більшої популярності в українському суспільстві набирає порівняно нова форма е-демократії – електронна петиція. 2 липня 2015 р. Верховна Рада прийняла зміни до ст. 5 Закону України «Про звернення громадян» у якій встановлено, що особливою формою колективного звернення громадян до Президента, Верховної Ради, Кабінету Міністрів та органів місцевого самоврядування є електронна петиція, та доповнила ІІ Розділ Закону ст. 23-1, де регламентовано порядок подання та розгляду електронних петицій. 28 серпня 2015 р. Президент України видав Указ «Про порядок розгляду електронної петиції, адресованої Президентові Україні», відповідно до якого вже з 29 серпня 2015 р. на сайті глави держави запрацював спеціальний розділ для електронних петицій.</a:t>
            </a:r>
          </a:p>
        </p:txBody>
      </p: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xmlns="" id="{D5E99501-0980-476B-8B8C-99FAC3BD4861}"/>
              </a:ext>
            </a:extLst>
          </p:cNvPr>
          <p:cNvCxnSpPr/>
          <p:nvPr/>
        </p:nvCxnSpPr>
        <p:spPr>
          <a:xfrm>
            <a:off x="1074655" y="932756"/>
            <a:ext cx="106805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2612DAC-48B8-41D6-96A6-09447A7D9EE1}"/>
              </a:ext>
            </a:extLst>
          </p:cNvPr>
          <p:cNvPicPr/>
          <p:nvPr/>
        </p:nvPicPr>
        <p:blipFill rotWithShape="1">
          <a:blip r:embed="rId2"/>
          <a:srcRect l="48138" t="42420" r="21568" b="28624"/>
          <a:stretch/>
        </p:blipFill>
        <p:spPr bwMode="auto">
          <a:xfrm>
            <a:off x="6213049" y="3796646"/>
            <a:ext cx="5235870" cy="29765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2754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CB66DA-AC4B-4841-9757-482C4510077A}"/>
              </a:ext>
            </a:extLst>
          </p:cNvPr>
          <p:cNvSpPr txBox="1"/>
          <p:nvPr/>
        </p:nvSpPr>
        <p:spPr>
          <a:xfrm>
            <a:off x="972532" y="452486"/>
            <a:ext cx="1062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4. Сектори та інструменти електронної демократії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E5BECD-1FA6-4FF0-86CC-ADE41C9811F1}"/>
              </a:ext>
            </a:extLst>
          </p:cNvPr>
          <p:cNvSpPr txBox="1"/>
          <p:nvPr/>
        </p:nvSpPr>
        <p:spPr>
          <a:xfrm>
            <a:off x="972532" y="1329180"/>
            <a:ext cx="104810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11. 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Е-агітація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це цілеспрямований вплив на переконання громадян за допомогою електронних засобів, а також їх безпосереднє залучення у виборчі та інші політичні кампанії, спрямовані на формування або реалізацію суспільної стратегії. Е‑агітація включає електронну передвиборчу кампанію (е-агітацію, пов’язану з виборами), а також е-агітацію, пов’язану з іншими політичними питаннями.</a:t>
            </a:r>
          </a:p>
        </p:txBody>
      </p: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xmlns="" id="{D5E99501-0980-476B-8B8C-99FAC3BD4861}"/>
              </a:ext>
            </a:extLst>
          </p:cNvPr>
          <p:cNvCxnSpPr/>
          <p:nvPr/>
        </p:nvCxnSpPr>
        <p:spPr>
          <a:xfrm>
            <a:off x="1074655" y="932756"/>
            <a:ext cx="106805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У Львові відбудеться публічне обговорення Концепції з розвитку електронної  демократії">
            <a:extLst>
              <a:ext uri="{FF2B5EF4-FFF2-40B4-BE49-F238E27FC236}">
                <a16:creationId xmlns:a16="http://schemas.microsoft.com/office/drawing/2014/main" xmlns="" id="{39450904-5D96-4551-B270-160E99223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049" y="3528886"/>
            <a:ext cx="4876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455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CB66DA-AC4B-4841-9757-482C4510077A}"/>
              </a:ext>
            </a:extLst>
          </p:cNvPr>
          <p:cNvSpPr txBox="1"/>
          <p:nvPr/>
        </p:nvSpPr>
        <p:spPr>
          <a:xfrm>
            <a:off x="972532" y="452486"/>
            <a:ext cx="1062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4. Сектори та інструменти електронної демократії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E5BECD-1FA6-4FF0-86CC-ADE41C9811F1}"/>
              </a:ext>
            </a:extLst>
          </p:cNvPr>
          <p:cNvSpPr txBox="1"/>
          <p:nvPr/>
        </p:nvSpPr>
        <p:spPr>
          <a:xfrm>
            <a:off x="972532" y="1329180"/>
            <a:ext cx="104810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/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 2009 р. організацією </a:t>
            </a:r>
            <a:r>
              <a:rPr lang="uk-UA" sz="18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DEMOnet</a:t>
            </a:r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узагальнено моделі е-участі країн ЄС та сформульовано список – «e-</a:t>
            </a:r>
            <a:r>
              <a:rPr lang="uk-UA" sz="18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participation</a:t>
            </a:r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areas</a:t>
            </a:r>
            <a:r>
              <a:rPr lang="uk-UA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», що включає такі е-інструменти:</a:t>
            </a:r>
          </a:p>
          <a:p>
            <a:pPr indent="450215" algn="just"/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1) надання інформації;</a:t>
            </a:r>
          </a:p>
          <a:p>
            <a:pPr indent="450215" algn="just"/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2) простий запит;</a:t>
            </a:r>
          </a:p>
          <a:p>
            <a:pPr indent="450215" algn="just"/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3) запит, що вимагає підготовки експертного висновку;</a:t>
            </a:r>
          </a:p>
          <a:p>
            <a:pPr indent="450215" algn="just"/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4) онлайн консультації, коментарі: врахування думки зацікавлених осіб;</a:t>
            </a:r>
          </a:p>
          <a:p>
            <a:pPr indent="450215" algn="just"/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5) оцінка публічних проектів та громадська експертиза;</a:t>
            </a:r>
          </a:p>
          <a:p>
            <a:pPr indent="450215" algn="just"/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6) включення до громадської ради;</a:t>
            </a:r>
          </a:p>
          <a:p>
            <a:pPr indent="450215" algn="just"/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7) громадський контроль;</a:t>
            </a:r>
          </a:p>
          <a:p>
            <a:pPr indent="450215" algn="just"/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8) створення груп е-участі (е-</a:t>
            </a:r>
            <a:r>
              <a:rPr lang="uk-UA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community</a:t>
            </a: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indent="450215" algn="just"/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9) проведення е-кампаній / публічних акцій;</a:t>
            </a:r>
          </a:p>
          <a:p>
            <a:pPr indent="450215" algn="just"/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10) </a:t>
            </a:r>
            <a:r>
              <a:rPr lang="uk-UA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слабоструктуровані</a:t>
            </a: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обговорення (е-</a:t>
            </a:r>
            <a:r>
              <a:rPr lang="uk-UA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deliberation</a:t>
            </a: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indent="450215" algn="just"/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11) дискурс;</a:t>
            </a:r>
          </a:p>
          <a:p>
            <a:pPr indent="450215" algn="just"/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12) вирішення конфліктних ситуацій онлайн. (е-</a:t>
            </a:r>
            <a:r>
              <a:rPr lang="uk-UA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мediation</a:t>
            </a:r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indent="450215" algn="just"/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13) міське планування і питання захисту навколишнього середовища;</a:t>
            </a:r>
          </a:p>
          <a:p>
            <a:pPr indent="450215" algn="just"/>
            <a:r>
              <a:rPr lang="uk-UA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14) проведення е-опитувань серед громадян.</a:t>
            </a:r>
          </a:p>
        </p:txBody>
      </p: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xmlns="" id="{D5E99501-0980-476B-8B8C-99FAC3BD4861}"/>
              </a:ext>
            </a:extLst>
          </p:cNvPr>
          <p:cNvCxnSpPr/>
          <p:nvPr/>
        </p:nvCxnSpPr>
        <p:spPr>
          <a:xfrm>
            <a:off x="1074655" y="932756"/>
            <a:ext cx="106805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67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CB66DA-AC4B-4841-9757-482C4510077A}"/>
              </a:ext>
            </a:extLst>
          </p:cNvPr>
          <p:cNvSpPr txBox="1"/>
          <p:nvPr/>
        </p:nvSpPr>
        <p:spPr>
          <a:xfrm>
            <a:off x="972532" y="452486"/>
            <a:ext cx="1062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1. Електронна демократія як механізм політичної взаємодії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E5BECD-1FA6-4FF0-86CC-ADE41C9811F1}"/>
              </a:ext>
            </a:extLst>
          </p:cNvPr>
          <p:cNvSpPr txBox="1"/>
          <p:nvPr/>
        </p:nvSpPr>
        <p:spPr>
          <a:xfrm>
            <a:off x="972532" y="1451728"/>
            <a:ext cx="10481035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початку ХХІ ст. склалися сприятливі умови для синергетичного поєднання цифрового та демократичного сценаріїв суспільного розвитку. Демократія до цього періоду була продуктом свого часу, коли ефективне представництво було обмежене відокремленістю у часі та просторі. У наш час ці бар’єри долаються завдяки комунікаційним технологіям, які є асинхронними та глобальними, тому демократія може розвиватися лише за умови, якщо демократичні інституції стануть більш сприйнятливими, доступними, підзвітними та укоріненими в інформаційному просторі. Йдеться про е-демократію не як про інформатизацію адміністративних процедур, а як про силу, здатну оживити та оновити демократичний політичний процес, як про єдиний спосіб створення простору довіри та політичної взаємодії.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епоху адміністративної модернізації інструменти е-демократії повинні бути органічно вбудовані в структуру та культуру урядування. Уряд та народні обранці повинні визнати, що демократична інтерактивність передбачає двосторонній потік енергії. Без цього громадськість вважатиме е-демократичні ініціативи фальшивкою та намагатиметься заснувати свої власні контр-урядові комунікації.</a:t>
            </a:r>
          </a:p>
        </p:txBody>
      </p: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xmlns="" id="{D5E99501-0980-476B-8B8C-99FAC3BD4861}"/>
              </a:ext>
            </a:extLst>
          </p:cNvPr>
          <p:cNvCxnSpPr/>
          <p:nvPr/>
        </p:nvCxnSpPr>
        <p:spPr>
          <a:xfrm>
            <a:off x="1074655" y="932756"/>
            <a:ext cx="106805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513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CB66DA-AC4B-4841-9757-482C4510077A}"/>
              </a:ext>
            </a:extLst>
          </p:cNvPr>
          <p:cNvSpPr txBox="1"/>
          <p:nvPr/>
        </p:nvSpPr>
        <p:spPr>
          <a:xfrm>
            <a:off x="972532" y="452486"/>
            <a:ext cx="1062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4. Сектори та інструменти електронної демократії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E5BECD-1FA6-4FF0-86CC-ADE41C9811F1}"/>
              </a:ext>
            </a:extLst>
          </p:cNvPr>
          <p:cNvSpPr txBox="1"/>
          <p:nvPr/>
        </p:nvSpPr>
        <p:spPr>
          <a:xfrm>
            <a:off x="972532" y="1329180"/>
            <a:ext cx="104810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Організація економічного співробітництва та розвитку визначила три типи взаємодій в рамках е-демократії: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1) одностороннє інформування;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2) двостороння інформаційна взаємодія, у якій громадяни мають змогу висловити свої думки з різних проблем, маючи зворотній зв’язок;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3) взаємне партнерство, коли громадяни активно беруть участь в розробці і проведенні політики (</a:t>
            </a:r>
            <a:r>
              <a:rPr lang="uk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policy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making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xmlns="" id="{D5E99501-0980-476B-8B8C-99FAC3BD4861}"/>
              </a:ext>
            </a:extLst>
          </p:cNvPr>
          <p:cNvCxnSpPr/>
          <p:nvPr/>
        </p:nvCxnSpPr>
        <p:spPr>
          <a:xfrm>
            <a:off x="1074655" y="932756"/>
            <a:ext cx="106805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Інструменти електронної демократії для залучення громадян">
            <a:extLst>
              <a:ext uri="{FF2B5EF4-FFF2-40B4-BE49-F238E27FC236}">
                <a16:creationId xmlns:a16="http://schemas.microsoft.com/office/drawing/2014/main" xmlns="" id="{75FB291A-6BBA-4D57-9B5E-CDA9CC714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96" y="3836493"/>
            <a:ext cx="3429775" cy="256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796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0C1EE7C-79B3-4629-8CE7-B480CCFD1233}"/>
              </a:ext>
            </a:extLst>
          </p:cNvPr>
          <p:cNvSpPr txBox="1">
            <a:spLocks/>
          </p:cNvSpPr>
          <p:nvPr/>
        </p:nvSpPr>
        <p:spPr>
          <a:xfrm>
            <a:off x="2205872" y="2315160"/>
            <a:ext cx="7780256" cy="2227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90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CB66DA-AC4B-4841-9757-482C4510077A}"/>
              </a:ext>
            </a:extLst>
          </p:cNvPr>
          <p:cNvSpPr txBox="1"/>
          <p:nvPr/>
        </p:nvSpPr>
        <p:spPr>
          <a:xfrm>
            <a:off x="972532" y="452486"/>
            <a:ext cx="1062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1. Електронна демократія як механізм політичної взаємодії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E5BECD-1FA6-4FF0-86CC-ADE41C9811F1}"/>
              </a:ext>
            </a:extLst>
          </p:cNvPr>
          <p:cNvSpPr txBox="1"/>
          <p:nvPr/>
        </p:nvSpPr>
        <p:spPr>
          <a:xfrm>
            <a:off x="972532" y="1451728"/>
            <a:ext cx="10481035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Сара Шахт (США) зазначає:</a:t>
            </a:r>
          </a:p>
          <a:p>
            <a:pPr indent="450215" algn="just">
              <a:spcAft>
                <a:spcPts val="800"/>
              </a:spcAft>
            </a:pPr>
            <a:endParaRPr lang="uk-U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6" indent="450215" algn="just">
              <a:spcAft>
                <a:spcPts val="800"/>
              </a:spcAft>
            </a:pPr>
            <a:r>
              <a:rPr lang="uk-UA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«Я мрію про день, коли персоналізована законодавча інформація в Інтернеті дасть людям змогу брати участь у законодавчому процесі і при цьому не забувати про сім’ю. Я хочу, щоб виборні законодавці знову спілкувалися з виборцями. …Я прагну рівності доступу до інформації, щоб незалежно від того, де ви знаходитеся – у Палаті представників чи у маленькому містечку, – ви мали під рукою одну й ту саму інформацію, в один і той самий момент. Сподіваюся, що замість намагань спіймати посадовців на гарячому і надій на світло публічності як панацею [від корупції – </a:t>
            </a:r>
            <a:r>
              <a:rPr lang="uk-UA" sz="2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авт</a:t>
            </a:r>
            <a:r>
              <a:rPr lang="uk-UA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.], малі групи зацікавлених громадян вичистять, перебудують і </a:t>
            </a:r>
            <a:r>
              <a:rPr lang="uk-UA" sz="2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зміцнять</a:t>
            </a:r>
            <a:r>
              <a:rPr lang="uk-UA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наше законодавство і суспільство».</a:t>
            </a:r>
          </a:p>
        </p:txBody>
      </p: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xmlns="" id="{D5E99501-0980-476B-8B8C-99FAC3BD4861}"/>
              </a:ext>
            </a:extLst>
          </p:cNvPr>
          <p:cNvCxnSpPr/>
          <p:nvPr/>
        </p:nvCxnSpPr>
        <p:spPr>
          <a:xfrm>
            <a:off x="1074655" y="932756"/>
            <a:ext cx="106805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Правая кавычки символ | Бесплатно значок">
            <a:extLst>
              <a:ext uri="{FF2B5EF4-FFF2-40B4-BE49-F238E27FC236}">
                <a16:creationId xmlns:a16="http://schemas.microsoft.com/office/drawing/2014/main" xmlns="" id="{E7D89A7E-0695-4E32-BA66-27F4A8D92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67" y="2955696"/>
            <a:ext cx="1724320" cy="172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21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CB66DA-AC4B-4841-9757-482C4510077A}"/>
              </a:ext>
            </a:extLst>
          </p:cNvPr>
          <p:cNvSpPr txBox="1"/>
          <p:nvPr/>
        </p:nvSpPr>
        <p:spPr>
          <a:xfrm>
            <a:off x="972532" y="452486"/>
            <a:ext cx="1062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1. Електронна демократія як механізм політичної взаємодії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E5BECD-1FA6-4FF0-86CC-ADE41C9811F1}"/>
              </a:ext>
            </a:extLst>
          </p:cNvPr>
          <p:cNvSpPr txBox="1"/>
          <p:nvPr/>
        </p:nvSpPr>
        <p:spPr>
          <a:xfrm>
            <a:off x="972532" y="1451728"/>
            <a:ext cx="10481035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Окремої уваги потребує питання, якими шляхами різні суспільні групи (громадяни з обмеженими можливостями, літні люди, а також ті, хто почувається невпевнено, маючи справу з інформаційними технологіями, частіше це – жінки) заявляють про себе в онлайн режимі. Щоб покращити зв’язок з політиками та урядовцями, вони повинні отримати допомогу та підтримку. Немає сенсу використовувати новітні канали комунікації для того, щоб почути голоси тих, хто традиційно бере участь у процесі консультацій.</a:t>
            </a:r>
          </a:p>
          <a:p>
            <a:pPr indent="450215" algn="just">
              <a:spcAft>
                <a:spcPts val="800"/>
              </a:spcAft>
            </a:pPr>
            <a:endParaRPr lang="uk-UA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uk-UA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Головна мета е-демократії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це створення можливостей бути почутим для тих, хто зазвичай не бере участі у процесах творення політики.</a:t>
            </a:r>
          </a:p>
        </p:txBody>
      </p: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xmlns="" id="{D5E99501-0980-476B-8B8C-99FAC3BD4861}"/>
              </a:ext>
            </a:extLst>
          </p:cNvPr>
          <p:cNvCxnSpPr/>
          <p:nvPr/>
        </p:nvCxnSpPr>
        <p:spPr>
          <a:xfrm>
            <a:off x="1074655" y="932756"/>
            <a:ext cx="106805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59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CB66DA-AC4B-4841-9757-482C4510077A}"/>
              </a:ext>
            </a:extLst>
          </p:cNvPr>
          <p:cNvSpPr txBox="1"/>
          <p:nvPr/>
        </p:nvSpPr>
        <p:spPr>
          <a:xfrm>
            <a:off x="972532" y="452486"/>
            <a:ext cx="1062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1. Електронна демократія як механізм політичної взаємодії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E5BECD-1FA6-4FF0-86CC-ADE41C9811F1}"/>
              </a:ext>
            </a:extLst>
          </p:cNvPr>
          <p:cNvSpPr txBox="1"/>
          <p:nvPr/>
        </p:nvSpPr>
        <p:spPr>
          <a:xfrm>
            <a:off x="972532" y="1329180"/>
            <a:ext cx="1048103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Метою державної політики е-демократії має бути забезпечення багатовекторних інтерактивних потоків комунікації, покликаних поєднувати громадян, обраних ними депутатів усіх рівнів та виконавчу гілку влади. Ця політика має вирішувати такі </a:t>
            </a: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завдання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1) постійно створювати нові публічні простори для політичної взаємодії та обговорення, насамперед – онлайн середовище, яке має значні переваги для сприяння ефективному спілкуванню влади та громадян, публічним дискусіям та обговоренням;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2) зробити взаємодію між громадянами, парламентарями та урядом змістовною;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3) створити механізми, які надавали б можливість представникам представницьких та виконавчих органів влади вчитися та оволодівати інструментами е-демократії;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4) забезпечити наявність достатньої якісної онлайн інформації;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5) докладати якомога більше зусиль для залучення якнайширшого кола громадськості до демократичного діалогу;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6) враховувати особливості економічної, територіальної, соціальної структуризації в онлайн середовищі з метою забезпечення рівного доступу до демократичного процесу в усіх сферах і для усіх громад, соціальних груп та прошарків.</a:t>
            </a:r>
          </a:p>
        </p:txBody>
      </p: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xmlns="" id="{D5E99501-0980-476B-8B8C-99FAC3BD4861}"/>
              </a:ext>
            </a:extLst>
          </p:cNvPr>
          <p:cNvCxnSpPr/>
          <p:nvPr/>
        </p:nvCxnSpPr>
        <p:spPr>
          <a:xfrm>
            <a:off x="1074655" y="932756"/>
            <a:ext cx="106805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165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CB66DA-AC4B-4841-9757-482C4510077A}"/>
              </a:ext>
            </a:extLst>
          </p:cNvPr>
          <p:cNvSpPr txBox="1"/>
          <p:nvPr/>
        </p:nvSpPr>
        <p:spPr>
          <a:xfrm>
            <a:off x="972532" y="452486"/>
            <a:ext cx="1062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2. Електронна демократія: сутність, мета та основні завдання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E5BECD-1FA6-4FF0-86CC-ADE41C9811F1}"/>
              </a:ext>
            </a:extLst>
          </p:cNvPr>
          <p:cNvSpPr txBox="1"/>
          <p:nvPr/>
        </p:nvSpPr>
        <p:spPr>
          <a:xfrm>
            <a:off x="972532" y="1451728"/>
            <a:ext cx="10481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uk-UA" sz="2000" b="1" i="1" dirty="0">
                <a:effectLst/>
                <a:ea typeface="Calibri" panose="020F0502020204030204" pitchFamily="34" charset="0"/>
              </a:rPr>
              <a:t>Демократія</a:t>
            </a:r>
            <a:r>
              <a:rPr lang="uk-UA" sz="2000" dirty="0">
                <a:effectLst/>
                <a:ea typeface="Calibri" panose="020F0502020204030204" pitchFamily="34" charset="0"/>
              </a:rPr>
              <a:t> – форма організації суспільства, його </a:t>
            </a:r>
            <a:r>
              <a:rPr lang="uk-UA" sz="2000" dirty="0" err="1">
                <a:effectLst/>
                <a:ea typeface="Calibri" panose="020F0502020204030204" pitchFamily="34" charset="0"/>
              </a:rPr>
              <a:t>державнополітичного</a:t>
            </a:r>
            <a:r>
              <a:rPr lang="uk-UA" sz="2000" dirty="0">
                <a:effectLst/>
                <a:ea typeface="Calibri" panose="020F0502020204030204" pitchFamily="34" charset="0"/>
              </a:rPr>
              <a:t> устрою, що ґрунтується на визнанні народу джерелом влади, послідовному здійсненню принципу рівності і свободи людей, їх реальної участі в управлінні справами держави і суспільства.</a:t>
            </a:r>
            <a:endParaRPr lang="uk-UA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xmlns="" id="{D5E99501-0980-476B-8B8C-99FAC3BD4861}"/>
              </a:ext>
            </a:extLst>
          </p:cNvPr>
          <p:cNvCxnSpPr/>
          <p:nvPr/>
        </p:nvCxnSpPr>
        <p:spPr>
          <a:xfrm>
            <a:off x="1074655" y="932756"/>
            <a:ext cx="106805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Як провести виховну годину до Міжнародного дня демократії / Нова українська  школа в дії / Департамент освіти і науки Закарпатської обласної державної  адміністрації">
            <a:extLst>
              <a:ext uri="{FF2B5EF4-FFF2-40B4-BE49-F238E27FC236}">
                <a16:creationId xmlns:a16="http://schemas.microsoft.com/office/drawing/2014/main" xmlns="" id="{E543532C-ED3D-4C27-B82A-578F70F33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922" y="3182725"/>
            <a:ext cx="4460155" cy="254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053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CB66DA-AC4B-4841-9757-482C4510077A}"/>
              </a:ext>
            </a:extLst>
          </p:cNvPr>
          <p:cNvSpPr txBox="1"/>
          <p:nvPr/>
        </p:nvSpPr>
        <p:spPr>
          <a:xfrm>
            <a:off x="972532" y="452486"/>
            <a:ext cx="1062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2. Електронна демократія: сутність, мета та основні завдання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E5BECD-1FA6-4FF0-86CC-ADE41C9811F1}"/>
              </a:ext>
            </a:extLst>
          </p:cNvPr>
          <p:cNvSpPr txBox="1"/>
          <p:nvPr/>
        </p:nvSpPr>
        <p:spPr>
          <a:xfrm>
            <a:off x="972532" y="1451728"/>
            <a:ext cx="10481035" cy="210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uk-UA" sz="3200" b="1" dirty="0">
                <a:effectLst/>
                <a:ea typeface="Calibri" panose="020F0502020204030204" pitchFamily="34" charset="0"/>
              </a:rPr>
              <a:t>«Демократія – найгірша форма правління, якщо не зважати на всі інші, що час від часу піддавалися перевірці»</a:t>
            </a:r>
          </a:p>
          <a:p>
            <a:pPr indent="450215" algn="r">
              <a:spcAft>
                <a:spcPts val="800"/>
              </a:spcAft>
            </a:pPr>
            <a:r>
              <a:rPr lang="uk-UA" sz="2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Вінстон</a:t>
            </a:r>
            <a:r>
              <a:rPr lang="uk-UA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 Черчилль</a:t>
            </a:r>
            <a:endParaRPr lang="uk-UA" sz="32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xmlns="" id="{D5E99501-0980-476B-8B8C-99FAC3BD4861}"/>
              </a:ext>
            </a:extLst>
          </p:cNvPr>
          <p:cNvCxnSpPr/>
          <p:nvPr/>
        </p:nvCxnSpPr>
        <p:spPr>
          <a:xfrm>
            <a:off x="1074655" y="932756"/>
            <a:ext cx="106805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На прізвище Черчіль - Piвнe-Paкуpc">
            <a:extLst>
              <a:ext uri="{FF2B5EF4-FFF2-40B4-BE49-F238E27FC236}">
                <a16:creationId xmlns:a16="http://schemas.microsoft.com/office/drawing/2014/main" xmlns="" id="{6024AA70-839A-48F0-B77C-06EFBBBF9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21" y="3429000"/>
            <a:ext cx="42291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75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CB66DA-AC4B-4841-9757-482C4510077A}"/>
              </a:ext>
            </a:extLst>
          </p:cNvPr>
          <p:cNvSpPr txBox="1"/>
          <p:nvPr/>
        </p:nvSpPr>
        <p:spPr>
          <a:xfrm>
            <a:off x="972532" y="452486"/>
            <a:ext cx="1062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2. Електронна демократія: сутність, мета та основні завдання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E5BECD-1FA6-4FF0-86CC-ADE41C9811F1}"/>
              </a:ext>
            </a:extLst>
          </p:cNvPr>
          <p:cNvSpPr txBox="1"/>
          <p:nvPr/>
        </p:nvSpPr>
        <p:spPr>
          <a:xfrm>
            <a:off x="972532" y="1329180"/>
            <a:ext cx="104810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 цього часу продовжуються дискусії щодо взаємодії двох сучасних концепцій е-уряду та е-демократії.</a:t>
            </a:r>
          </a:p>
          <a:p>
            <a:pPr indent="450215" algn="just">
              <a:spcAft>
                <a:spcPts val="800"/>
              </a:spcAft>
            </a:pP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Існують два підходи до визначення співвідношення е-уряду та е-демократії.</a:t>
            </a:r>
          </a:p>
          <a:p>
            <a:pPr indent="450215" algn="just">
              <a:spcAft>
                <a:spcPts val="800"/>
              </a:spcAft>
            </a:pP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Перший підхід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розглядає е-демократію як частину е-уряду. Е-демократія та е-участь вважаються елементами е-уряду і трактуються як електронна реалізація узаконених демократичних шляхів або процедур прийняття рішень. Відповідно до цього підходу, вони зводяться до технологічних аспектів, а саме, до електронних виборів і електронного голосування.</a:t>
            </a:r>
          </a:p>
          <a:p>
            <a:pPr indent="450215" algn="just">
              <a:spcAft>
                <a:spcPts val="800"/>
              </a:spcAft>
            </a:pPr>
            <a:r>
              <a:rPr lang="uk-UA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Другий підхід</a:t>
            </a:r>
            <a:r>
              <a:rPr lang="uk-UA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навпаки, розглядає е-уряд як частину електронної демократії. Е‑уряд є важливим елементом е-демократії, але далеко не вичерпує її, оскільки остання включає в себе не тільки взаємодію громадян з органами державної влади, а й усю сферу мережевої суспільної взаємодії громадян, організацій та інститутів через електронну комунікаційну систему, тобто сферу громадянського суспільства.</a:t>
            </a:r>
          </a:p>
        </p:txBody>
      </p:sp>
      <p:cxnSp>
        <p:nvCxnSpPr>
          <p:cNvPr id="29" name="Пряма сполучна лінія 28">
            <a:extLst>
              <a:ext uri="{FF2B5EF4-FFF2-40B4-BE49-F238E27FC236}">
                <a16:creationId xmlns:a16="http://schemas.microsoft.com/office/drawing/2014/main" xmlns="" id="{D5E99501-0980-476B-8B8C-99FAC3BD4861}"/>
              </a:ext>
            </a:extLst>
          </p:cNvPr>
          <p:cNvCxnSpPr/>
          <p:nvPr/>
        </p:nvCxnSpPr>
        <p:spPr>
          <a:xfrm>
            <a:off x="1074655" y="932756"/>
            <a:ext cx="1068057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4640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3294</Words>
  <Application>Microsoft Office PowerPoint</Application>
  <PresentationFormat>Произвольный</PresentationFormat>
  <Paragraphs>132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Тема 2. Електронна демократія в політичній взаємодії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User</cp:lastModifiedBy>
  <cp:revision>3</cp:revision>
  <dcterms:created xsi:type="dcterms:W3CDTF">2021-06-25T08:39:54Z</dcterms:created>
  <dcterms:modified xsi:type="dcterms:W3CDTF">2021-09-08T16:39:51Z</dcterms:modified>
</cp:coreProperties>
</file>