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5"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294"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F4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32" autoAdjust="0"/>
  </p:normalViewPr>
  <p:slideViewPr>
    <p:cSldViewPr snapToGrid="0">
      <p:cViewPr>
        <p:scale>
          <a:sx n="86" d="100"/>
          <a:sy n="86" d="100"/>
        </p:scale>
        <p:origin x="-562" y="-1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716358-4984-4C5E-B97F-9487713D9CDC}" type="doc">
      <dgm:prSet loTypeId="urn:microsoft.com/office/officeart/2005/8/layout/StepDownProcess" loCatId="process" qsTypeId="urn:microsoft.com/office/officeart/2005/8/quickstyle/simple1" qsCatId="simple" csTypeId="urn:microsoft.com/office/officeart/2005/8/colors/accent2_5" csCatId="accent2" phldr="1"/>
      <dgm:spPr/>
      <dgm:t>
        <a:bodyPr/>
        <a:lstStyle/>
        <a:p>
          <a:endParaRPr lang="uk-UA"/>
        </a:p>
      </dgm:t>
    </dgm:pt>
    <dgm:pt modelId="{B2E1233D-EDED-49AF-A79E-44D0AD3E47C1}">
      <dgm:prSet phldrT="[Текст]" custT="1"/>
      <dgm:spPr/>
      <dgm:t>
        <a:bodyPr/>
        <a:lstStyle/>
        <a:p>
          <a:r>
            <a:rPr lang="uk-UA" sz="1600" b="1" dirty="0">
              <a:solidFill>
                <a:schemeClr val="tx1"/>
              </a:solidFill>
            </a:rPr>
            <a:t>Основа </a:t>
          </a:r>
          <a:r>
            <a:rPr lang="uk-UA" sz="1600" b="0" dirty="0">
              <a:solidFill>
                <a:schemeClr val="tx1"/>
              </a:solidFill>
            </a:rPr>
            <a:t>– розвиток сільськогосподарських відносин, пов’язаних із системою землекористування</a:t>
          </a:r>
          <a:endParaRPr lang="uk-UA" sz="1600" b="1" dirty="0">
            <a:solidFill>
              <a:schemeClr val="tx1"/>
            </a:solidFill>
          </a:endParaRPr>
        </a:p>
      </dgm:t>
    </dgm:pt>
    <dgm:pt modelId="{2CA43688-7F43-41AC-A480-F2CE0BBD656C}" type="parTrans" cxnId="{CF6E35D6-B490-4D96-BFDE-E7F62B104A86}">
      <dgm:prSet/>
      <dgm:spPr/>
      <dgm:t>
        <a:bodyPr/>
        <a:lstStyle/>
        <a:p>
          <a:endParaRPr lang="uk-UA"/>
        </a:p>
      </dgm:t>
    </dgm:pt>
    <dgm:pt modelId="{E0E88868-30A7-41D5-8C10-64CD281ED3D6}" type="sibTrans" cxnId="{CF6E35D6-B490-4D96-BFDE-E7F62B104A86}">
      <dgm:prSet/>
      <dgm:spPr/>
      <dgm:t>
        <a:bodyPr/>
        <a:lstStyle/>
        <a:p>
          <a:endParaRPr lang="uk-UA"/>
        </a:p>
      </dgm:t>
    </dgm:pt>
    <dgm:pt modelId="{A87DD56A-6526-435B-B08E-61396812701D}">
      <dgm:prSet phldrT="[Текст]" custT="1"/>
      <dgm:spPr/>
      <dgm:t>
        <a:bodyPr/>
        <a:lstStyle/>
        <a:p>
          <a:r>
            <a:rPr lang="uk-UA" sz="1800" b="1" dirty="0">
              <a:solidFill>
                <a:schemeClr val="tx1"/>
              </a:solidFill>
            </a:rPr>
            <a:t>Аграрне суспільство</a:t>
          </a:r>
        </a:p>
      </dgm:t>
    </dgm:pt>
    <dgm:pt modelId="{C957D3A7-B3E2-4A20-B67E-34A0AD9A8B5E}" type="parTrans" cxnId="{4974A8D8-A5C4-400B-B61C-7C855907CE1E}">
      <dgm:prSet/>
      <dgm:spPr/>
      <dgm:t>
        <a:bodyPr/>
        <a:lstStyle/>
        <a:p>
          <a:endParaRPr lang="uk-UA"/>
        </a:p>
      </dgm:t>
    </dgm:pt>
    <dgm:pt modelId="{B6CBD4E1-89D7-456C-B369-F027C0D8008C}" type="sibTrans" cxnId="{4974A8D8-A5C4-400B-B61C-7C855907CE1E}">
      <dgm:prSet/>
      <dgm:spPr/>
      <dgm:t>
        <a:bodyPr/>
        <a:lstStyle/>
        <a:p>
          <a:endParaRPr lang="uk-UA"/>
        </a:p>
      </dgm:t>
    </dgm:pt>
    <dgm:pt modelId="{4D322EDC-CFA4-4D65-8110-9A3433F0CB65}">
      <dgm:prSet phldrT="[Текст]" custT="1"/>
      <dgm:spPr/>
      <dgm:t>
        <a:bodyPr/>
        <a:lstStyle/>
        <a:p>
          <a:r>
            <a:rPr lang="uk-UA" sz="1600" b="1" dirty="0">
              <a:solidFill>
                <a:schemeClr val="tx1"/>
              </a:solidFill>
            </a:rPr>
            <a:t>Основа </a:t>
          </a:r>
          <a:r>
            <a:rPr lang="uk-UA" sz="1600" b="0" dirty="0">
              <a:solidFill>
                <a:schemeClr val="tx1"/>
              </a:solidFill>
            </a:rPr>
            <a:t>– розвиток промисловості та її технічного забезпечення</a:t>
          </a:r>
          <a:endParaRPr lang="uk-UA" sz="1600" dirty="0">
            <a:solidFill>
              <a:schemeClr val="tx1"/>
            </a:solidFill>
          </a:endParaRPr>
        </a:p>
      </dgm:t>
    </dgm:pt>
    <dgm:pt modelId="{1E2DF3CB-4B98-4047-ACFC-F424E7E42323}" type="parTrans" cxnId="{FB2360C2-4DC9-4F4D-9A5F-6D34A08A1076}">
      <dgm:prSet/>
      <dgm:spPr/>
      <dgm:t>
        <a:bodyPr/>
        <a:lstStyle/>
        <a:p>
          <a:endParaRPr lang="uk-UA"/>
        </a:p>
      </dgm:t>
    </dgm:pt>
    <dgm:pt modelId="{E90A6622-B4F1-4479-9602-E2DBB16B50CF}" type="sibTrans" cxnId="{FB2360C2-4DC9-4F4D-9A5F-6D34A08A1076}">
      <dgm:prSet/>
      <dgm:spPr/>
      <dgm:t>
        <a:bodyPr/>
        <a:lstStyle/>
        <a:p>
          <a:endParaRPr lang="uk-UA"/>
        </a:p>
      </dgm:t>
    </dgm:pt>
    <dgm:pt modelId="{5818F234-9EA6-4A40-904E-5698BA7A1B67}">
      <dgm:prSet phldrT="[Текст]" custT="1"/>
      <dgm:spPr/>
      <dgm:t>
        <a:bodyPr/>
        <a:lstStyle/>
        <a:p>
          <a:r>
            <a:rPr lang="uk-UA" sz="1800" b="1" dirty="0">
              <a:solidFill>
                <a:schemeClr val="tx1"/>
              </a:solidFill>
            </a:rPr>
            <a:t>Індустріальне суспільство</a:t>
          </a:r>
        </a:p>
      </dgm:t>
    </dgm:pt>
    <dgm:pt modelId="{93E40E05-9EBB-4CA8-BDD9-67F9EC351DDB}" type="parTrans" cxnId="{F5A1124D-B902-4103-912F-BB10817FD664}">
      <dgm:prSet/>
      <dgm:spPr/>
      <dgm:t>
        <a:bodyPr/>
        <a:lstStyle/>
        <a:p>
          <a:endParaRPr lang="uk-UA"/>
        </a:p>
      </dgm:t>
    </dgm:pt>
    <dgm:pt modelId="{D9015694-F6A9-4E84-B773-7F23E56D67B7}" type="sibTrans" cxnId="{F5A1124D-B902-4103-912F-BB10817FD664}">
      <dgm:prSet/>
      <dgm:spPr/>
      <dgm:t>
        <a:bodyPr/>
        <a:lstStyle/>
        <a:p>
          <a:endParaRPr lang="uk-UA"/>
        </a:p>
      </dgm:t>
    </dgm:pt>
    <dgm:pt modelId="{5B8DC5BA-DD61-422E-9299-0D123A8B1CAA}">
      <dgm:prSet phldrT="[Текст]" custT="1"/>
      <dgm:spPr/>
      <dgm:t>
        <a:bodyPr/>
        <a:lstStyle/>
        <a:p>
          <a:r>
            <a:rPr lang="uk-UA" sz="1600" b="1" dirty="0">
              <a:solidFill>
                <a:schemeClr val="tx1"/>
              </a:solidFill>
            </a:rPr>
            <a:t>Основа </a:t>
          </a:r>
          <a:r>
            <a:rPr lang="uk-UA" sz="1600" b="0" dirty="0">
              <a:solidFill>
                <a:schemeClr val="tx1"/>
              </a:solidFill>
            </a:rPr>
            <a:t>– розвиток технологій отримання, збереження, накопичення, опрацювання, обміну та продажу даних</a:t>
          </a:r>
          <a:endParaRPr lang="uk-UA" sz="1600" dirty="0">
            <a:solidFill>
              <a:schemeClr val="tx1"/>
            </a:solidFill>
          </a:endParaRPr>
        </a:p>
      </dgm:t>
    </dgm:pt>
    <dgm:pt modelId="{265C2973-E967-4730-8CE8-42D477621879}" type="parTrans" cxnId="{2F9F9BAB-F3D5-4381-AA62-B65DB7FDC92F}">
      <dgm:prSet/>
      <dgm:spPr/>
      <dgm:t>
        <a:bodyPr/>
        <a:lstStyle/>
        <a:p>
          <a:endParaRPr lang="uk-UA"/>
        </a:p>
      </dgm:t>
    </dgm:pt>
    <dgm:pt modelId="{B36D80D5-0229-45A7-873E-8953FAC85A36}" type="sibTrans" cxnId="{2F9F9BAB-F3D5-4381-AA62-B65DB7FDC92F}">
      <dgm:prSet/>
      <dgm:spPr/>
      <dgm:t>
        <a:bodyPr/>
        <a:lstStyle/>
        <a:p>
          <a:endParaRPr lang="uk-UA"/>
        </a:p>
      </dgm:t>
    </dgm:pt>
    <dgm:pt modelId="{C4903D13-6966-4141-84CF-B17F958AB1B8}">
      <dgm:prSet phldrT="[Текст]" custT="1"/>
      <dgm:spPr/>
      <dgm:t>
        <a:bodyPr/>
        <a:lstStyle/>
        <a:p>
          <a:r>
            <a:rPr lang="uk-UA" sz="1800" b="1" dirty="0">
              <a:solidFill>
                <a:schemeClr val="tx1"/>
              </a:solidFill>
            </a:rPr>
            <a:t>Інформаційне суспільство</a:t>
          </a:r>
        </a:p>
      </dgm:t>
    </dgm:pt>
    <dgm:pt modelId="{05B24BE7-B83B-4AB3-9BCA-D091ACAE019D}" type="parTrans" cxnId="{6867CB1F-FBA5-49F4-B5F3-3394F705EBB1}">
      <dgm:prSet/>
      <dgm:spPr/>
      <dgm:t>
        <a:bodyPr/>
        <a:lstStyle/>
        <a:p>
          <a:endParaRPr lang="uk-UA"/>
        </a:p>
      </dgm:t>
    </dgm:pt>
    <dgm:pt modelId="{C6A53ECB-7764-4660-AADC-FA84116C06A2}" type="sibTrans" cxnId="{6867CB1F-FBA5-49F4-B5F3-3394F705EBB1}">
      <dgm:prSet/>
      <dgm:spPr/>
      <dgm:t>
        <a:bodyPr/>
        <a:lstStyle/>
        <a:p>
          <a:endParaRPr lang="uk-UA"/>
        </a:p>
      </dgm:t>
    </dgm:pt>
    <dgm:pt modelId="{57044380-2CC2-442C-99D8-069626C928D3}" type="pres">
      <dgm:prSet presAssocID="{CD716358-4984-4C5E-B97F-9487713D9CDC}" presName="rootnode" presStyleCnt="0">
        <dgm:presLayoutVars>
          <dgm:chMax/>
          <dgm:chPref/>
          <dgm:dir/>
          <dgm:animLvl val="lvl"/>
        </dgm:presLayoutVars>
      </dgm:prSet>
      <dgm:spPr/>
      <dgm:t>
        <a:bodyPr/>
        <a:lstStyle/>
        <a:p>
          <a:endParaRPr lang="ru-RU"/>
        </a:p>
      </dgm:t>
    </dgm:pt>
    <dgm:pt modelId="{1EF7D48E-303C-41CC-99B8-52527ABAF000}" type="pres">
      <dgm:prSet presAssocID="{B2E1233D-EDED-49AF-A79E-44D0AD3E47C1}" presName="composite" presStyleCnt="0"/>
      <dgm:spPr/>
    </dgm:pt>
    <dgm:pt modelId="{812EDA03-DA87-457D-9D33-FE28F07CAFB9}" type="pres">
      <dgm:prSet presAssocID="{B2E1233D-EDED-49AF-A79E-44D0AD3E47C1}" presName="bentUpArrow1" presStyleLbl="alignImgPlace1" presStyleIdx="0" presStyleCnt="2"/>
      <dgm:spPr/>
    </dgm:pt>
    <dgm:pt modelId="{6AC07702-6D2B-4D46-BAB7-3CC55C282E91}" type="pres">
      <dgm:prSet presAssocID="{B2E1233D-EDED-49AF-A79E-44D0AD3E47C1}" presName="ParentText" presStyleLbl="node1" presStyleIdx="0" presStyleCnt="3">
        <dgm:presLayoutVars>
          <dgm:chMax val="1"/>
          <dgm:chPref val="1"/>
          <dgm:bulletEnabled val="1"/>
        </dgm:presLayoutVars>
      </dgm:prSet>
      <dgm:spPr/>
      <dgm:t>
        <a:bodyPr/>
        <a:lstStyle/>
        <a:p>
          <a:endParaRPr lang="ru-RU"/>
        </a:p>
      </dgm:t>
    </dgm:pt>
    <dgm:pt modelId="{BA64D6AE-3E26-48AD-9EE1-D25E73F90C0A}" type="pres">
      <dgm:prSet presAssocID="{B2E1233D-EDED-49AF-A79E-44D0AD3E47C1}" presName="ChildText" presStyleLbl="revTx" presStyleIdx="0" presStyleCnt="3">
        <dgm:presLayoutVars>
          <dgm:chMax val="0"/>
          <dgm:chPref val="0"/>
          <dgm:bulletEnabled val="1"/>
        </dgm:presLayoutVars>
      </dgm:prSet>
      <dgm:spPr/>
      <dgm:t>
        <a:bodyPr/>
        <a:lstStyle/>
        <a:p>
          <a:endParaRPr lang="ru-RU"/>
        </a:p>
      </dgm:t>
    </dgm:pt>
    <dgm:pt modelId="{40C95940-85CA-4320-93F6-68EE6427CAAB}" type="pres">
      <dgm:prSet presAssocID="{E0E88868-30A7-41D5-8C10-64CD281ED3D6}" presName="sibTrans" presStyleCnt="0"/>
      <dgm:spPr/>
    </dgm:pt>
    <dgm:pt modelId="{A29AE94E-F609-4985-96B1-C9EC91BF5507}" type="pres">
      <dgm:prSet presAssocID="{4D322EDC-CFA4-4D65-8110-9A3433F0CB65}" presName="composite" presStyleCnt="0"/>
      <dgm:spPr/>
    </dgm:pt>
    <dgm:pt modelId="{5B6107B1-221C-4B3E-B50A-206DC65088A7}" type="pres">
      <dgm:prSet presAssocID="{4D322EDC-CFA4-4D65-8110-9A3433F0CB65}" presName="bentUpArrow1" presStyleLbl="alignImgPlace1" presStyleIdx="1" presStyleCnt="2"/>
      <dgm:spPr/>
    </dgm:pt>
    <dgm:pt modelId="{FE7275AF-A01E-4175-A358-AB08F205FE7A}" type="pres">
      <dgm:prSet presAssocID="{4D322EDC-CFA4-4D65-8110-9A3433F0CB65}" presName="ParentText" presStyleLbl="node1" presStyleIdx="1" presStyleCnt="3">
        <dgm:presLayoutVars>
          <dgm:chMax val="1"/>
          <dgm:chPref val="1"/>
          <dgm:bulletEnabled val="1"/>
        </dgm:presLayoutVars>
      </dgm:prSet>
      <dgm:spPr/>
      <dgm:t>
        <a:bodyPr/>
        <a:lstStyle/>
        <a:p>
          <a:endParaRPr lang="ru-RU"/>
        </a:p>
      </dgm:t>
    </dgm:pt>
    <dgm:pt modelId="{7F57405D-C92F-4BE1-BCF6-21E90529A3B7}" type="pres">
      <dgm:prSet presAssocID="{4D322EDC-CFA4-4D65-8110-9A3433F0CB65}" presName="ChildText" presStyleLbl="revTx" presStyleIdx="1" presStyleCnt="3">
        <dgm:presLayoutVars>
          <dgm:chMax val="0"/>
          <dgm:chPref val="0"/>
          <dgm:bulletEnabled val="1"/>
        </dgm:presLayoutVars>
      </dgm:prSet>
      <dgm:spPr/>
      <dgm:t>
        <a:bodyPr/>
        <a:lstStyle/>
        <a:p>
          <a:endParaRPr lang="ru-RU"/>
        </a:p>
      </dgm:t>
    </dgm:pt>
    <dgm:pt modelId="{32E19575-C95F-4E7B-BD1A-FD91E915C2F3}" type="pres">
      <dgm:prSet presAssocID="{E90A6622-B4F1-4479-9602-E2DBB16B50CF}" presName="sibTrans" presStyleCnt="0"/>
      <dgm:spPr/>
    </dgm:pt>
    <dgm:pt modelId="{E58A85F8-A1C4-4A00-94A9-C3B9D00AF1D3}" type="pres">
      <dgm:prSet presAssocID="{5B8DC5BA-DD61-422E-9299-0D123A8B1CAA}" presName="composite" presStyleCnt="0"/>
      <dgm:spPr/>
    </dgm:pt>
    <dgm:pt modelId="{29350922-5693-43DB-91F0-F4D8ED8F0EDE}" type="pres">
      <dgm:prSet presAssocID="{5B8DC5BA-DD61-422E-9299-0D123A8B1CAA}" presName="ParentText" presStyleLbl="node1" presStyleIdx="2" presStyleCnt="3">
        <dgm:presLayoutVars>
          <dgm:chMax val="1"/>
          <dgm:chPref val="1"/>
          <dgm:bulletEnabled val="1"/>
        </dgm:presLayoutVars>
      </dgm:prSet>
      <dgm:spPr/>
      <dgm:t>
        <a:bodyPr/>
        <a:lstStyle/>
        <a:p>
          <a:endParaRPr lang="ru-RU"/>
        </a:p>
      </dgm:t>
    </dgm:pt>
    <dgm:pt modelId="{70450EBA-CEAD-4E62-8F75-5A6B30226A9A}" type="pres">
      <dgm:prSet presAssocID="{5B8DC5BA-DD61-422E-9299-0D123A8B1CAA}" presName="FinalChildText" presStyleLbl="revTx" presStyleIdx="2" presStyleCnt="3">
        <dgm:presLayoutVars>
          <dgm:chMax val="0"/>
          <dgm:chPref val="0"/>
          <dgm:bulletEnabled val="1"/>
        </dgm:presLayoutVars>
      </dgm:prSet>
      <dgm:spPr/>
      <dgm:t>
        <a:bodyPr/>
        <a:lstStyle/>
        <a:p>
          <a:endParaRPr lang="ru-RU"/>
        </a:p>
      </dgm:t>
    </dgm:pt>
  </dgm:ptLst>
  <dgm:cxnLst>
    <dgm:cxn modelId="{976773D8-EFF7-49BC-A61B-E457B79CDC6A}" type="presOf" srcId="{C4903D13-6966-4141-84CF-B17F958AB1B8}" destId="{70450EBA-CEAD-4E62-8F75-5A6B30226A9A}" srcOrd="0" destOrd="0" presId="urn:microsoft.com/office/officeart/2005/8/layout/StepDownProcess"/>
    <dgm:cxn modelId="{6867CB1F-FBA5-49F4-B5F3-3394F705EBB1}" srcId="{5B8DC5BA-DD61-422E-9299-0D123A8B1CAA}" destId="{C4903D13-6966-4141-84CF-B17F958AB1B8}" srcOrd="0" destOrd="0" parTransId="{05B24BE7-B83B-4AB3-9BCA-D091ACAE019D}" sibTransId="{C6A53ECB-7764-4660-AADC-FA84116C06A2}"/>
    <dgm:cxn modelId="{BE99A8A9-60D4-4D06-8E44-A51169D99070}" type="presOf" srcId="{CD716358-4984-4C5E-B97F-9487713D9CDC}" destId="{57044380-2CC2-442C-99D8-069626C928D3}" srcOrd="0" destOrd="0" presId="urn:microsoft.com/office/officeart/2005/8/layout/StepDownProcess"/>
    <dgm:cxn modelId="{835C100B-7A6B-4742-86D0-7A9614052AAD}" type="presOf" srcId="{A87DD56A-6526-435B-B08E-61396812701D}" destId="{BA64D6AE-3E26-48AD-9EE1-D25E73F90C0A}" srcOrd="0" destOrd="0" presId="urn:microsoft.com/office/officeart/2005/8/layout/StepDownProcess"/>
    <dgm:cxn modelId="{138C6AC0-562E-4962-AAC3-62548F9A2D68}" type="presOf" srcId="{4D322EDC-CFA4-4D65-8110-9A3433F0CB65}" destId="{FE7275AF-A01E-4175-A358-AB08F205FE7A}" srcOrd="0" destOrd="0" presId="urn:microsoft.com/office/officeart/2005/8/layout/StepDownProcess"/>
    <dgm:cxn modelId="{6C66E707-333D-44D0-B07A-F6DD71151960}" type="presOf" srcId="{5B8DC5BA-DD61-422E-9299-0D123A8B1CAA}" destId="{29350922-5693-43DB-91F0-F4D8ED8F0EDE}" srcOrd="0" destOrd="0" presId="urn:microsoft.com/office/officeart/2005/8/layout/StepDownProcess"/>
    <dgm:cxn modelId="{4FF41555-FD00-4426-B29A-95EDF8FD4C6A}" type="presOf" srcId="{B2E1233D-EDED-49AF-A79E-44D0AD3E47C1}" destId="{6AC07702-6D2B-4D46-BAB7-3CC55C282E91}" srcOrd="0" destOrd="0" presId="urn:microsoft.com/office/officeart/2005/8/layout/StepDownProcess"/>
    <dgm:cxn modelId="{FB2360C2-4DC9-4F4D-9A5F-6D34A08A1076}" srcId="{CD716358-4984-4C5E-B97F-9487713D9CDC}" destId="{4D322EDC-CFA4-4D65-8110-9A3433F0CB65}" srcOrd="1" destOrd="0" parTransId="{1E2DF3CB-4B98-4047-ACFC-F424E7E42323}" sibTransId="{E90A6622-B4F1-4479-9602-E2DBB16B50CF}"/>
    <dgm:cxn modelId="{2F9F9BAB-F3D5-4381-AA62-B65DB7FDC92F}" srcId="{CD716358-4984-4C5E-B97F-9487713D9CDC}" destId="{5B8DC5BA-DD61-422E-9299-0D123A8B1CAA}" srcOrd="2" destOrd="0" parTransId="{265C2973-E967-4730-8CE8-42D477621879}" sibTransId="{B36D80D5-0229-45A7-873E-8953FAC85A36}"/>
    <dgm:cxn modelId="{F5A1124D-B902-4103-912F-BB10817FD664}" srcId="{4D322EDC-CFA4-4D65-8110-9A3433F0CB65}" destId="{5818F234-9EA6-4A40-904E-5698BA7A1B67}" srcOrd="0" destOrd="0" parTransId="{93E40E05-9EBB-4CA8-BDD9-67F9EC351DDB}" sibTransId="{D9015694-F6A9-4E84-B773-7F23E56D67B7}"/>
    <dgm:cxn modelId="{4974A8D8-A5C4-400B-B61C-7C855907CE1E}" srcId="{B2E1233D-EDED-49AF-A79E-44D0AD3E47C1}" destId="{A87DD56A-6526-435B-B08E-61396812701D}" srcOrd="0" destOrd="0" parTransId="{C957D3A7-B3E2-4A20-B67E-34A0AD9A8B5E}" sibTransId="{B6CBD4E1-89D7-456C-B369-F027C0D8008C}"/>
    <dgm:cxn modelId="{2BA99C52-1A21-4A4B-BE58-C79154E0BD02}" type="presOf" srcId="{5818F234-9EA6-4A40-904E-5698BA7A1B67}" destId="{7F57405D-C92F-4BE1-BCF6-21E90529A3B7}" srcOrd="0" destOrd="0" presId="urn:microsoft.com/office/officeart/2005/8/layout/StepDownProcess"/>
    <dgm:cxn modelId="{CF6E35D6-B490-4D96-BFDE-E7F62B104A86}" srcId="{CD716358-4984-4C5E-B97F-9487713D9CDC}" destId="{B2E1233D-EDED-49AF-A79E-44D0AD3E47C1}" srcOrd="0" destOrd="0" parTransId="{2CA43688-7F43-41AC-A480-F2CE0BBD656C}" sibTransId="{E0E88868-30A7-41D5-8C10-64CD281ED3D6}"/>
    <dgm:cxn modelId="{3C83125B-9F86-43FD-BF59-705D170AF16D}" type="presParOf" srcId="{57044380-2CC2-442C-99D8-069626C928D3}" destId="{1EF7D48E-303C-41CC-99B8-52527ABAF000}" srcOrd="0" destOrd="0" presId="urn:microsoft.com/office/officeart/2005/8/layout/StepDownProcess"/>
    <dgm:cxn modelId="{3C6400F1-5384-45EF-9764-B75D322240D8}" type="presParOf" srcId="{1EF7D48E-303C-41CC-99B8-52527ABAF000}" destId="{812EDA03-DA87-457D-9D33-FE28F07CAFB9}" srcOrd="0" destOrd="0" presId="urn:microsoft.com/office/officeart/2005/8/layout/StepDownProcess"/>
    <dgm:cxn modelId="{1B0FA912-E529-4308-A92E-D67E2CB00648}" type="presParOf" srcId="{1EF7D48E-303C-41CC-99B8-52527ABAF000}" destId="{6AC07702-6D2B-4D46-BAB7-3CC55C282E91}" srcOrd="1" destOrd="0" presId="urn:microsoft.com/office/officeart/2005/8/layout/StepDownProcess"/>
    <dgm:cxn modelId="{E8425747-CF64-47BE-A4F3-7C6633E59CB0}" type="presParOf" srcId="{1EF7D48E-303C-41CC-99B8-52527ABAF000}" destId="{BA64D6AE-3E26-48AD-9EE1-D25E73F90C0A}" srcOrd="2" destOrd="0" presId="urn:microsoft.com/office/officeart/2005/8/layout/StepDownProcess"/>
    <dgm:cxn modelId="{6271B841-BB85-4B89-896F-29604C2153EF}" type="presParOf" srcId="{57044380-2CC2-442C-99D8-069626C928D3}" destId="{40C95940-85CA-4320-93F6-68EE6427CAAB}" srcOrd="1" destOrd="0" presId="urn:microsoft.com/office/officeart/2005/8/layout/StepDownProcess"/>
    <dgm:cxn modelId="{4CEE6F67-AEBA-4737-9F14-80D4EDD848DF}" type="presParOf" srcId="{57044380-2CC2-442C-99D8-069626C928D3}" destId="{A29AE94E-F609-4985-96B1-C9EC91BF5507}" srcOrd="2" destOrd="0" presId="urn:microsoft.com/office/officeart/2005/8/layout/StepDownProcess"/>
    <dgm:cxn modelId="{7E8A3B90-3E3F-4A02-8C54-D3AC724BD259}" type="presParOf" srcId="{A29AE94E-F609-4985-96B1-C9EC91BF5507}" destId="{5B6107B1-221C-4B3E-B50A-206DC65088A7}" srcOrd="0" destOrd="0" presId="urn:microsoft.com/office/officeart/2005/8/layout/StepDownProcess"/>
    <dgm:cxn modelId="{67266884-0CAA-4B8A-A06E-FD9307A0F95A}" type="presParOf" srcId="{A29AE94E-F609-4985-96B1-C9EC91BF5507}" destId="{FE7275AF-A01E-4175-A358-AB08F205FE7A}" srcOrd="1" destOrd="0" presId="urn:microsoft.com/office/officeart/2005/8/layout/StepDownProcess"/>
    <dgm:cxn modelId="{4EACCAB2-1B5C-411D-940F-03725F9CCB73}" type="presParOf" srcId="{A29AE94E-F609-4985-96B1-C9EC91BF5507}" destId="{7F57405D-C92F-4BE1-BCF6-21E90529A3B7}" srcOrd="2" destOrd="0" presId="urn:microsoft.com/office/officeart/2005/8/layout/StepDownProcess"/>
    <dgm:cxn modelId="{A6389BE4-15BB-4AF5-91B6-BAB7A9819254}" type="presParOf" srcId="{57044380-2CC2-442C-99D8-069626C928D3}" destId="{32E19575-C95F-4E7B-BD1A-FD91E915C2F3}" srcOrd="3" destOrd="0" presId="urn:microsoft.com/office/officeart/2005/8/layout/StepDownProcess"/>
    <dgm:cxn modelId="{4308C0F8-B2CF-45EB-B0EF-81ADABFC119E}" type="presParOf" srcId="{57044380-2CC2-442C-99D8-069626C928D3}" destId="{E58A85F8-A1C4-4A00-94A9-C3B9D00AF1D3}" srcOrd="4" destOrd="0" presId="urn:microsoft.com/office/officeart/2005/8/layout/StepDownProcess"/>
    <dgm:cxn modelId="{815D183D-8579-4FC6-9534-FC0635451E78}" type="presParOf" srcId="{E58A85F8-A1C4-4A00-94A9-C3B9D00AF1D3}" destId="{29350922-5693-43DB-91F0-F4D8ED8F0EDE}" srcOrd="0" destOrd="0" presId="urn:microsoft.com/office/officeart/2005/8/layout/StepDownProcess"/>
    <dgm:cxn modelId="{84F3EAEF-5A1F-480A-B763-A004ED50DBB7}" type="presParOf" srcId="{E58A85F8-A1C4-4A00-94A9-C3B9D00AF1D3}" destId="{70450EBA-CEAD-4E62-8F75-5A6B30226A9A}"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E0A9EA-5A9B-44C6-959D-E0EF7024E59A}" type="doc">
      <dgm:prSet loTypeId="urn:microsoft.com/office/officeart/2005/8/layout/default" loCatId="list" qsTypeId="urn:microsoft.com/office/officeart/2005/8/quickstyle/simple1" qsCatId="simple" csTypeId="urn:microsoft.com/office/officeart/2005/8/colors/accent2_5" csCatId="accent2" phldr="1"/>
      <dgm:spPr/>
      <dgm:t>
        <a:bodyPr/>
        <a:lstStyle/>
        <a:p>
          <a:endParaRPr lang="uk-UA"/>
        </a:p>
      </dgm:t>
    </dgm:pt>
    <dgm:pt modelId="{26D2E9C1-3F41-41D5-BA9A-94125E1D616C}">
      <dgm:prSet phldrT="[Текст]" custT="1"/>
      <dgm:spPr/>
      <dgm:t>
        <a:bodyPr/>
        <a:lstStyle/>
        <a:p>
          <a:r>
            <a:rPr lang="uk-UA" sz="1800" dirty="0">
              <a:solidFill>
                <a:schemeClr val="tx1"/>
              </a:solidFill>
            </a:rPr>
            <a:t>Забезпечення доступу кожного до інформації</a:t>
          </a:r>
        </a:p>
      </dgm:t>
    </dgm:pt>
    <dgm:pt modelId="{390416DF-46B0-4260-90E2-811A0E0806A7}" type="parTrans" cxnId="{D189CB47-71C8-4235-8B5C-B5A90E6D67EB}">
      <dgm:prSet/>
      <dgm:spPr/>
      <dgm:t>
        <a:bodyPr/>
        <a:lstStyle/>
        <a:p>
          <a:endParaRPr lang="uk-UA"/>
        </a:p>
      </dgm:t>
    </dgm:pt>
    <dgm:pt modelId="{AF33A202-E857-43BA-A685-C8B9251C811D}" type="sibTrans" cxnId="{D189CB47-71C8-4235-8B5C-B5A90E6D67EB}">
      <dgm:prSet/>
      <dgm:spPr/>
      <dgm:t>
        <a:bodyPr/>
        <a:lstStyle/>
        <a:p>
          <a:endParaRPr lang="uk-UA"/>
        </a:p>
      </dgm:t>
    </dgm:pt>
    <dgm:pt modelId="{0816CCCB-960E-47CF-8C00-76665EAC135D}">
      <dgm:prSet phldrT="[Текст]" custT="1"/>
      <dgm:spPr/>
      <dgm:t>
        <a:bodyPr/>
        <a:lstStyle/>
        <a:p>
          <a:r>
            <a:rPr lang="uk-UA" sz="1600" dirty="0">
              <a:solidFill>
                <a:schemeClr val="tx1"/>
              </a:solidFill>
            </a:rPr>
            <a:t>Забезпечення рівних можливостей для створення, збору, одержання, збереження, використання, поширення, захисту інформації</a:t>
          </a:r>
        </a:p>
      </dgm:t>
    </dgm:pt>
    <dgm:pt modelId="{527B51A8-F365-4082-95CD-1308ADB1D2C5}" type="parTrans" cxnId="{D577367F-1EBF-4553-A9EC-CAE074F24445}">
      <dgm:prSet/>
      <dgm:spPr/>
      <dgm:t>
        <a:bodyPr/>
        <a:lstStyle/>
        <a:p>
          <a:endParaRPr lang="uk-UA"/>
        </a:p>
      </dgm:t>
    </dgm:pt>
    <dgm:pt modelId="{5D15CFCD-3CB5-4F46-B6F8-16D7F8C79B99}" type="sibTrans" cxnId="{D577367F-1EBF-4553-A9EC-CAE074F24445}">
      <dgm:prSet/>
      <dgm:spPr/>
      <dgm:t>
        <a:bodyPr/>
        <a:lstStyle/>
        <a:p>
          <a:endParaRPr lang="uk-UA"/>
        </a:p>
      </dgm:t>
    </dgm:pt>
    <dgm:pt modelId="{655AB748-C91C-44C4-970F-450C304E3EEC}">
      <dgm:prSet phldrT="[Текст]" custT="1"/>
      <dgm:spPr/>
      <dgm:t>
        <a:bodyPr/>
        <a:lstStyle/>
        <a:p>
          <a:r>
            <a:rPr lang="uk-UA" sz="1800" dirty="0">
              <a:solidFill>
                <a:schemeClr val="tx1"/>
              </a:solidFill>
            </a:rPr>
            <a:t>Створення умов для формування в Україні інформаційного суспільства</a:t>
          </a:r>
        </a:p>
      </dgm:t>
    </dgm:pt>
    <dgm:pt modelId="{ADD78BBA-6568-4875-8381-A7D672B86BC8}" type="parTrans" cxnId="{A0619AC4-C55C-468C-8919-E88A487B3FAC}">
      <dgm:prSet/>
      <dgm:spPr/>
      <dgm:t>
        <a:bodyPr/>
        <a:lstStyle/>
        <a:p>
          <a:endParaRPr lang="uk-UA"/>
        </a:p>
      </dgm:t>
    </dgm:pt>
    <dgm:pt modelId="{BF277BC9-3499-4626-B653-29F5ACD02D8F}" type="sibTrans" cxnId="{A0619AC4-C55C-468C-8919-E88A487B3FAC}">
      <dgm:prSet/>
      <dgm:spPr/>
      <dgm:t>
        <a:bodyPr/>
        <a:lstStyle/>
        <a:p>
          <a:endParaRPr lang="uk-UA"/>
        </a:p>
      </dgm:t>
    </dgm:pt>
    <dgm:pt modelId="{9D07D937-2559-43CB-9E87-8F9901C833F9}">
      <dgm:prSet phldrT="[Текст]" custT="1"/>
      <dgm:spPr/>
      <dgm:t>
        <a:bodyPr/>
        <a:lstStyle/>
        <a:p>
          <a:r>
            <a:rPr lang="uk-UA" sz="1800" dirty="0">
              <a:solidFill>
                <a:schemeClr val="tx1"/>
              </a:solidFill>
            </a:rPr>
            <a:t>Забезпечення відкритості та прозорості діяльності суб’єктів владних повноважень</a:t>
          </a:r>
        </a:p>
      </dgm:t>
    </dgm:pt>
    <dgm:pt modelId="{364074F6-D076-4875-B98D-9FAF96B4F348}" type="parTrans" cxnId="{5859F837-32A3-4532-B775-602830446523}">
      <dgm:prSet/>
      <dgm:spPr/>
      <dgm:t>
        <a:bodyPr/>
        <a:lstStyle/>
        <a:p>
          <a:endParaRPr lang="uk-UA"/>
        </a:p>
      </dgm:t>
    </dgm:pt>
    <dgm:pt modelId="{810B3709-A1C6-4903-9C5E-7DB0115CE498}" type="sibTrans" cxnId="{5859F837-32A3-4532-B775-602830446523}">
      <dgm:prSet/>
      <dgm:spPr/>
      <dgm:t>
        <a:bodyPr/>
        <a:lstStyle/>
        <a:p>
          <a:endParaRPr lang="uk-UA"/>
        </a:p>
      </dgm:t>
    </dgm:pt>
    <dgm:pt modelId="{FF052096-CBFE-47DF-BC55-AEE9A4F6D00E}">
      <dgm:prSet phldrT="[Текст]" custT="1"/>
      <dgm:spPr/>
      <dgm:t>
        <a:bodyPr/>
        <a:lstStyle/>
        <a:p>
          <a:r>
            <a:rPr lang="uk-UA" sz="1800" dirty="0">
              <a:solidFill>
                <a:schemeClr val="tx1"/>
              </a:solidFill>
            </a:rPr>
            <a:t>Створення інформаційних систем і мереж інформації, розвиток електронного урядування</a:t>
          </a:r>
        </a:p>
      </dgm:t>
    </dgm:pt>
    <dgm:pt modelId="{4C70F289-0B0F-4CFA-923A-09BBA69E220D}" type="parTrans" cxnId="{43373C97-C34D-4F20-A0DE-FB1BB5CA18F7}">
      <dgm:prSet/>
      <dgm:spPr/>
      <dgm:t>
        <a:bodyPr/>
        <a:lstStyle/>
        <a:p>
          <a:endParaRPr lang="uk-UA"/>
        </a:p>
      </dgm:t>
    </dgm:pt>
    <dgm:pt modelId="{23E9B5E0-3714-4517-98A5-1E3030E25F38}" type="sibTrans" cxnId="{43373C97-C34D-4F20-A0DE-FB1BB5CA18F7}">
      <dgm:prSet/>
      <dgm:spPr/>
      <dgm:t>
        <a:bodyPr/>
        <a:lstStyle/>
        <a:p>
          <a:endParaRPr lang="uk-UA"/>
        </a:p>
      </dgm:t>
    </dgm:pt>
    <dgm:pt modelId="{8792043B-98DE-465E-84C4-8993845952BA}">
      <dgm:prSet custT="1"/>
      <dgm:spPr/>
      <dgm:t>
        <a:bodyPr/>
        <a:lstStyle/>
        <a:p>
          <a:r>
            <a:rPr lang="uk-UA" sz="1800" dirty="0">
              <a:solidFill>
                <a:schemeClr val="tx1"/>
              </a:solidFill>
            </a:rPr>
            <a:t>Постійне оновлення, збагачення та зберігання національних інформаційних ресурсів</a:t>
          </a:r>
        </a:p>
      </dgm:t>
    </dgm:pt>
    <dgm:pt modelId="{71018CBF-E17A-4C91-BC2B-8FE2588F6B1B}" type="parTrans" cxnId="{5D82AFBD-7B63-4F9B-B763-DCDE42F8A2E3}">
      <dgm:prSet/>
      <dgm:spPr/>
      <dgm:t>
        <a:bodyPr/>
        <a:lstStyle/>
        <a:p>
          <a:endParaRPr lang="uk-UA"/>
        </a:p>
      </dgm:t>
    </dgm:pt>
    <dgm:pt modelId="{EB57193E-7D94-4DEE-81CF-7541A5042F15}" type="sibTrans" cxnId="{5D82AFBD-7B63-4F9B-B763-DCDE42F8A2E3}">
      <dgm:prSet/>
      <dgm:spPr/>
      <dgm:t>
        <a:bodyPr/>
        <a:lstStyle/>
        <a:p>
          <a:endParaRPr lang="uk-UA"/>
        </a:p>
      </dgm:t>
    </dgm:pt>
    <dgm:pt modelId="{A4D7435A-0D1B-420C-A85C-779D0C41842F}">
      <dgm:prSet custT="1"/>
      <dgm:spPr/>
      <dgm:t>
        <a:bodyPr/>
        <a:lstStyle/>
        <a:p>
          <a:r>
            <a:rPr lang="uk-UA" sz="1800" dirty="0">
              <a:solidFill>
                <a:schemeClr val="tx1"/>
              </a:solidFill>
            </a:rPr>
            <a:t>Забезпечення інформаційної безпеки України</a:t>
          </a:r>
        </a:p>
      </dgm:t>
    </dgm:pt>
    <dgm:pt modelId="{262E18E8-7C1E-4960-8D6F-B80E5FBD7D75}" type="parTrans" cxnId="{7E1B91DE-C35F-4918-A988-4BCCF0A07D8F}">
      <dgm:prSet/>
      <dgm:spPr/>
      <dgm:t>
        <a:bodyPr/>
        <a:lstStyle/>
        <a:p>
          <a:endParaRPr lang="uk-UA"/>
        </a:p>
      </dgm:t>
    </dgm:pt>
    <dgm:pt modelId="{28E03626-C35C-4B95-A673-EC6F9D85485C}" type="sibTrans" cxnId="{7E1B91DE-C35F-4918-A988-4BCCF0A07D8F}">
      <dgm:prSet/>
      <dgm:spPr/>
      <dgm:t>
        <a:bodyPr/>
        <a:lstStyle/>
        <a:p>
          <a:endParaRPr lang="uk-UA"/>
        </a:p>
      </dgm:t>
    </dgm:pt>
    <dgm:pt modelId="{6F5F00F3-6A18-41A4-ABFB-50475ECBB792}">
      <dgm:prSet custT="1"/>
      <dgm:spPr/>
      <dgm:t>
        <a:bodyPr/>
        <a:lstStyle/>
        <a:p>
          <a:r>
            <a:rPr lang="uk-UA" sz="1600" dirty="0">
              <a:solidFill>
                <a:schemeClr val="tx1"/>
              </a:solidFill>
            </a:rPr>
            <a:t>Сприяння міжнародній співпраці в інформаційній сфері та входженню України до світового інформаційного простору</a:t>
          </a:r>
        </a:p>
      </dgm:t>
    </dgm:pt>
    <dgm:pt modelId="{5598182E-C26A-463E-B614-02C9F9578993}" type="parTrans" cxnId="{597B11BF-C1CE-49A3-8D7D-BE49B28B9C31}">
      <dgm:prSet/>
      <dgm:spPr/>
      <dgm:t>
        <a:bodyPr/>
        <a:lstStyle/>
        <a:p>
          <a:endParaRPr lang="uk-UA"/>
        </a:p>
      </dgm:t>
    </dgm:pt>
    <dgm:pt modelId="{82646182-0B41-4BB5-BDBE-833AFD95CDD6}" type="sibTrans" cxnId="{597B11BF-C1CE-49A3-8D7D-BE49B28B9C31}">
      <dgm:prSet/>
      <dgm:spPr/>
      <dgm:t>
        <a:bodyPr/>
        <a:lstStyle/>
        <a:p>
          <a:endParaRPr lang="uk-UA"/>
        </a:p>
      </dgm:t>
    </dgm:pt>
    <dgm:pt modelId="{669E1233-80B4-4E6E-B0FC-4701F7E55365}" type="pres">
      <dgm:prSet presAssocID="{3CE0A9EA-5A9B-44C6-959D-E0EF7024E59A}" presName="diagram" presStyleCnt="0">
        <dgm:presLayoutVars>
          <dgm:dir/>
          <dgm:resizeHandles val="exact"/>
        </dgm:presLayoutVars>
      </dgm:prSet>
      <dgm:spPr/>
      <dgm:t>
        <a:bodyPr/>
        <a:lstStyle/>
        <a:p>
          <a:endParaRPr lang="ru-RU"/>
        </a:p>
      </dgm:t>
    </dgm:pt>
    <dgm:pt modelId="{6810D73B-5227-4528-BFEB-42E14FBF2AB3}" type="pres">
      <dgm:prSet presAssocID="{26D2E9C1-3F41-41D5-BA9A-94125E1D616C}" presName="node" presStyleLbl="node1" presStyleIdx="0" presStyleCnt="8">
        <dgm:presLayoutVars>
          <dgm:bulletEnabled val="1"/>
        </dgm:presLayoutVars>
      </dgm:prSet>
      <dgm:spPr/>
      <dgm:t>
        <a:bodyPr/>
        <a:lstStyle/>
        <a:p>
          <a:endParaRPr lang="ru-RU"/>
        </a:p>
      </dgm:t>
    </dgm:pt>
    <dgm:pt modelId="{78A96CB0-728F-4257-9725-15DD7CD42F7B}" type="pres">
      <dgm:prSet presAssocID="{AF33A202-E857-43BA-A685-C8B9251C811D}" presName="sibTrans" presStyleCnt="0"/>
      <dgm:spPr/>
    </dgm:pt>
    <dgm:pt modelId="{0B3BCB65-2EDF-4EBC-8E53-60F8AD48F79B}" type="pres">
      <dgm:prSet presAssocID="{0816CCCB-960E-47CF-8C00-76665EAC135D}" presName="node" presStyleLbl="node1" presStyleIdx="1" presStyleCnt="8">
        <dgm:presLayoutVars>
          <dgm:bulletEnabled val="1"/>
        </dgm:presLayoutVars>
      </dgm:prSet>
      <dgm:spPr/>
      <dgm:t>
        <a:bodyPr/>
        <a:lstStyle/>
        <a:p>
          <a:endParaRPr lang="ru-RU"/>
        </a:p>
      </dgm:t>
    </dgm:pt>
    <dgm:pt modelId="{759BA4F1-877E-4000-99C9-68A551A3A8BF}" type="pres">
      <dgm:prSet presAssocID="{5D15CFCD-3CB5-4F46-B6F8-16D7F8C79B99}" presName="sibTrans" presStyleCnt="0"/>
      <dgm:spPr/>
    </dgm:pt>
    <dgm:pt modelId="{3B7B5EC2-338A-47FA-AEE4-9F861EE5E4AD}" type="pres">
      <dgm:prSet presAssocID="{655AB748-C91C-44C4-970F-450C304E3EEC}" presName="node" presStyleLbl="node1" presStyleIdx="2" presStyleCnt="8">
        <dgm:presLayoutVars>
          <dgm:bulletEnabled val="1"/>
        </dgm:presLayoutVars>
      </dgm:prSet>
      <dgm:spPr/>
      <dgm:t>
        <a:bodyPr/>
        <a:lstStyle/>
        <a:p>
          <a:endParaRPr lang="ru-RU"/>
        </a:p>
      </dgm:t>
    </dgm:pt>
    <dgm:pt modelId="{4D75C655-032D-4FA3-81B6-AB10AE97DCA3}" type="pres">
      <dgm:prSet presAssocID="{BF277BC9-3499-4626-B653-29F5ACD02D8F}" presName="sibTrans" presStyleCnt="0"/>
      <dgm:spPr/>
    </dgm:pt>
    <dgm:pt modelId="{A6474D98-B7D3-4FD3-AB5D-81A279AFC881}" type="pres">
      <dgm:prSet presAssocID="{9D07D937-2559-43CB-9E87-8F9901C833F9}" presName="node" presStyleLbl="node1" presStyleIdx="3" presStyleCnt="8">
        <dgm:presLayoutVars>
          <dgm:bulletEnabled val="1"/>
        </dgm:presLayoutVars>
      </dgm:prSet>
      <dgm:spPr/>
      <dgm:t>
        <a:bodyPr/>
        <a:lstStyle/>
        <a:p>
          <a:endParaRPr lang="ru-RU"/>
        </a:p>
      </dgm:t>
    </dgm:pt>
    <dgm:pt modelId="{58B367FA-5190-4B9C-99AB-96C1C219F3EE}" type="pres">
      <dgm:prSet presAssocID="{810B3709-A1C6-4903-9C5E-7DB0115CE498}" presName="sibTrans" presStyleCnt="0"/>
      <dgm:spPr/>
    </dgm:pt>
    <dgm:pt modelId="{EBEA5860-7728-43B3-BA07-BC0A37A9910B}" type="pres">
      <dgm:prSet presAssocID="{FF052096-CBFE-47DF-BC55-AEE9A4F6D00E}" presName="node" presStyleLbl="node1" presStyleIdx="4" presStyleCnt="8">
        <dgm:presLayoutVars>
          <dgm:bulletEnabled val="1"/>
        </dgm:presLayoutVars>
      </dgm:prSet>
      <dgm:spPr/>
      <dgm:t>
        <a:bodyPr/>
        <a:lstStyle/>
        <a:p>
          <a:endParaRPr lang="ru-RU"/>
        </a:p>
      </dgm:t>
    </dgm:pt>
    <dgm:pt modelId="{C0A7B747-9CE5-4149-9046-E692B5AAA0C0}" type="pres">
      <dgm:prSet presAssocID="{23E9B5E0-3714-4517-98A5-1E3030E25F38}" presName="sibTrans" presStyleCnt="0"/>
      <dgm:spPr/>
    </dgm:pt>
    <dgm:pt modelId="{3422233D-9725-4457-B39B-B79D2303E6C0}" type="pres">
      <dgm:prSet presAssocID="{8792043B-98DE-465E-84C4-8993845952BA}" presName="node" presStyleLbl="node1" presStyleIdx="5" presStyleCnt="8">
        <dgm:presLayoutVars>
          <dgm:bulletEnabled val="1"/>
        </dgm:presLayoutVars>
      </dgm:prSet>
      <dgm:spPr/>
      <dgm:t>
        <a:bodyPr/>
        <a:lstStyle/>
        <a:p>
          <a:endParaRPr lang="ru-RU"/>
        </a:p>
      </dgm:t>
    </dgm:pt>
    <dgm:pt modelId="{C68FC4FD-CDE1-4CDC-94EF-6A151A283233}" type="pres">
      <dgm:prSet presAssocID="{EB57193E-7D94-4DEE-81CF-7541A5042F15}" presName="sibTrans" presStyleCnt="0"/>
      <dgm:spPr/>
    </dgm:pt>
    <dgm:pt modelId="{658862C6-3C5B-49E5-8730-B6080811E92A}" type="pres">
      <dgm:prSet presAssocID="{A4D7435A-0D1B-420C-A85C-779D0C41842F}" presName="node" presStyleLbl="node1" presStyleIdx="6" presStyleCnt="8">
        <dgm:presLayoutVars>
          <dgm:bulletEnabled val="1"/>
        </dgm:presLayoutVars>
      </dgm:prSet>
      <dgm:spPr/>
      <dgm:t>
        <a:bodyPr/>
        <a:lstStyle/>
        <a:p>
          <a:endParaRPr lang="ru-RU"/>
        </a:p>
      </dgm:t>
    </dgm:pt>
    <dgm:pt modelId="{F9575A74-9804-4BF1-BA4B-E721AE5B9414}" type="pres">
      <dgm:prSet presAssocID="{28E03626-C35C-4B95-A673-EC6F9D85485C}" presName="sibTrans" presStyleCnt="0"/>
      <dgm:spPr/>
    </dgm:pt>
    <dgm:pt modelId="{AAE41B3E-6E85-483C-9798-851656827713}" type="pres">
      <dgm:prSet presAssocID="{6F5F00F3-6A18-41A4-ABFB-50475ECBB792}" presName="node" presStyleLbl="node1" presStyleIdx="7" presStyleCnt="8">
        <dgm:presLayoutVars>
          <dgm:bulletEnabled val="1"/>
        </dgm:presLayoutVars>
      </dgm:prSet>
      <dgm:spPr/>
      <dgm:t>
        <a:bodyPr/>
        <a:lstStyle/>
        <a:p>
          <a:endParaRPr lang="ru-RU"/>
        </a:p>
      </dgm:t>
    </dgm:pt>
  </dgm:ptLst>
  <dgm:cxnLst>
    <dgm:cxn modelId="{7B5DEFBD-400E-424A-8942-EBAE7B9B0B8E}" type="presOf" srcId="{655AB748-C91C-44C4-970F-450C304E3EEC}" destId="{3B7B5EC2-338A-47FA-AEE4-9F861EE5E4AD}" srcOrd="0" destOrd="0" presId="urn:microsoft.com/office/officeart/2005/8/layout/default"/>
    <dgm:cxn modelId="{5D82AFBD-7B63-4F9B-B763-DCDE42F8A2E3}" srcId="{3CE0A9EA-5A9B-44C6-959D-E0EF7024E59A}" destId="{8792043B-98DE-465E-84C4-8993845952BA}" srcOrd="5" destOrd="0" parTransId="{71018CBF-E17A-4C91-BC2B-8FE2588F6B1B}" sibTransId="{EB57193E-7D94-4DEE-81CF-7541A5042F15}"/>
    <dgm:cxn modelId="{D189CB47-71C8-4235-8B5C-B5A90E6D67EB}" srcId="{3CE0A9EA-5A9B-44C6-959D-E0EF7024E59A}" destId="{26D2E9C1-3F41-41D5-BA9A-94125E1D616C}" srcOrd="0" destOrd="0" parTransId="{390416DF-46B0-4260-90E2-811A0E0806A7}" sibTransId="{AF33A202-E857-43BA-A685-C8B9251C811D}"/>
    <dgm:cxn modelId="{3151E66D-7960-4A4A-A678-5BDCD56F67FC}" type="presOf" srcId="{8792043B-98DE-465E-84C4-8993845952BA}" destId="{3422233D-9725-4457-B39B-B79D2303E6C0}" srcOrd="0" destOrd="0" presId="urn:microsoft.com/office/officeart/2005/8/layout/default"/>
    <dgm:cxn modelId="{43373C97-C34D-4F20-A0DE-FB1BB5CA18F7}" srcId="{3CE0A9EA-5A9B-44C6-959D-E0EF7024E59A}" destId="{FF052096-CBFE-47DF-BC55-AEE9A4F6D00E}" srcOrd="4" destOrd="0" parTransId="{4C70F289-0B0F-4CFA-923A-09BBA69E220D}" sibTransId="{23E9B5E0-3714-4517-98A5-1E3030E25F38}"/>
    <dgm:cxn modelId="{4F208006-F924-4F3B-A88E-A3C58EC853C6}" type="presOf" srcId="{A4D7435A-0D1B-420C-A85C-779D0C41842F}" destId="{658862C6-3C5B-49E5-8730-B6080811E92A}" srcOrd="0" destOrd="0" presId="urn:microsoft.com/office/officeart/2005/8/layout/default"/>
    <dgm:cxn modelId="{7E1B91DE-C35F-4918-A988-4BCCF0A07D8F}" srcId="{3CE0A9EA-5A9B-44C6-959D-E0EF7024E59A}" destId="{A4D7435A-0D1B-420C-A85C-779D0C41842F}" srcOrd="6" destOrd="0" parTransId="{262E18E8-7C1E-4960-8D6F-B80E5FBD7D75}" sibTransId="{28E03626-C35C-4B95-A673-EC6F9D85485C}"/>
    <dgm:cxn modelId="{597B11BF-C1CE-49A3-8D7D-BE49B28B9C31}" srcId="{3CE0A9EA-5A9B-44C6-959D-E0EF7024E59A}" destId="{6F5F00F3-6A18-41A4-ABFB-50475ECBB792}" srcOrd="7" destOrd="0" parTransId="{5598182E-C26A-463E-B614-02C9F9578993}" sibTransId="{82646182-0B41-4BB5-BDBE-833AFD95CDD6}"/>
    <dgm:cxn modelId="{C2A2DBF7-A816-4FA5-A142-2C6417D7B490}" type="presOf" srcId="{6F5F00F3-6A18-41A4-ABFB-50475ECBB792}" destId="{AAE41B3E-6E85-483C-9798-851656827713}" srcOrd="0" destOrd="0" presId="urn:microsoft.com/office/officeart/2005/8/layout/default"/>
    <dgm:cxn modelId="{BA13039A-6523-406F-8E32-1542736AB5C2}" type="presOf" srcId="{9D07D937-2559-43CB-9E87-8F9901C833F9}" destId="{A6474D98-B7D3-4FD3-AB5D-81A279AFC881}" srcOrd="0" destOrd="0" presId="urn:microsoft.com/office/officeart/2005/8/layout/default"/>
    <dgm:cxn modelId="{A0619AC4-C55C-468C-8919-E88A487B3FAC}" srcId="{3CE0A9EA-5A9B-44C6-959D-E0EF7024E59A}" destId="{655AB748-C91C-44C4-970F-450C304E3EEC}" srcOrd="2" destOrd="0" parTransId="{ADD78BBA-6568-4875-8381-A7D672B86BC8}" sibTransId="{BF277BC9-3499-4626-B653-29F5ACD02D8F}"/>
    <dgm:cxn modelId="{5859F837-32A3-4532-B775-602830446523}" srcId="{3CE0A9EA-5A9B-44C6-959D-E0EF7024E59A}" destId="{9D07D937-2559-43CB-9E87-8F9901C833F9}" srcOrd="3" destOrd="0" parTransId="{364074F6-D076-4875-B98D-9FAF96B4F348}" sibTransId="{810B3709-A1C6-4903-9C5E-7DB0115CE498}"/>
    <dgm:cxn modelId="{DA9C3F1C-AA4D-4A2A-BB20-5A76E947C1E8}" type="presOf" srcId="{0816CCCB-960E-47CF-8C00-76665EAC135D}" destId="{0B3BCB65-2EDF-4EBC-8E53-60F8AD48F79B}" srcOrd="0" destOrd="0" presId="urn:microsoft.com/office/officeart/2005/8/layout/default"/>
    <dgm:cxn modelId="{423A1242-ACAB-455D-9122-95C36192D705}" type="presOf" srcId="{26D2E9C1-3F41-41D5-BA9A-94125E1D616C}" destId="{6810D73B-5227-4528-BFEB-42E14FBF2AB3}" srcOrd="0" destOrd="0" presId="urn:microsoft.com/office/officeart/2005/8/layout/default"/>
    <dgm:cxn modelId="{651105E5-9587-45B4-8659-92F3DDBFF8B1}" type="presOf" srcId="{FF052096-CBFE-47DF-BC55-AEE9A4F6D00E}" destId="{EBEA5860-7728-43B3-BA07-BC0A37A9910B}" srcOrd="0" destOrd="0" presId="urn:microsoft.com/office/officeart/2005/8/layout/default"/>
    <dgm:cxn modelId="{D577367F-1EBF-4553-A9EC-CAE074F24445}" srcId="{3CE0A9EA-5A9B-44C6-959D-E0EF7024E59A}" destId="{0816CCCB-960E-47CF-8C00-76665EAC135D}" srcOrd="1" destOrd="0" parTransId="{527B51A8-F365-4082-95CD-1308ADB1D2C5}" sibTransId="{5D15CFCD-3CB5-4F46-B6F8-16D7F8C79B99}"/>
    <dgm:cxn modelId="{9946AAA5-80D1-428D-AF9C-8A9C552E1B38}" type="presOf" srcId="{3CE0A9EA-5A9B-44C6-959D-E0EF7024E59A}" destId="{669E1233-80B4-4E6E-B0FC-4701F7E55365}" srcOrd="0" destOrd="0" presId="urn:microsoft.com/office/officeart/2005/8/layout/default"/>
    <dgm:cxn modelId="{F2EC9A2C-B013-45D8-9B01-0275902F41F0}" type="presParOf" srcId="{669E1233-80B4-4E6E-B0FC-4701F7E55365}" destId="{6810D73B-5227-4528-BFEB-42E14FBF2AB3}" srcOrd="0" destOrd="0" presId="urn:microsoft.com/office/officeart/2005/8/layout/default"/>
    <dgm:cxn modelId="{3D9CA1DB-BE25-4FB0-A43E-895A4D033053}" type="presParOf" srcId="{669E1233-80B4-4E6E-B0FC-4701F7E55365}" destId="{78A96CB0-728F-4257-9725-15DD7CD42F7B}" srcOrd="1" destOrd="0" presId="urn:microsoft.com/office/officeart/2005/8/layout/default"/>
    <dgm:cxn modelId="{187DD124-5FA8-4AA2-AF10-3466F5C77EAB}" type="presParOf" srcId="{669E1233-80B4-4E6E-B0FC-4701F7E55365}" destId="{0B3BCB65-2EDF-4EBC-8E53-60F8AD48F79B}" srcOrd="2" destOrd="0" presId="urn:microsoft.com/office/officeart/2005/8/layout/default"/>
    <dgm:cxn modelId="{B1A9752D-F5A6-404B-A22A-48C0D0866BBF}" type="presParOf" srcId="{669E1233-80B4-4E6E-B0FC-4701F7E55365}" destId="{759BA4F1-877E-4000-99C9-68A551A3A8BF}" srcOrd="3" destOrd="0" presId="urn:microsoft.com/office/officeart/2005/8/layout/default"/>
    <dgm:cxn modelId="{03FF49FF-0A1A-40EF-B68C-DB844BC1DA29}" type="presParOf" srcId="{669E1233-80B4-4E6E-B0FC-4701F7E55365}" destId="{3B7B5EC2-338A-47FA-AEE4-9F861EE5E4AD}" srcOrd="4" destOrd="0" presId="urn:microsoft.com/office/officeart/2005/8/layout/default"/>
    <dgm:cxn modelId="{63DAEA5D-4951-485C-B515-64C1E23DD4E5}" type="presParOf" srcId="{669E1233-80B4-4E6E-B0FC-4701F7E55365}" destId="{4D75C655-032D-4FA3-81B6-AB10AE97DCA3}" srcOrd="5" destOrd="0" presId="urn:microsoft.com/office/officeart/2005/8/layout/default"/>
    <dgm:cxn modelId="{698949A1-3CA0-4515-9611-90BAE0FDEE79}" type="presParOf" srcId="{669E1233-80B4-4E6E-B0FC-4701F7E55365}" destId="{A6474D98-B7D3-4FD3-AB5D-81A279AFC881}" srcOrd="6" destOrd="0" presId="urn:microsoft.com/office/officeart/2005/8/layout/default"/>
    <dgm:cxn modelId="{505C23A9-97D0-4AD9-A5AF-922B0F753F94}" type="presParOf" srcId="{669E1233-80B4-4E6E-B0FC-4701F7E55365}" destId="{58B367FA-5190-4B9C-99AB-96C1C219F3EE}" srcOrd="7" destOrd="0" presId="urn:microsoft.com/office/officeart/2005/8/layout/default"/>
    <dgm:cxn modelId="{5028F93D-EE9D-492F-9FC6-4FBA879EFF1A}" type="presParOf" srcId="{669E1233-80B4-4E6E-B0FC-4701F7E55365}" destId="{EBEA5860-7728-43B3-BA07-BC0A37A9910B}" srcOrd="8" destOrd="0" presId="urn:microsoft.com/office/officeart/2005/8/layout/default"/>
    <dgm:cxn modelId="{4EEDC4B9-C524-441C-9FDC-6F919DCD0681}" type="presParOf" srcId="{669E1233-80B4-4E6E-B0FC-4701F7E55365}" destId="{C0A7B747-9CE5-4149-9046-E692B5AAA0C0}" srcOrd="9" destOrd="0" presId="urn:microsoft.com/office/officeart/2005/8/layout/default"/>
    <dgm:cxn modelId="{CCCB45F6-38F5-4C0C-93B4-9E7B7A9DCEB9}" type="presParOf" srcId="{669E1233-80B4-4E6E-B0FC-4701F7E55365}" destId="{3422233D-9725-4457-B39B-B79D2303E6C0}" srcOrd="10" destOrd="0" presId="urn:microsoft.com/office/officeart/2005/8/layout/default"/>
    <dgm:cxn modelId="{CCA01D0D-508E-40FC-A469-9941E4EACB76}" type="presParOf" srcId="{669E1233-80B4-4E6E-B0FC-4701F7E55365}" destId="{C68FC4FD-CDE1-4CDC-94EF-6A151A283233}" srcOrd="11" destOrd="0" presId="urn:microsoft.com/office/officeart/2005/8/layout/default"/>
    <dgm:cxn modelId="{5B9646BA-69EF-406A-AFBD-D70F8AD886B3}" type="presParOf" srcId="{669E1233-80B4-4E6E-B0FC-4701F7E55365}" destId="{658862C6-3C5B-49E5-8730-B6080811E92A}" srcOrd="12" destOrd="0" presId="urn:microsoft.com/office/officeart/2005/8/layout/default"/>
    <dgm:cxn modelId="{B705E803-C17B-44C0-916A-0804F6CBC758}" type="presParOf" srcId="{669E1233-80B4-4E6E-B0FC-4701F7E55365}" destId="{F9575A74-9804-4BF1-BA4B-E721AE5B9414}" srcOrd="13" destOrd="0" presId="urn:microsoft.com/office/officeart/2005/8/layout/default"/>
    <dgm:cxn modelId="{7495EF14-5AD6-47B4-85D7-0D40B6CD2049}" type="presParOf" srcId="{669E1233-80B4-4E6E-B0FC-4701F7E55365}" destId="{AAE41B3E-6E85-483C-9798-851656827713}"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E0A9EA-5A9B-44C6-959D-E0EF7024E59A}" type="doc">
      <dgm:prSet loTypeId="urn:microsoft.com/office/officeart/2005/8/layout/default" loCatId="list" qsTypeId="urn:microsoft.com/office/officeart/2005/8/quickstyle/simple1" qsCatId="simple" csTypeId="urn:microsoft.com/office/officeart/2005/8/colors/accent2_5" csCatId="accent2" phldr="1"/>
      <dgm:spPr/>
      <dgm:t>
        <a:bodyPr/>
        <a:lstStyle/>
        <a:p>
          <a:endParaRPr lang="uk-UA"/>
        </a:p>
      </dgm:t>
    </dgm:pt>
    <dgm:pt modelId="{26D2E9C1-3F41-41D5-BA9A-94125E1D616C}">
      <dgm:prSet phldrT="[Текст]" custT="1"/>
      <dgm:spPr/>
      <dgm:t>
        <a:bodyPr/>
        <a:lstStyle/>
        <a:p>
          <a:r>
            <a:rPr lang="uk-UA" sz="1800" dirty="0">
              <a:solidFill>
                <a:schemeClr val="tx1"/>
              </a:solidFill>
            </a:rPr>
            <a:t>Інформація про фізичну особу</a:t>
          </a:r>
        </a:p>
      </dgm:t>
    </dgm:pt>
    <dgm:pt modelId="{AF33A202-E857-43BA-A685-C8B9251C811D}" type="sibTrans" cxnId="{D189CB47-71C8-4235-8B5C-B5A90E6D67EB}">
      <dgm:prSet/>
      <dgm:spPr/>
      <dgm:t>
        <a:bodyPr/>
        <a:lstStyle/>
        <a:p>
          <a:endParaRPr lang="uk-UA"/>
        </a:p>
      </dgm:t>
    </dgm:pt>
    <dgm:pt modelId="{390416DF-46B0-4260-90E2-811A0E0806A7}" type="parTrans" cxnId="{D189CB47-71C8-4235-8B5C-B5A90E6D67EB}">
      <dgm:prSet/>
      <dgm:spPr/>
      <dgm:t>
        <a:bodyPr/>
        <a:lstStyle/>
        <a:p>
          <a:endParaRPr lang="uk-UA"/>
        </a:p>
      </dgm:t>
    </dgm:pt>
    <dgm:pt modelId="{0816CCCB-960E-47CF-8C00-76665EAC135D}">
      <dgm:prSet phldrT="[Текст]" custT="1"/>
      <dgm:spPr/>
      <dgm:t>
        <a:bodyPr/>
        <a:lstStyle/>
        <a:p>
          <a:r>
            <a:rPr lang="uk-UA" sz="1800" dirty="0">
              <a:solidFill>
                <a:schemeClr val="tx1"/>
              </a:solidFill>
            </a:rPr>
            <a:t>Інформація довідково-енциклопедичного характеру</a:t>
          </a:r>
        </a:p>
      </dgm:t>
    </dgm:pt>
    <dgm:pt modelId="{5D15CFCD-3CB5-4F46-B6F8-16D7F8C79B99}" type="sibTrans" cxnId="{D577367F-1EBF-4553-A9EC-CAE074F24445}">
      <dgm:prSet/>
      <dgm:spPr/>
      <dgm:t>
        <a:bodyPr/>
        <a:lstStyle/>
        <a:p>
          <a:endParaRPr lang="uk-UA"/>
        </a:p>
      </dgm:t>
    </dgm:pt>
    <dgm:pt modelId="{527B51A8-F365-4082-95CD-1308ADB1D2C5}" type="parTrans" cxnId="{D577367F-1EBF-4553-A9EC-CAE074F24445}">
      <dgm:prSet/>
      <dgm:spPr/>
      <dgm:t>
        <a:bodyPr/>
        <a:lstStyle/>
        <a:p>
          <a:endParaRPr lang="uk-UA"/>
        </a:p>
      </dgm:t>
    </dgm:pt>
    <dgm:pt modelId="{655AB748-C91C-44C4-970F-450C304E3EEC}">
      <dgm:prSet phldrT="[Текст]" custT="1"/>
      <dgm:spPr/>
      <dgm:t>
        <a:bodyPr/>
        <a:lstStyle/>
        <a:p>
          <a:r>
            <a:rPr lang="uk-UA" sz="1800" dirty="0">
              <a:solidFill>
                <a:schemeClr val="tx1"/>
              </a:solidFill>
            </a:rPr>
            <a:t>Інформація про стан довкілля (екологічна інформація)</a:t>
          </a:r>
        </a:p>
      </dgm:t>
    </dgm:pt>
    <dgm:pt modelId="{BF277BC9-3499-4626-B653-29F5ACD02D8F}" type="sibTrans" cxnId="{A0619AC4-C55C-468C-8919-E88A487B3FAC}">
      <dgm:prSet/>
      <dgm:spPr/>
      <dgm:t>
        <a:bodyPr/>
        <a:lstStyle/>
        <a:p>
          <a:endParaRPr lang="uk-UA"/>
        </a:p>
      </dgm:t>
    </dgm:pt>
    <dgm:pt modelId="{ADD78BBA-6568-4875-8381-A7D672B86BC8}" type="parTrans" cxnId="{A0619AC4-C55C-468C-8919-E88A487B3FAC}">
      <dgm:prSet/>
      <dgm:spPr/>
      <dgm:t>
        <a:bodyPr/>
        <a:lstStyle/>
        <a:p>
          <a:endParaRPr lang="uk-UA"/>
        </a:p>
      </dgm:t>
    </dgm:pt>
    <dgm:pt modelId="{9D07D937-2559-43CB-9E87-8F9901C833F9}">
      <dgm:prSet phldrT="[Текст]" custT="1"/>
      <dgm:spPr/>
      <dgm:t>
        <a:bodyPr/>
        <a:lstStyle/>
        <a:p>
          <a:r>
            <a:rPr lang="uk-UA" sz="1800" dirty="0">
              <a:solidFill>
                <a:schemeClr val="tx1"/>
              </a:solidFill>
            </a:rPr>
            <a:t>Інформація про товар (роботу, послугу)</a:t>
          </a:r>
        </a:p>
      </dgm:t>
    </dgm:pt>
    <dgm:pt modelId="{810B3709-A1C6-4903-9C5E-7DB0115CE498}" type="sibTrans" cxnId="{5859F837-32A3-4532-B775-602830446523}">
      <dgm:prSet/>
      <dgm:spPr/>
      <dgm:t>
        <a:bodyPr/>
        <a:lstStyle/>
        <a:p>
          <a:endParaRPr lang="uk-UA"/>
        </a:p>
      </dgm:t>
    </dgm:pt>
    <dgm:pt modelId="{364074F6-D076-4875-B98D-9FAF96B4F348}" type="parTrans" cxnId="{5859F837-32A3-4532-B775-602830446523}">
      <dgm:prSet/>
      <dgm:spPr/>
      <dgm:t>
        <a:bodyPr/>
        <a:lstStyle/>
        <a:p>
          <a:endParaRPr lang="uk-UA"/>
        </a:p>
      </dgm:t>
    </dgm:pt>
    <dgm:pt modelId="{FF052096-CBFE-47DF-BC55-AEE9A4F6D00E}">
      <dgm:prSet phldrT="[Текст]" custT="1"/>
      <dgm:spPr/>
      <dgm:t>
        <a:bodyPr/>
        <a:lstStyle/>
        <a:p>
          <a:r>
            <a:rPr lang="uk-UA" sz="1800" dirty="0">
              <a:solidFill>
                <a:schemeClr val="tx1"/>
              </a:solidFill>
            </a:rPr>
            <a:t>Науково-технічна інформація</a:t>
          </a:r>
        </a:p>
      </dgm:t>
    </dgm:pt>
    <dgm:pt modelId="{23E9B5E0-3714-4517-98A5-1E3030E25F38}" type="sibTrans" cxnId="{43373C97-C34D-4F20-A0DE-FB1BB5CA18F7}">
      <dgm:prSet/>
      <dgm:spPr/>
      <dgm:t>
        <a:bodyPr/>
        <a:lstStyle/>
        <a:p>
          <a:endParaRPr lang="uk-UA"/>
        </a:p>
      </dgm:t>
    </dgm:pt>
    <dgm:pt modelId="{4C70F289-0B0F-4CFA-923A-09BBA69E220D}" type="parTrans" cxnId="{43373C97-C34D-4F20-A0DE-FB1BB5CA18F7}">
      <dgm:prSet/>
      <dgm:spPr/>
      <dgm:t>
        <a:bodyPr/>
        <a:lstStyle/>
        <a:p>
          <a:endParaRPr lang="uk-UA"/>
        </a:p>
      </dgm:t>
    </dgm:pt>
    <dgm:pt modelId="{8792043B-98DE-465E-84C4-8993845952BA}">
      <dgm:prSet custT="1"/>
      <dgm:spPr/>
      <dgm:t>
        <a:bodyPr/>
        <a:lstStyle/>
        <a:p>
          <a:r>
            <a:rPr lang="uk-UA" sz="1800" dirty="0">
              <a:solidFill>
                <a:schemeClr val="tx1"/>
              </a:solidFill>
            </a:rPr>
            <a:t>Податкова інформація</a:t>
          </a:r>
        </a:p>
      </dgm:t>
    </dgm:pt>
    <dgm:pt modelId="{EB57193E-7D94-4DEE-81CF-7541A5042F15}" type="sibTrans" cxnId="{5D82AFBD-7B63-4F9B-B763-DCDE42F8A2E3}">
      <dgm:prSet/>
      <dgm:spPr/>
      <dgm:t>
        <a:bodyPr/>
        <a:lstStyle/>
        <a:p>
          <a:endParaRPr lang="uk-UA"/>
        </a:p>
      </dgm:t>
    </dgm:pt>
    <dgm:pt modelId="{71018CBF-E17A-4C91-BC2B-8FE2588F6B1B}" type="parTrans" cxnId="{5D82AFBD-7B63-4F9B-B763-DCDE42F8A2E3}">
      <dgm:prSet/>
      <dgm:spPr/>
      <dgm:t>
        <a:bodyPr/>
        <a:lstStyle/>
        <a:p>
          <a:endParaRPr lang="uk-UA"/>
        </a:p>
      </dgm:t>
    </dgm:pt>
    <dgm:pt modelId="{A4D7435A-0D1B-420C-A85C-779D0C41842F}">
      <dgm:prSet custT="1"/>
      <dgm:spPr/>
      <dgm:t>
        <a:bodyPr/>
        <a:lstStyle/>
        <a:p>
          <a:r>
            <a:rPr lang="uk-UA" sz="1800" dirty="0">
              <a:solidFill>
                <a:schemeClr val="tx1"/>
              </a:solidFill>
            </a:rPr>
            <a:t>Правова інформація</a:t>
          </a:r>
        </a:p>
      </dgm:t>
    </dgm:pt>
    <dgm:pt modelId="{28E03626-C35C-4B95-A673-EC6F9D85485C}" type="sibTrans" cxnId="{7E1B91DE-C35F-4918-A988-4BCCF0A07D8F}">
      <dgm:prSet/>
      <dgm:spPr/>
      <dgm:t>
        <a:bodyPr/>
        <a:lstStyle/>
        <a:p>
          <a:endParaRPr lang="uk-UA"/>
        </a:p>
      </dgm:t>
    </dgm:pt>
    <dgm:pt modelId="{262E18E8-7C1E-4960-8D6F-B80E5FBD7D75}" type="parTrans" cxnId="{7E1B91DE-C35F-4918-A988-4BCCF0A07D8F}">
      <dgm:prSet/>
      <dgm:spPr/>
      <dgm:t>
        <a:bodyPr/>
        <a:lstStyle/>
        <a:p>
          <a:endParaRPr lang="uk-UA"/>
        </a:p>
      </dgm:t>
    </dgm:pt>
    <dgm:pt modelId="{6F5F00F3-6A18-41A4-ABFB-50475ECBB792}">
      <dgm:prSet custT="1"/>
      <dgm:spPr/>
      <dgm:t>
        <a:bodyPr/>
        <a:lstStyle/>
        <a:p>
          <a:r>
            <a:rPr lang="uk-UA" sz="1800" dirty="0">
              <a:solidFill>
                <a:schemeClr val="tx1"/>
              </a:solidFill>
            </a:rPr>
            <a:t>Статистична інформація</a:t>
          </a:r>
        </a:p>
      </dgm:t>
    </dgm:pt>
    <dgm:pt modelId="{82646182-0B41-4BB5-BDBE-833AFD95CDD6}" type="sibTrans" cxnId="{597B11BF-C1CE-49A3-8D7D-BE49B28B9C31}">
      <dgm:prSet/>
      <dgm:spPr/>
      <dgm:t>
        <a:bodyPr/>
        <a:lstStyle/>
        <a:p>
          <a:endParaRPr lang="uk-UA"/>
        </a:p>
      </dgm:t>
    </dgm:pt>
    <dgm:pt modelId="{5598182E-C26A-463E-B614-02C9F9578993}" type="parTrans" cxnId="{597B11BF-C1CE-49A3-8D7D-BE49B28B9C31}">
      <dgm:prSet/>
      <dgm:spPr/>
      <dgm:t>
        <a:bodyPr/>
        <a:lstStyle/>
        <a:p>
          <a:endParaRPr lang="uk-UA"/>
        </a:p>
      </dgm:t>
    </dgm:pt>
    <dgm:pt modelId="{D2DAFE17-EA6C-4EB3-97AF-F975A7F0CC01}">
      <dgm:prSet custT="1"/>
      <dgm:spPr/>
      <dgm:t>
        <a:bodyPr/>
        <a:lstStyle/>
        <a:p>
          <a:r>
            <a:rPr lang="uk-UA" sz="1800" dirty="0">
              <a:solidFill>
                <a:schemeClr val="tx1"/>
              </a:solidFill>
            </a:rPr>
            <a:t>Соціологічна інформація</a:t>
          </a:r>
        </a:p>
      </dgm:t>
    </dgm:pt>
    <dgm:pt modelId="{5334E3BB-CC79-4EFA-9BFA-3E93F334B266}" type="sibTrans" cxnId="{1C229079-3AE0-4D26-B75C-ED601B8E61D4}">
      <dgm:prSet/>
      <dgm:spPr/>
      <dgm:t>
        <a:bodyPr/>
        <a:lstStyle/>
        <a:p>
          <a:endParaRPr lang="uk-UA"/>
        </a:p>
      </dgm:t>
    </dgm:pt>
    <dgm:pt modelId="{ADD1156F-4C42-4006-8178-F7B50A5C8A0B}" type="parTrans" cxnId="{1C229079-3AE0-4D26-B75C-ED601B8E61D4}">
      <dgm:prSet/>
      <dgm:spPr/>
      <dgm:t>
        <a:bodyPr/>
        <a:lstStyle/>
        <a:p>
          <a:endParaRPr lang="uk-UA"/>
        </a:p>
      </dgm:t>
    </dgm:pt>
    <dgm:pt modelId="{2B653FDD-2718-43CA-A77E-CC79E247F304}">
      <dgm:prSet custT="1"/>
      <dgm:spPr/>
      <dgm:t>
        <a:bodyPr/>
        <a:lstStyle/>
        <a:p>
          <a:r>
            <a:rPr lang="uk-UA" sz="1800" dirty="0">
              <a:solidFill>
                <a:schemeClr val="tx1"/>
              </a:solidFill>
            </a:rPr>
            <a:t>Інші види інформації</a:t>
          </a:r>
        </a:p>
      </dgm:t>
    </dgm:pt>
    <dgm:pt modelId="{30CFDFC6-C55A-4288-AF53-DEBED45AA2B3}" type="sibTrans" cxnId="{126A2EA3-A2D5-42B2-B022-BADC64982F54}">
      <dgm:prSet/>
      <dgm:spPr/>
      <dgm:t>
        <a:bodyPr/>
        <a:lstStyle/>
        <a:p>
          <a:endParaRPr lang="uk-UA"/>
        </a:p>
      </dgm:t>
    </dgm:pt>
    <dgm:pt modelId="{66AB2CFE-08FB-46C8-BA82-6CACBE7F5C92}" type="parTrans" cxnId="{126A2EA3-A2D5-42B2-B022-BADC64982F54}">
      <dgm:prSet/>
      <dgm:spPr/>
      <dgm:t>
        <a:bodyPr/>
        <a:lstStyle/>
        <a:p>
          <a:endParaRPr lang="uk-UA"/>
        </a:p>
      </dgm:t>
    </dgm:pt>
    <dgm:pt modelId="{669E1233-80B4-4E6E-B0FC-4701F7E55365}" type="pres">
      <dgm:prSet presAssocID="{3CE0A9EA-5A9B-44C6-959D-E0EF7024E59A}" presName="diagram" presStyleCnt="0">
        <dgm:presLayoutVars>
          <dgm:dir/>
          <dgm:resizeHandles val="exact"/>
        </dgm:presLayoutVars>
      </dgm:prSet>
      <dgm:spPr/>
      <dgm:t>
        <a:bodyPr/>
        <a:lstStyle/>
        <a:p>
          <a:endParaRPr lang="ru-RU"/>
        </a:p>
      </dgm:t>
    </dgm:pt>
    <dgm:pt modelId="{6810D73B-5227-4528-BFEB-42E14FBF2AB3}" type="pres">
      <dgm:prSet presAssocID="{26D2E9C1-3F41-41D5-BA9A-94125E1D616C}" presName="node" presStyleLbl="node1" presStyleIdx="0" presStyleCnt="10">
        <dgm:presLayoutVars>
          <dgm:bulletEnabled val="1"/>
        </dgm:presLayoutVars>
      </dgm:prSet>
      <dgm:spPr/>
      <dgm:t>
        <a:bodyPr/>
        <a:lstStyle/>
        <a:p>
          <a:endParaRPr lang="ru-RU"/>
        </a:p>
      </dgm:t>
    </dgm:pt>
    <dgm:pt modelId="{78A96CB0-728F-4257-9725-15DD7CD42F7B}" type="pres">
      <dgm:prSet presAssocID="{AF33A202-E857-43BA-A685-C8B9251C811D}" presName="sibTrans" presStyleCnt="0"/>
      <dgm:spPr/>
    </dgm:pt>
    <dgm:pt modelId="{0B3BCB65-2EDF-4EBC-8E53-60F8AD48F79B}" type="pres">
      <dgm:prSet presAssocID="{0816CCCB-960E-47CF-8C00-76665EAC135D}" presName="node" presStyleLbl="node1" presStyleIdx="1" presStyleCnt="10">
        <dgm:presLayoutVars>
          <dgm:bulletEnabled val="1"/>
        </dgm:presLayoutVars>
      </dgm:prSet>
      <dgm:spPr/>
      <dgm:t>
        <a:bodyPr/>
        <a:lstStyle/>
        <a:p>
          <a:endParaRPr lang="ru-RU"/>
        </a:p>
      </dgm:t>
    </dgm:pt>
    <dgm:pt modelId="{759BA4F1-877E-4000-99C9-68A551A3A8BF}" type="pres">
      <dgm:prSet presAssocID="{5D15CFCD-3CB5-4F46-B6F8-16D7F8C79B99}" presName="sibTrans" presStyleCnt="0"/>
      <dgm:spPr/>
    </dgm:pt>
    <dgm:pt modelId="{3B7B5EC2-338A-47FA-AEE4-9F861EE5E4AD}" type="pres">
      <dgm:prSet presAssocID="{655AB748-C91C-44C4-970F-450C304E3EEC}" presName="node" presStyleLbl="node1" presStyleIdx="2" presStyleCnt="10">
        <dgm:presLayoutVars>
          <dgm:bulletEnabled val="1"/>
        </dgm:presLayoutVars>
      </dgm:prSet>
      <dgm:spPr/>
      <dgm:t>
        <a:bodyPr/>
        <a:lstStyle/>
        <a:p>
          <a:endParaRPr lang="ru-RU"/>
        </a:p>
      </dgm:t>
    </dgm:pt>
    <dgm:pt modelId="{4D75C655-032D-4FA3-81B6-AB10AE97DCA3}" type="pres">
      <dgm:prSet presAssocID="{BF277BC9-3499-4626-B653-29F5ACD02D8F}" presName="sibTrans" presStyleCnt="0"/>
      <dgm:spPr/>
    </dgm:pt>
    <dgm:pt modelId="{A6474D98-B7D3-4FD3-AB5D-81A279AFC881}" type="pres">
      <dgm:prSet presAssocID="{9D07D937-2559-43CB-9E87-8F9901C833F9}" presName="node" presStyleLbl="node1" presStyleIdx="3" presStyleCnt="10">
        <dgm:presLayoutVars>
          <dgm:bulletEnabled val="1"/>
        </dgm:presLayoutVars>
      </dgm:prSet>
      <dgm:spPr/>
      <dgm:t>
        <a:bodyPr/>
        <a:lstStyle/>
        <a:p>
          <a:endParaRPr lang="ru-RU"/>
        </a:p>
      </dgm:t>
    </dgm:pt>
    <dgm:pt modelId="{58B367FA-5190-4B9C-99AB-96C1C219F3EE}" type="pres">
      <dgm:prSet presAssocID="{810B3709-A1C6-4903-9C5E-7DB0115CE498}" presName="sibTrans" presStyleCnt="0"/>
      <dgm:spPr/>
    </dgm:pt>
    <dgm:pt modelId="{EBEA5860-7728-43B3-BA07-BC0A37A9910B}" type="pres">
      <dgm:prSet presAssocID="{FF052096-CBFE-47DF-BC55-AEE9A4F6D00E}" presName="node" presStyleLbl="node1" presStyleIdx="4" presStyleCnt="10">
        <dgm:presLayoutVars>
          <dgm:bulletEnabled val="1"/>
        </dgm:presLayoutVars>
      </dgm:prSet>
      <dgm:spPr/>
      <dgm:t>
        <a:bodyPr/>
        <a:lstStyle/>
        <a:p>
          <a:endParaRPr lang="ru-RU"/>
        </a:p>
      </dgm:t>
    </dgm:pt>
    <dgm:pt modelId="{C0A7B747-9CE5-4149-9046-E692B5AAA0C0}" type="pres">
      <dgm:prSet presAssocID="{23E9B5E0-3714-4517-98A5-1E3030E25F38}" presName="sibTrans" presStyleCnt="0"/>
      <dgm:spPr/>
    </dgm:pt>
    <dgm:pt modelId="{3422233D-9725-4457-B39B-B79D2303E6C0}" type="pres">
      <dgm:prSet presAssocID="{8792043B-98DE-465E-84C4-8993845952BA}" presName="node" presStyleLbl="node1" presStyleIdx="5" presStyleCnt="10">
        <dgm:presLayoutVars>
          <dgm:bulletEnabled val="1"/>
        </dgm:presLayoutVars>
      </dgm:prSet>
      <dgm:spPr/>
      <dgm:t>
        <a:bodyPr/>
        <a:lstStyle/>
        <a:p>
          <a:endParaRPr lang="ru-RU"/>
        </a:p>
      </dgm:t>
    </dgm:pt>
    <dgm:pt modelId="{C68FC4FD-CDE1-4CDC-94EF-6A151A283233}" type="pres">
      <dgm:prSet presAssocID="{EB57193E-7D94-4DEE-81CF-7541A5042F15}" presName="sibTrans" presStyleCnt="0"/>
      <dgm:spPr/>
    </dgm:pt>
    <dgm:pt modelId="{658862C6-3C5B-49E5-8730-B6080811E92A}" type="pres">
      <dgm:prSet presAssocID="{A4D7435A-0D1B-420C-A85C-779D0C41842F}" presName="node" presStyleLbl="node1" presStyleIdx="6" presStyleCnt="10">
        <dgm:presLayoutVars>
          <dgm:bulletEnabled val="1"/>
        </dgm:presLayoutVars>
      </dgm:prSet>
      <dgm:spPr/>
      <dgm:t>
        <a:bodyPr/>
        <a:lstStyle/>
        <a:p>
          <a:endParaRPr lang="ru-RU"/>
        </a:p>
      </dgm:t>
    </dgm:pt>
    <dgm:pt modelId="{F9575A74-9804-4BF1-BA4B-E721AE5B9414}" type="pres">
      <dgm:prSet presAssocID="{28E03626-C35C-4B95-A673-EC6F9D85485C}" presName="sibTrans" presStyleCnt="0"/>
      <dgm:spPr/>
    </dgm:pt>
    <dgm:pt modelId="{AAE41B3E-6E85-483C-9798-851656827713}" type="pres">
      <dgm:prSet presAssocID="{6F5F00F3-6A18-41A4-ABFB-50475ECBB792}" presName="node" presStyleLbl="node1" presStyleIdx="7" presStyleCnt="10">
        <dgm:presLayoutVars>
          <dgm:bulletEnabled val="1"/>
        </dgm:presLayoutVars>
      </dgm:prSet>
      <dgm:spPr/>
      <dgm:t>
        <a:bodyPr/>
        <a:lstStyle/>
        <a:p>
          <a:endParaRPr lang="ru-RU"/>
        </a:p>
      </dgm:t>
    </dgm:pt>
    <dgm:pt modelId="{9241F5D7-7705-42C7-A149-10478BCD1C47}" type="pres">
      <dgm:prSet presAssocID="{82646182-0B41-4BB5-BDBE-833AFD95CDD6}" presName="sibTrans" presStyleCnt="0"/>
      <dgm:spPr/>
    </dgm:pt>
    <dgm:pt modelId="{67B226B7-2D9C-4BCE-ADE3-5DF14C09CFA6}" type="pres">
      <dgm:prSet presAssocID="{D2DAFE17-EA6C-4EB3-97AF-F975A7F0CC01}" presName="node" presStyleLbl="node1" presStyleIdx="8" presStyleCnt="10">
        <dgm:presLayoutVars>
          <dgm:bulletEnabled val="1"/>
        </dgm:presLayoutVars>
      </dgm:prSet>
      <dgm:spPr/>
      <dgm:t>
        <a:bodyPr/>
        <a:lstStyle/>
        <a:p>
          <a:endParaRPr lang="ru-RU"/>
        </a:p>
      </dgm:t>
    </dgm:pt>
    <dgm:pt modelId="{DD208779-B55E-46EE-B76E-075F621588A4}" type="pres">
      <dgm:prSet presAssocID="{5334E3BB-CC79-4EFA-9BFA-3E93F334B266}" presName="sibTrans" presStyleCnt="0"/>
      <dgm:spPr/>
    </dgm:pt>
    <dgm:pt modelId="{FDD0A286-932A-447A-B1AB-7119B74CC6D7}" type="pres">
      <dgm:prSet presAssocID="{2B653FDD-2718-43CA-A77E-CC79E247F304}" presName="node" presStyleLbl="node1" presStyleIdx="9" presStyleCnt="10">
        <dgm:presLayoutVars>
          <dgm:bulletEnabled val="1"/>
        </dgm:presLayoutVars>
      </dgm:prSet>
      <dgm:spPr/>
      <dgm:t>
        <a:bodyPr/>
        <a:lstStyle/>
        <a:p>
          <a:endParaRPr lang="ru-RU"/>
        </a:p>
      </dgm:t>
    </dgm:pt>
  </dgm:ptLst>
  <dgm:cxnLst>
    <dgm:cxn modelId="{5D82AFBD-7B63-4F9B-B763-DCDE42F8A2E3}" srcId="{3CE0A9EA-5A9B-44C6-959D-E0EF7024E59A}" destId="{8792043B-98DE-465E-84C4-8993845952BA}" srcOrd="5" destOrd="0" parTransId="{71018CBF-E17A-4C91-BC2B-8FE2588F6B1B}" sibTransId="{EB57193E-7D94-4DEE-81CF-7541A5042F15}"/>
    <dgm:cxn modelId="{7B5DEFBD-400E-424A-8942-EBAE7B9B0B8E}" type="presOf" srcId="{655AB748-C91C-44C4-970F-450C304E3EEC}" destId="{3B7B5EC2-338A-47FA-AEE4-9F861EE5E4AD}" srcOrd="0" destOrd="0" presId="urn:microsoft.com/office/officeart/2005/8/layout/default"/>
    <dgm:cxn modelId="{D189CB47-71C8-4235-8B5C-B5A90E6D67EB}" srcId="{3CE0A9EA-5A9B-44C6-959D-E0EF7024E59A}" destId="{26D2E9C1-3F41-41D5-BA9A-94125E1D616C}" srcOrd="0" destOrd="0" parTransId="{390416DF-46B0-4260-90E2-811A0E0806A7}" sibTransId="{AF33A202-E857-43BA-A685-C8B9251C811D}"/>
    <dgm:cxn modelId="{1C229079-3AE0-4D26-B75C-ED601B8E61D4}" srcId="{3CE0A9EA-5A9B-44C6-959D-E0EF7024E59A}" destId="{D2DAFE17-EA6C-4EB3-97AF-F975A7F0CC01}" srcOrd="8" destOrd="0" parTransId="{ADD1156F-4C42-4006-8178-F7B50A5C8A0B}" sibTransId="{5334E3BB-CC79-4EFA-9BFA-3E93F334B266}"/>
    <dgm:cxn modelId="{126A2EA3-A2D5-42B2-B022-BADC64982F54}" srcId="{3CE0A9EA-5A9B-44C6-959D-E0EF7024E59A}" destId="{2B653FDD-2718-43CA-A77E-CC79E247F304}" srcOrd="9" destOrd="0" parTransId="{66AB2CFE-08FB-46C8-BA82-6CACBE7F5C92}" sibTransId="{30CFDFC6-C55A-4288-AF53-DEBED45AA2B3}"/>
    <dgm:cxn modelId="{3151E66D-7960-4A4A-A678-5BDCD56F67FC}" type="presOf" srcId="{8792043B-98DE-465E-84C4-8993845952BA}" destId="{3422233D-9725-4457-B39B-B79D2303E6C0}" srcOrd="0" destOrd="0" presId="urn:microsoft.com/office/officeart/2005/8/layout/default"/>
    <dgm:cxn modelId="{43373C97-C34D-4F20-A0DE-FB1BB5CA18F7}" srcId="{3CE0A9EA-5A9B-44C6-959D-E0EF7024E59A}" destId="{FF052096-CBFE-47DF-BC55-AEE9A4F6D00E}" srcOrd="4" destOrd="0" parTransId="{4C70F289-0B0F-4CFA-923A-09BBA69E220D}" sibTransId="{23E9B5E0-3714-4517-98A5-1E3030E25F38}"/>
    <dgm:cxn modelId="{4F208006-F924-4F3B-A88E-A3C58EC853C6}" type="presOf" srcId="{A4D7435A-0D1B-420C-A85C-779D0C41842F}" destId="{658862C6-3C5B-49E5-8730-B6080811E92A}" srcOrd="0" destOrd="0" presId="urn:microsoft.com/office/officeart/2005/8/layout/default"/>
    <dgm:cxn modelId="{7E1B91DE-C35F-4918-A988-4BCCF0A07D8F}" srcId="{3CE0A9EA-5A9B-44C6-959D-E0EF7024E59A}" destId="{A4D7435A-0D1B-420C-A85C-779D0C41842F}" srcOrd="6" destOrd="0" parTransId="{262E18E8-7C1E-4960-8D6F-B80E5FBD7D75}" sibTransId="{28E03626-C35C-4B95-A673-EC6F9D85485C}"/>
    <dgm:cxn modelId="{597B11BF-C1CE-49A3-8D7D-BE49B28B9C31}" srcId="{3CE0A9EA-5A9B-44C6-959D-E0EF7024E59A}" destId="{6F5F00F3-6A18-41A4-ABFB-50475ECBB792}" srcOrd="7" destOrd="0" parTransId="{5598182E-C26A-463E-B614-02C9F9578993}" sibTransId="{82646182-0B41-4BB5-BDBE-833AFD95CDD6}"/>
    <dgm:cxn modelId="{C2A2DBF7-A816-4FA5-A142-2C6417D7B490}" type="presOf" srcId="{6F5F00F3-6A18-41A4-ABFB-50475ECBB792}" destId="{AAE41B3E-6E85-483C-9798-851656827713}" srcOrd="0" destOrd="0" presId="urn:microsoft.com/office/officeart/2005/8/layout/default"/>
    <dgm:cxn modelId="{BA13039A-6523-406F-8E32-1542736AB5C2}" type="presOf" srcId="{9D07D937-2559-43CB-9E87-8F9901C833F9}" destId="{A6474D98-B7D3-4FD3-AB5D-81A279AFC881}" srcOrd="0" destOrd="0" presId="urn:microsoft.com/office/officeart/2005/8/layout/default"/>
    <dgm:cxn modelId="{2A95A83C-4A37-4126-ADB5-CF2CD2D82DA3}" type="presOf" srcId="{D2DAFE17-EA6C-4EB3-97AF-F975A7F0CC01}" destId="{67B226B7-2D9C-4BCE-ADE3-5DF14C09CFA6}" srcOrd="0" destOrd="0" presId="urn:microsoft.com/office/officeart/2005/8/layout/default"/>
    <dgm:cxn modelId="{5859F837-32A3-4532-B775-602830446523}" srcId="{3CE0A9EA-5A9B-44C6-959D-E0EF7024E59A}" destId="{9D07D937-2559-43CB-9E87-8F9901C833F9}" srcOrd="3" destOrd="0" parTransId="{364074F6-D076-4875-B98D-9FAF96B4F348}" sibTransId="{810B3709-A1C6-4903-9C5E-7DB0115CE498}"/>
    <dgm:cxn modelId="{A0619AC4-C55C-468C-8919-E88A487B3FAC}" srcId="{3CE0A9EA-5A9B-44C6-959D-E0EF7024E59A}" destId="{655AB748-C91C-44C4-970F-450C304E3EEC}" srcOrd="2" destOrd="0" parTransId="{ADD78BBA-6568-4875-8381-A7D672B86BC8}" sibTransId="{BF277BC9-3499-4626-B653-29F5ACD02D8F}"/>
    <dgm:cxn modelId="{DA9C3F1C-AA4D-4A2A-BB20-5A76E947C1E8}" type="presOf" srcId="{0816CCCB-960E-47CF-8C00-76665EAC135D}" destId="{0B3BCB65-2EDF-4EBC-8E53-60F8AD48F79B}" srcOrd="0" destOrd="0" presId="urn:microsoft.com/office/officeart/2005/8/layout/default"/>
    <dgm:cxn modelId="{674ABA9E-E354-4F48-AEF5-8EF6433C3FE7}" type="presOf" srcId="{2B653FDD-2718-43CA-A77E-CC79E247F304}" destId="{FDD0A286-932A-447A-B1AB-7119B74CC6D7}" srcOrd="0" destOrd="0" presId="urn:microsoft.com/office/officeart/2005/8/layout/default"/>
    <dgm:cxn modelId="{423A1242-ACAB-455D-9122-95C36192D705}" type="presOf" srcId="{26D2E9C1-3F41-41D5-BA9A-94125E1D616C}" destId="{6810D73B-5227-4528-BFEB-42E14FBF2AB3}" srcOrd="0" destOrd="0" presId="urn:microsoft.com/office/officeart/2005/8/layout/default"/>
    <dgm:cxn modelId="{D577367F-1EBF-4553-A9EC-CAE074F24445}" srcId="{3CE0A9EA-5A9B-44C6-959D-E0EF7024E59A}" destId="{0816CCCB-960E-47CF-8C00-76665EAC135D}" srcOrd="1" destOrd="0" parTransId="{527B51A8-F365-4082-95CD-1308ADB1D2C5}" sibTransId="{5D15CFCD-3CB5-4F46-B6F8-16D7F8C79B99}"/>
    <dgm:cxn modelId="{651105E5-9587-45B4-8659-92F3DDBFF8B1}" type="presOf" srcId="{FF052096-CBFE-47DF-BC55-AEE9A4F6D00E}" destId="{EBEA5860-7728-43B3-BA07-BC0A37A9910B}" srcOrd="0" destOrd="0" presId="urn:microsoft.com/office/officeart/2005/8/layout/default"/>
    <dgm:cxn modelId="{9946AAA5-80D1-428D-AF9C-8A9C552E1B38}" type="presOf" srcId="{3CE0A9EA-5A9B-44C6-959D-E0EF7024E59A}" destId="{669E1233-80B4-4E6E-B0FC-4701F7E55365}" srcOrd="0" destOrd="0" presId="urn:microsoft.com/office/officeart/2005/8/layout/default"/>
    <dgm:cxn modelId="{F2EC9A2C-B013-45D8-9B01-0275902F41F0}" type="presParOf" srcId="{669E1233-80B4-4E6E-B0FC-4701F7E55365}" destId="{6810D73B-5227-4528-BFEB-42E14FBF2AB3}" srcOrd="0" destOrd="0" presId="urn:microsoft.com/office/officeart/2005/8/layout/default"/>
    <dgm:cxn modelId="{3D9CA1DB-BE25-4FB0-A43E-895A4D033053}" type="presParOf" srcId="{669E1233-80B4-4E6E-B0FC-4701F7E55365}" destId="{78A96CB0-728F-4257-9725-15DD7CD42F7B}" srcOrd="1" destOrd="0" presId="urn:microsoft.com/office/officeart/2005/8/layout/default"/>
    <dgm:cxn modelId="{187DD124-5FA8-4AA2-AF10-3466F5C77EAB}" type="presParOf" srcId="{669E1233-80B4-4E6E-B0FC-4701F7E55365}" destId="{0B3BCB65-2EDF-4EBC-8E53-60F8AD48F79B}" srcOrd="2" destOrd="0" presId="urn:microsoft.com/office/officeart/2005/8/layout/default"/>
    <dgm:cxn modelId="{B1A9752D-F5A6-404B-A22A-48C0D0866BBF}" type="presParOf" srcId="{669E1233-80B4-4E6E-B0FC-4701F7E55365}" destId="{759BA4F1-877E-4000-99C9-68A551A3A8BF}" srcOrd="3" destOrd="0" presId="urn:microsoft.com/office/officeart/2005/8/layout/default"/>
    <dgm:cxn modelId="{03FF49FF-0A1A-40EF-B68C-DB844BC1DA29}" type="presParOf" srcId="{669E1233-80B4-4E6E-B0FC-4701F7E55365}" destId="{3B7B5EC2-338A-47FA-AEE4-9F861EE5E4AD}" srcOrd="4" destOrd="0" presId="urn:microsoft.com/office/officeart/2005/8/layout/default"/>
    <dgm:cxn modelId="{63DAEA5D-4951-485C-B515-64C1E23DD4E5}" type="presParOf" srcId="{669E1233-80B4-4E6E-B0FC-4701F7E55365}" destId="{4D75C655-032D-4FA3-81B6-AB10AE97DCA3}" srcOrd="5" destOrd="0" presId="urn:microsoft.com/office/officeart/2005/8/layout/default"/>
    <dgm:cxn modelId="{698949A1-3CA0-4515-9611-90BAE0FDEE79}" type="presParOf" srcId="{669E1233-80B4-4E6E-B0FC-4701F7E55365}" destId="{A6474D98-B7D3-4FD3-AB5D-81A279AFC881}" srcOrd="6" destOrd="0" presId="urn:microsoft.com/office/officeart/2005/8/layout/default"/>
    <dgm:cxn modelId="{505C23A9-97D0-4AD9-A5AF-922B0F753F94}" type="presParOf" srcId="{669E1233-80B4-4E6E-B0FC-4701F7E55365}" destId="{58B367FA-5190-4B9C-99AB-96C1C219F3EE}" srcOrd="7" destOrd="0" presId="urn:microsoft.com/office/officeart/2005/8/layout/default"/>
    <dgm:cxn modelId="{5028F93D-EE9D-492F-9FC6-4FBA879EFF1A}" type="presParOf" srcId="{669E1233-80B4-4E6E-B0FC-4701F7E55365}" destId="{EBEA5860-7728-43B3-BA07-BC0A37A9910B}" srcOrd="8" destOrd="0" presId="urn:microsoft.com/office/officeart/2005/8/layout/default"/>
    <dgm:cxn modelId="{4EEDC4B9-C524-441C-9FDC-6F919DCD0681}" type="presParOf" srcId="{669E1233-80B4-4E6E-B0FC-4701F7E55365}" destId="{C0A7B747-9CE5-4149-9046-E692B5AAA0C0}" srcOrd="9" destOrd="0" presId="urn:microsoft.com/office/officeart/2005/8/layout/default"/>
    <dgm:cxn modelId="{CCCB45F6-38F5-4C0C-93B4-9E7B7A9DCEB9}" type="presParOf" srcId="{669E1233-80B4-4E6E-B0FC-4701F7E55365}" destId="{3422233D-9725-4457-B39B-B79D2303E6C0}" srcOrd="10" destOrd="0" presId="urn:microsoft.com/office/officeart/2005/8/layout/default"/>
    <dgm:cxn modelId="{CCA01D0D-508E-40FC-A469-9941E4EACB76}" type="presParOf" srcId="{669E1233-80B4-4E6E-B0FC-4701F7E55365}" destId="{C68FC4FD-CDE1-4CDC-94EF-6A151A283233}" srcOrd="11" destOrd="0" presId="urn:microsoft.com/office/officeart/2005/8/layout/default"/>
    <dgm:cxn modelId="{5B9646BA-69EF-406A-AFBD-D70F8AD886B3}" type="presParOf" srcId="{669E1233-80B4-4E6E-B0FC-4701F7E55365}" destId="{658862C6-3C5B-49E5-8730-B6080811E92A}" srcOrd="12" destOrd="0" presId="urn:microsoft.com/office/officeart/2005/8/layout/default"/>
    <dgm:cxn modelId="{B705E803-C17B-44C0-916A-0804F6CBC758}" type="presParOf" srcId="{669E1233-80B4-4E6E-B0FC-4701F7E55365}" destId="{F9575A74-9804-4BF1-BA4B-E721AE5B9414}" srcOrd="13" destOrd="0" presId="urn:microsoft.com/office/officeart/2005/8/layout/default"/>
    <dgm:cxn modelId="{7495EF14-5AD6-47B4-85D7-0D40B6CD2049}" type="presParOf" srcId="{669E1233-80B4-4E6E-B0FC-4701F7E55365}" destId="{AAE41B3E-6E85-483C-9798-851656827713}" srcOrd="14" destOrd="0" presId="urn:microsoft.com/office/officeart/2005/8/layout/default"/>
    <dgm:cxn modelId="{B9AA9182-F7DE-4BD9-BFB9-AE58C887924E}" type="presParOf" srcId="{669E1233-80B4-4E6E-B0FC-4701F7E55365}" destId="{9241F5D7-7705-42C7-A149-10478BCD1C47}" srcOrd="15" destOrd="0" presId="urn:microsoft.com/office/officeart/2005/8/layout/default"/>
    <dgm:cxn modelId="{F87231DF-94B7-4172-A8C1-827479A0482C}" type="presParOf" srcId="{669E1233-80B4-4E6E-B0FC-4701F7E55365}" destId="{67B226B7-2D9C-4BCE-ADE3-5DF14C09CFA6}" srcOrd="16" destOrd="0" presId="urn:microsoft.com/office/officeart/2005/8/layout/default"/>
    <dgm:cxn modelId="{788D438A-7EA5-4FA6-A18C-6B0E718934A6}" type="presParOf" srcId="{669E1233-80B4-4E6E-B0FC-4701F7E55365}" destId="{DD208779-B55E-46EE-B76E-075F621588A4}" srcOrd="17" destOrd="0" presId="urn:microsoft.com/office/officeart/2005/8/layout/default"/>
    <dgm:cxn modelId="{080D51BE-73E7-43F7-8A3A-92F6D79F402F}" type="presParOf" srcId="{669E1233-80B4-4E6E-B0FC-4701F7E55365}" destId="{FDD0A286-932A-447A-B1AB-7119B74CC6D7}"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EDA03-DA87-457D-9D33-FE28F07CAFB9}">
      <dsp:nvSpPr>
        <dsp:cNvPr id="0" name=""/>
        <dsp:cNvSpPr/>
      </dsp:nvSpPr>
      <dsp:spPr>
        <a:xfrm rot="5400000">
          <a:off x="445009" y="1583167"/>
          <a:ext cx="1400175" cy="1594049"/>
        </a:xfrm>
        <a:prstGeom prst="bentUpArrow">
          <a:avLst>
            <a:gd name="adj1" fmla="val 32840"/>
            <a:gd name="adj2" fmla="val 25000"/>
            <a:gd name="adj3" fmla="val 35780"/>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C07702-6D2B-4D46-BAB7-3CC55C282E91}">
      <dsp:nvSpPr>
        <dsp:cNvPr id="0" name=""/>
        <dsp:cNvSpPr/>
      </dsp:nvSpPr>
      <dsp:spPr>
        <a:xfrm>
          <a:off x="74048" y="31045"/>
          <a:ext cx="2357070" cy="1649872"/>
        </a:xfrm>
        <a:prstGeom prst="roundRect">
          <a:avLst>
            <a:gd name="adj" fmla="val 16670"/>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kern="1200" dirty="0">
              <a:solidFill>
                <a:schemeClr val="tx1"/>
              </a:solidFill>
            </a:rPr>
            <a:t>Основа </a:t>
          </a:r>
          <a:r>
            <a:rPr lang="uk-UA" sz="1600" b="0" kern="1200" dirty="0">
              <a:solidFill>
                <a:schemeClr val="tx1"/>
              </a:solidFill>
            </a:rPr>
            <a:t>– розвиток сільськогосподарських відносин, пов’язаних із системою землекористування</a:t>
          </a:r>
          <a:endParaRPr lang="uk-UA" sz="1600" b="1" kern="1200" dirty="0">
            <a:solidFill>
              <a:schemeClr val="tx1"/>
            </a:solidFill>
          </a:endParaRPr>
        </a:p>
      </dsp:txBody>
      <dsp:txXfrm>
        <a:off x="154603" y="111600"/>
        <a:ext cx="2195960" cy="1488762"/>
      </dsp:txXfrm>
    </dsp:sp>
    <dsp:sp modelId="{BA64D6AE-3E26-48AD-9EE1-D25E73F90C0A}">
      <dsp:nvSpPr>
        <dsp:cNvPr id="0" name=""/>
        <dsp:cNvSpPr/>
      </dsp:nvSpPr>
      <dsp:spPr>
        <a:xfrm>
          <a:off x="2431119" y="188398"/>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uk-UA" sz="1800" b="1" kern="1200" dirty="0">
              <a:solidFill>
                <a:schemeClr val="tx1"/>
              </a:solidFill>
            </a:rPr>
            <a:t>Аграрне суспільство</a:t>
          </a:r>
        </a:p>
      </dsp:txBody>
      <dsp:txXfrm>
        <a:off x="2431119" y="188398"/>
        <a:ext cx="1714308" cy="1333500"/>
      </dsp:txXfrm>
    </dsp:sp>
    <dsp:sp modelId="{5B6107B1-221C-4B3E-B50A-206DC65088A7}">
      <dsp:nvSpPr>
        <dsp:cNvPr id="0" name=""/>
        <dsp:cNvSpPr/>
      </dsp:nvSpPr>
      <dsp:spPr>
        <a:xfrm rot="5400000">
          <a:off x="2399271" y="3436519"/>
          <a:ext cx="1400175" cy="1594049"/>
        </a:xfrm>
        <a:prstGeom prst="bentUpArrow">
          <a:avLst>
            <a:gd name="adj1" fmla="val 32840"/>
            <a:gd name="adj2" fmla="val 25000"/>
            <a:gd name="adj3" fmla="val 35780"/>
          </a:avLst>
        </a:prstGeom>
        <a:solidFill>
          <a:schemeClr val="accent2">
            <a:tint val="50000"/>
            <a:hueOff val="-77967"/>
            <a:satOff val="-2251"/>
            <a:lumOff val="92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7275AF-A01E-4175-A358-AB08F205FE7A}">
      <dsp:nvSpPr>
        <dsp:cNvPr id="0" name=""/>
        <dsp:cNvSpPr/>
      </dsp:nvSpPr>
      <dsp:spPr>
        <a:xfrm>
          <a:off x="2028310" y="1884397"/>
          <a:ext cx="2357070" cy="1649872"/>
        </a:xfrm>
        <a:prstGeom prst="roundRect">
          <a:avLst>
            <a:gd name="adj" fmla="val 16670"/>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kern="1200" dirty="0">
              <a:solidFill>
                <a:schemeClr val="tx1"/>
              </a:solidFill>
            </a:rPr>
            <a:t>Основа </a:t>
          </a:r>
          <a:r>
            <a:rPr lang="uk-UA" sz="1600" b="0" kern="1200" dirty="0">
              <a:solidFill>
                <a:schemeClr val="tx1"/>
              </a:solidFill>
            </a:rPr>
            <a:t>– розвиток промисловості та її технічного забезпечення</a:t>
          </a:r>
          <a:endParaRPr lang="uk-UA" sz="1600" kern="1200" dirty="0">
            <a:solidFill>
              <a:schemeClr val="tx1"/>
            </a:solidFill>
          </a:endParaRPr>
        </a:p>
      </dsp:txBody>
      <dsp:txXfrm>
        <a:off x="2108865" y="1964952"/>
        <a:ext cx="2195960" cy="1488762"/>
      </dsp:txXfrm>
    </dsp:sp>
    <dsp:sp modelId="{7F57405D-C92F-4BE1-BCF6-21E90529A3B7}">
      <dsp:nvSpPr>
        <dsp:cNvPr id="0" name=""/>
        <dsp:cNvSpPr/>
      </dsp:nvSpPr>
      <dsp:spPr>
        <a:xfrm>
          <a:off x="4385381" y="2041750"/>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uk-UA" sz="1800" b="1" kern="1200" dirty="0">
              <a:solidFill>
                <a:schemeClr val="tx1"/>
              </a:solidFill>
            </a:rPr>
            <a:t>Індустріальне суспільство</a:t>
          </a:r>
        </a:p>
      </dsp:txBody>
      <dsp:txXfrm>
        <a:off x="4385381" y="2041750"/>
        <a:ext cx="1714308" cy="1333500"/>
      </dsp:txXfrm>
    </dsp:sp>
    <dsp:sp modelId="{29350922-5693-43DB-91F0-F4D8ED8F0EDE}">
      <dsp:nvSpPr>
        <dsp:cNvPr id="0" name=""/>
        <dsp:cNvSpPr/>
      </dsp:nvSpPr>
      <dsp:spPr>
        <a:xfrm>
          <a:off x="3982572" y="3737748"/>
          <a:ext cx="2357070" cy="1649872"/>
        </a:xfrm>
        <a:prstGeom prst="roundRect">
          <a:avLst>
            <a:gd name="adj" fmla="val 16670"/>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b="1" kern="1200" dirty="0">
              <a:solidFill>
                <a:schemeClr val="tx1"/>
              </a:solidFill>
            </a:rPr>
            <a:t>Основа </a:t>
          </a:r>
          <a:r>
            <a:rPr lang="uk-UA" sz="1600" b="0" kern="1200" dirty="0">
              <a:solidFill>
                <a:schemeClr val="tx1"/>
              </a:solidFill>
            </a:rPr>
            <a:t>– розвиток технологій отримання, збереження, накопичення, опрацювання, обміну та продажу даних</a:t>
          </a:r>
          <a:endParaRPr lang="uk-UA" sz="1600" kern="1200" dirty="0">
            <a:solidFill>
              <a:schemeClr val="tx1"/>
            </a:solidFill>
          </a:endParaRPr>
        </a:p>
      </dsp:txBody>
      <dsp:txXfrm>
        <a:off x="4063127" y="3818303"/>
        <a:ext cx="2195960" cy="1488762"/>
      </dsp:txXfrm>
    </dsp:sp>
    <dsp:sp modelId="{70450EBA-CEAD-4E62-8F75-5A6B30226A9A}">
      <dsp:nvSpPr>
        <dsp:cNvPr id="0" name=""/>
        <dsp:cNvSpPr/>
      </dsp:nvSpPr>
      <dsp:spPr>
        <a:xfrm>
          <a:off x="6339643" y="3895101"/>
          <a:ext cx="1714308"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uk-UA" sz="1800" b="1" kern="1200" dirty="0">
              <a:solidFill>
                <a:schemeClr val="tx1"/>
              </a:solidFill>
            </a:rPr>
            <a:t>Інформаційне суспільство</a:t>
          </a:r>
        </a:p>
      </dsp:txBody>
      <dsp:txXfrm>
        <a:off x="6339643" y="3895101"/>
        <a:ext cx="1714308" cy="1333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0D73B-5227-4528-BFEB-42E14FBF2AB3}">
      <dsp:nvSpPr>
        <dsp:cNvPr id="0" name=""/>
        <dsp:cNvSpPr/>
      </dsp:nvSpPr>
      <dsp:spPr>
        <a:xfrm>
          <a:off x="703730" y="4109"/>
          <a:ext cx="2492379" cy="1495427"/>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Забезпечення доступу кожного до інформації</a:t>
          </a:r>
        </a:p>
      </dsp:txBody>
      <dsp:txXfrm>
        <a:off x="703730" y="4109"/>
        <a:ext cx="2492379" cy="1495427"/>
      </dsp:txXfrm>
    </dsp:sp>
    <dsp:sp modelId="{0B3BCB65-2EDF-4EBC-8E53-60F8AD48F79B}">
      <dsp:nvSpPr>
        <dsp:cNvPr id="0" name=""/>
        <dsp:cNvSpPr/>
      </dsp:nvSpPr>
      <dsp:spPr>
        <a:xfrm>
          <a:off x="3445347" y="4109"/>
          <a:ext cx="2492379" cy="1495427"/>
        </a:xfrm>
        <a:prstGeom prst="rect">
          <a:avLst/>
        </a:prstGeom>
        <a:solidFill>
          <a:schemeClr val="accent2">
            <a:alpha val="90000"/>
            <a:hueOff val="0"/>
            <a:satOff val="0"/>
            <a:lumOff val="0"/>
            <a:alphaOff val="-571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a:solidFill>
                <a:schemeClr val="tx1"/>
              </a:solidFill>
            </a:rPr>
            <a:t>Забезпечення рівних можливостей для створення, збору, одержання, збереження, використання, поширення, захисту інформації</a:t>
          </a:r>
        </a:p>
      </dsp:txBody>
      <dsp:txXfrm>
        <a:off x="3445347" y="4109"/>
        <a:ext cx="2492379" cy="1495427"/>
      </dsp:txXfrm>
    </dsp:sp>
    <dsp:sp modelId="{3B7B5EC2-338A-47FA-AEE4-9F861EE5E4AD}">
      <dsp:nvSpPr>
        <dsp:cNvPr id="0" name=""/>
        <dsp:cNvSpPr/>
      </dsp:nvSpPr>
      <dsp:spPr>
        <a:xfrm>
          <a:off x="6186965" y="4109"/>
          <a:ext cx="2492379" cy="1495427"/>
        </a:xfrm>
        <a:prstGeom prst="rect">
          <a:avLst/>
        </a:prstGeom>
        <a:solidFill>
          <a:schemeClr val="accent2">
            <a:alpha val="90000"/>
            <a:hueOff val="0"/>
            <a:satOff val="0"/>
            <a:lumOff val="0"/>
            <a:alphaOff val="-1142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Створення умов для формування в Україні інформаційного суспільства</a:t>
          </a:r>
        </a:p>
      </dsp:txBody>
      <dsp:txXfrm>
        <a:off x="6186965" y="4109"/>
        <a:ext cx="2492379" cy="1495427"/>
      </dsp:txXfrm>
    </dsp:sp>
    <dsp:sp modelId="{A6474D98-B7D3-4FD3-AB5D-81A279AFC881}">
      <dsp:nvSpPr>
        <dsp:cNvPr id="0" name=""/>
        <dsp:cNvSpPr/>
      </dsp:nvSpPr>
      <dsp:spPr>
        <a:xfrm>
          <a:off x="703730" y="1748774"/>
          <a:ext cx="2492379" cy="1495427"/>
        </a:xfrm>
        <a:prstGeom prst="rect">
          <a:avLst/>
        </a:prstGeom>
        <a:solidFill>
          <a:schemeClr val="accent2">
            <a:alpha val="90000"/>
            <a:hueOff val="0"/>
            <a:satOff val="0"/>
            <a:lumOff val="0"/>
            <a:alphaOff val="-1714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Забезпечення відкритості та прозорості діяльності суб’єктів владних повноважень</a:t>
          </a:r>
        </a:p>
      </dsp:txBody>
      <dsp:txXfrm>
        <a:off x="703730" y="1748774"/>
        <a:ext cx="2492379" cy="1495427"/>
      </dsp:txXfrm>
    </dsp:sp>
    <dsp:sp modelId="{EBEA5860-7728-43B3-BA07-BC0A37A9910B}">
      <dsp:nvSpPr>
        <dsp:cNvPr id="0" name=""/>
        <dsp:cNvSpPr/>
      </dsp:nvSpPr>
      <dsp:spPr>
        <a:xfrm>
          <a:off x="3445347" y="1748774"/>
          <a:ext cx="2492379" cy="1495427"/>
        </a:xfrm>
        <a:prstGeom prst="rect">
          <a:avLst/>
        </a:prstGeom>
        <a:solidFill>
          <a:schemeClr val="accent2">
            <a:alpha val="90000"/>
            <a:hueOff val="0"/>
            <a:satOff val="0"/>
            <a:lumOff val="0"/>
            <a:alphaOff val="-2285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Створення інформаційних систем і мереж інформації, розвиток електронного урядування</a:t>
          </a:r>
        </a:p>
      </dsp:txBody>
      <dsp:txXfrm>
        <a:off x="3445347" y="1748774"/>
        <a:ext cx="2492379" cy="1495427"/>
      </dsp:txXfrm>
    </dsp:sp>
    <dsp:sp modelId="{3422233D-9725-4457-B39B-B79D2303E6C0}">
      <dsp:nvSpPr>
        <dsp:cNvPr id="0" name=""/>
        <dsp:cNvSpPr/>
      </dsp:nvSpPr>
      <dsp:spPr>
        <a:xfrm>
          <a:off x="6186965" y="1748774"/>
          <a:ext cx="2492379" cy="1495427"/>
        </a:xfrm>
        <a:prstGeom prst="rect">
          <a:avLst/>
        </a:prstGeom>
        <a:solidFill>
          <a:schemeClr val="accent2">
            <a:alpha val="90000"/>
            <a:hueOff val="0"/>
            <a:satOff val="0"/>
            <a:lumOff val="0"/>
            <a:alphaOff val="-2857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Постійне оновлення, збагачення та зберігання національних інформаційних ресурсів</a:t>
          </a:r>
        </a:p>
      </dsp:txBody>
      <dsp:txXfrm>
        <a:off x="6186965" y="1748774"/>
        <a:ext cx="2492379" cy="1495427"/>
      </dsp:txXfrm>
    </dsp:sp>
    <dsp:sp modelId="{658862C6-3C5B-49E5-8730-B6080811E92A}">
      <dsp:nvSpPr>
        <dsp:cNvPr id="0" name=""/>
        <dsp:cNvSpPr/>
      </dsp:nvSpPr>
      <dsp:spPr>
        <a:xfrm>
          <a:off x="2074539" y="3493440"/>
          <a:ext cx="2492379" cy="1495427"/>
        </a:xfrm>
        <a:prstGeom prst="rect">
          <a:avLst/>
        </a:prstGeom>
        <a:solidFill>
          <a:schemeClr val="accent2">
            <a:alpha val="90000"/>
            <a:hueOff val="0"/>
            <a:satOff val="0"/>
            <a:lumOff val="0"/>
            <a:alphaOff val="-3428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Забезпечення інформаційної безпеки України</a:t>
          </a:r>
        </a:p>
      </dsp:txBody>
      <dsp:txXfrm>
        <a:off x="2074539" y="3493440"/>
        <a:ext cx="2492379" cy="1495427"/>
      </dsp:txXfrm>
    </dsp:sp>
    <dsp:sp modelId="{AAE41B3E-6E85-483C-9798-851656827713}">
      <dsp:nvSpPr>
        <dsp:cNvPr id="0" name=""/>
        <dsp:cNvSpPr/>
      </dsp:nvSpPr>
      <dsp:spPr>
        <a:xfrm>
          <a:off x="4816156" y="3493440"/>
          <a:ext cx="2492379" cy="1495427"/>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k-UA" sz="1600" kern="1200" dirty="0">
              <a:solidFill>
                <a:schemeClr val="tx1"/>
              </a:solidFill>
            </a:rPr>
            <a:t>Сприяння міжнародній співпраці в інформаційній сфері та входженню України до світового інформаційного простору</a:t>
          </a:r>
        </a:p>
      </dsp:txBody>
      <dsp:txXfrm>
        <a:off x="4816156" y="3493440"/>
        <a:ext cx="2492379" cy="14954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0D73B-5227-4528-BFEB-42E14FBF2AB3}">
      <dsp:nvSpPr>
        <dsp:cNvPr id="0" name=""/>
        <dsp:cNvSpPr/>
      </dsp:nvSpPr>
      <dsp:spPr>
        <a:xfrm>
          <a:off x="2748" y="315656"/>
          <a:ext cx="2180831" cy="1308499"/>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Інформація про фізичну особу</a:t>
          </a:r>
        </a:p>
      </dsp:txBody>
      <dsp:txXfrm>
        <a:off x="2748" y="315656"/>
        <a:ext cx="2180831" cy="1308499"/>
      </dsp:txXfrm>
    </dsp:sp>
    <dsp:sp modelId="{0B3BCB65-2EDF-4EBC-8E53-60F8AD48F79B}">
      <dsp:nvSpPr>
        <dsp:cNvPr id="0" name=""/>
        <dsp:cNvSpPr/>
      </dsp:nvSpPr>
      <dsp:spPr>
        <a:xfrm>
          <a:off x="2401664" y="315656"/>
          <a:ext cx="2180831" cy="1308499"/>
        </a:xfrm>
        <a:prstGeom prst="rect">
          <a:avLst/>
        </a:prstGeom>
        <a:solidFill>
          <a:schemeClr val="accent2">
            <a:alpha val="90000"/>
            <a:hueOff val="0"/>
            <a:satOff val="0"/>
            <a:lumOff val="0"/>
            <a:alphaOff val="-4444"/>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Інформація довідково-енциклопедичного характеру</a:t>
          </a:r>
        </a:p>
      </dsp:txBody>
      <dsp:txXfrm>
        <a:off x="2401664" y="315656"/>
        <a:ext cx="2180831" cy="1308499"/>
      </dsp:txXfrm>
    </dsp:sp>
    <dsp:sp modelId="{3B7B5EC2-338A-47FA-AEE4-9F861EE5E4AD}">
      <dsp:nvSpPr>
        <dsp:cNvPr id="0" name=""/>
        <dsp:cNvSpPr/>
      </dsp:nvSpPr>
      <dsp:spPr>
        <a:xfrm>
          <a:off x="4800579" y="315656"/>
          <a:ext cx="2180831" cy="1308499"/>
        </a:xfrm>
        <a:prstGeom prst="rect">
          <a:avLst/>
        </a:prstGeom>
        <a:solidFill>
          <a:schemeClr val="accent2">
            <a:alpha val="90000"/>
            <a:hueOff val="0"/>
            <a:satOff val="0"/>
            <a:lumOff val="0"/>
            <a:alphaOff val="-8889"/>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Інформація про стан довкілля (екологічна інформація)</a:t>
          </a:r>
        </a:p>
      </dsp:txBody>
      <dsp:txXfrm>
        <a:off x="4800579" y="315656"/>
        <a:ext cx="2180831" cy="1308499"/>
      </dsp:txXfrm>
    </dsp:sp>
    <dsp:sp modelId="{A6474D98-B7D3-4FD3-AB5D-81A279AFC881}">
      <dsp:nvSpPr>
        <dsp:cNvPr id="0" name=""/>
        <dsp:cNvSpPr/>
      </dsp:nvSpPr>
      <dsp:spPr>
        <a:xfrm>
          <a:off x="7199494" y="315656"/>
          <a:ext cx="2180831" cy="1308499"/>
        </a:xfrm>
        <a:prstGeom prst="rect">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Інформація про товар (роботу, послугу)</a:t>
          </a:r>
        </a:p>
      </dsp:txBody>
      <dsp:txXfrm>
        <a:off x="7199494" y="315656"/>
        <a:ext cx="2180831" cy="1308499"/>
      </dsp:txXfrm>
    </dsp:sp>
    <dsp:sp modelId="{EBEA5860-7728-43B3-BA07-BC0A37A9910B}">
      <dsp:nvSpPr>
        <dsp:cNvPr id="0" name=""/>
        <dsp:cNvSpPr/>
      </dsp:nvSpPr>
      <dsp:spPr>
        <a:xfrm>
          <a:off x="2748" y="1842238"/>
          <a:ext cx="2180831" cy="1308499"/>
        </a:xfrm>
        <a:prstGeom prst="rect">
          <a:avLst/>
        </a:prstGeom>
        <a:solidFill>
          <a:schemeClr val="accent2">
            <a:alpha val="90000"/>
            <a:hueOff val="0"/>
            <a:satOff val="0"/>
            <a:lumOff val="0"/>
            <a:alphaOff val="-17778"/>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Науково-технічна інформація</a:t>
          </a:r>
        </a:p>
      </dsp:txBody>
      <dsp:txXfrm>
        <a:off x="2748" y="1842238"/>
        <a:ext cx="2180831" cy="1308499"/>
      </dsp:txXfrm>
    </dsp:sp>
    <dsp:sp modelId="{3422233D-9725-4457-B39B-B79D2303E6C0}">
      <dsp:nvSpPr>
        <dsp:cNvPr id="0" name=""/>
        <dsp:cNvSpPr/>
      </dsp:nvSpPr>
      <dsp:spPr>
        <a:xfrm>
          <a:off x="2401664" y="1842238"/>
          <a:ext cx="2180831" cy="1308499"/>
        </a:xfrm>
        <a:prstGeom prst="rect">
          <a:avLst/>
        </a:prstGeom>
        <a:solidFill>
          <a:schemeClr val="accent2">
            <a:alpha val="90000"/>
            <a:hueOff val="0"/>
            <a:satOff val="0"/>
            <a:lumOff val="0"/>
            <a:alphaOff val="-22222"/>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Податкова інформація</a:t>
          </a:r>
        </a:p>
      </dsp:txBody>
      <dsp:txXfrm>
        <a:off x="2401664" y="1842238"/>
        <a:ext cx="2180831" cy="1308499"/>
      </dsp:txXfrm>
    </dsp:sp>
    <dsp:sp modelId="{658862C6-3C5B-49E5-8730-B6080811E92A}">
      <dsp:nvSpPr>
        <dsp:cNvPr id="0" name=""/>
        <dsp:cNvSpPr/>
      </dsp:nvSpPr>
      <dsp:spPr>
        <a:xfrm>
          <a:off x="4800579" y="1842238"/>
          <a:ext cx="2180831" cy="1308499"/>
        </a:xfrm>
        <a:prstGeom prst="rect">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Правова інформація</a:t>
          </a:r>
        </a:p>
      </dsp:txBody>
      <dsp:txXfrm>
        <a:off x="4800579" y="1842238"/>
        <a:ext cx="2180831" cy="1308499"/>
      </dsp:txXfrm>
    </dsp:sp>
    <dsp:sp modelId="{AAE41B3E-6E85-483C-9798-851656827713}">
      <dsp:nvSpPr>
        <dsp:cNvPr id="0" name=""/>
        <dsp:cNvSpPr/>
      </dsp:nvSpPr>
      <dsp:spPr>
        <a:xfrm>
          <a:off x="7199494" y="1842238"/>
          <a:ext cx="2180831" cy="1308499"/>
        </a:xfrm>
        <a:prstGeom prst="rect">
          <a:avLst/>
        </a:prstGeom>
        <a:solidFill>
          <a:schemeClr val="accent2">
            <a:alpha val="90000"/>
            <a:hueOff val="0"/>
            <a:satOff val="0"/>
            <a:lumOff val="0"/>
            <a:alphaOff val="-31111"/>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Статистична інформація</a:t>
          </a:r>
        </a:p>
      </dsp:txBody>
      <dsp:txXfrm>
        <a:off x="7199494" y="1842238"/>
        <a:ext cx="2180831" cy="1308499"/>
      </dsp:txXfrm>
    </dsp:sp>
    <dsp:sp modelId="{67B226B7-2D9C-4BCE-ADE3-5DF14C09CFA6}">
      <dsp:nvSpPr>
        <dsp:cNvPr id="0" name=""/>
        <dsp:cNvSpPr/>
      </dsp:nvSpPr>
      <dsp:spPr>
        <a:xfrm>
          <a:off x="2401664" y="3368821"/>
          <a:ext cx="2180831" cy="1308499"/>
        </a:xfrm>
        <a:prstGeom prst="rect">
          <a:avLst/>
        </a:prstGeom>
        <a:solidFill>
          <a:schemeClr val="accent2">
            <a:alpha val="90000"/>
            <a:hueOff val="0"/>
            <a:satOff val="0"/>
            <a:lumOff val="0"/>
            <a:alphaOff val="-35556"/>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Соціологічна інформація</a:t>
          </a:r>
        </a:p>
      </dsp:txBody>
      <dsp:txXfrm>
        <a:off x="2401664" y="3368821"/>
        <a:ext cx="2180831" cy="1308499"/>
      </dsp:txXfrm>
    </dsp:sp>
    <dsp:sp modelId="{FDD0A286-932A-447A-B1AB-7119B74CC6D7}">
      <dsp:nvSpPr>
        <dsp:cNvPr id="0" name=""/>
        <dsp:cNvSpPr/>
      </dsp:nvSpPr>
      <dsp:spPr>
        <a:xfrm>
          <a:off x="4800579" y="3368821"/>
          <a:ext cx="2180831" cy="1308499"/>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k-UA" sz="1800" kern="1200" dirty="0">
              <a:solidFill>
                <a:schemeClr val="tx1"/>
              </a:solidFill>
            </a:rPr>
            <a:t>Інші види інформації</a:t>
          </a:r>
        </a:p>
      </dsp:txBody>
      <dsp:txXfrm>
        <a:off x="4800579" y="3368821"/>
        <a:ext cx="2180831" cy="130849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DCF3625B-9A3A-43AC-8294-71E364228C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xmlns="" id="{F5681645-068A-4042-9AFE-09E8EB59CCB1}"/>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47679207-A87A-4CFF-B7B7-E059218911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FDB8ABB4-E6B4-4379-B2BE-DC84F3F3DA12}"/>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5" name="Нижний колонтитул 4">
            <a:extLst>
              <a:ext uri="{FF2B5EF4-FFF2-40B4-BE49-F238E27FC236}">
                <a16:creationId xmlns:a16="http://schemas.microsoft.com/office/drawing/2014/main" xmlns="" id="{3B74B79B-4C5A-4DDF-9561-BF819863605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EDE098A3-1EC1-4812-AB2A-635402F1A9A6}"/>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380406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F4FB091-343B-4994-984A-94008102CC0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C4FBA854-DE17-4A82-BB16-8F8E8453883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CEB7546C-339C-410D-8AA5-7D5495264D5F}"/>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5" name="Нижний колонтитул 4">
            <a:extLst>
              <a:ext uri="{FF2B5EF4-FFF2-40B4-BE49-F238E27FC236}">
                <a16:creationId xmlns:a16="http://schemas.microsoft.com/office/drawing/2014/main" xmlns="" id="{4A36C80D-5B4B-4931-9714-0CED594150B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6F16F9A-2902-4FEE-B09D-66DCA3292BC9}"/>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61531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9397DD9B-BB0B-4D9E-9B40-72AC6B39203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FFE2E8DF-4CED-42CE-882D-F9E9308D8D1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8509221-D3F3-4E2B-B5EC-6B3DB0F456DA}"/>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5" name="Нижний колонтитул 4">
            <a:extLst>
              <a:ext uri="{FF2B5EF4-FFF2-40B4-BE49-F238E27FC236}">
                <a16:creationId xmlns:a16="http://schemas.microsoft.com/office/drawing/2014/main" xmlns="" id="{B7811325-C4DB-4238-8DCF-6DAE245374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B1B065A-ADA0-4434-93EB-DED66BCE393A}"/>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26649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8B38671-567D-4769-843B-79B8E7BB45B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330FBE7-5A52-4BAF-BEF0-44C535D0447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3DF461D3-255D-4B2B-8247-0101257BDCE4}"/>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5" name="Нижний колонтитул 4">
            <a:extLst>
              <a:ext uri="{FF2B5EF4-FFF2-40B4-BE49-F238E27FC236}">
                <a16:creationId xmlns:a16="http://schemas.microsoft.com/office/drawing/2014/main" xmlns="" id="{C363D0FF-11F2-4C99-A714-32A02C7B108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A58F7BC-FBFC-4A9A-8974-82B6610F2E1D}"/>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84801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9244B4D-70B5-4533-AFF5-46D5D388A2C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2B2F803B-55F6-45DD-81A4-EC8E09917E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14858936-D867-424C-A46C-A1D2A1E3893F}"/>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5" name="Нижний колонтитул 4">
            <a:extLst>
              <a:ext uri="{FF2B5EF4-FFF2-40B4-BE49-F238E27FC236}">
                <a16:creationId xmlns:a16="http://schemas.microsoft.com/office/drawing/2014/main" xmlns="" id="{4C629DBD-49FF-4712-B368-33C87D173B4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093FAE2-4C26-4CB1-82AD-621DD9C17752}"/>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73712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733D00-00DC-4D1E-93DF-6713B1E5463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22381FE3-18A1-4993-B6A0-458641DFFCB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3284AC88-938B-47A4-9D5C-6B4A55215DC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F9D0BC2A-1993-4EF0-8316-82FF151A9AB2}"/>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6" name="Нижний колонтитул 5">
            <a:extLst>
              <a:ext uri="{FF2B5EF4-FFF2-40B4-BE49-F238E27FC236}">
                <a16:creationId xmlns:a16="http://schemas.microsoft.com/office/drawing/2014/main" xmlns="" id="{1CB52811-459B-4778-936F-D51A6DE2659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76FE9B6-1C3A-4A92-A8D2-037E0595FA1A}"/>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98158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03CA7AD-D61C-4C46-A21B-0B7FF9C8A7D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26FAC000-6967-427A-8A23-6A3B0872C4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35B83D57-C9D8-400A-A73A-5B9BB2F0B00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7CE1D348-E6F9-476C-8EC5-F561EC804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99361DDE-91FE-4B84-993E-981A9C06F79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8DC08B31-4A92-4CEF-8431-CFAD2E026DA4}"/>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8" name="Нижний колонтитул 7">
            <a:extLst>
              <a:ext uri="{FF2B5EF4-FFF2-40B4-BE49-F238E27FC236}">
                <a16:creationId xmlns:a16="http://schemas.microsoft.com/office/drawing/2014/main" xmlns="" id="{5FB3028D-A432-4E47-A4FF-B4575E49A798}"/>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4553AD29-2029-4B6B-8CEA-D4ECE141BAEE}"/>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961744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D86F02B-29F6-41E7-AE66-3E6055CA7FE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9DA5423F-C8A3-4407-AE74-0C5FDF3742A0}"/>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4" name="Нижний колонтитул 3">
            <a:extLst>
              <a:ext uri="{FF2B5EF4-FFF2-40B4-BE49-F238E27FC236}">
                <a16:creationId xmlns:a16="http://schemas.microsoft.com/office/drawing/2014/main" xmlns="" id="{80D5B0B1-DCA6-424F-AAB2-6A53F761EC5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4BDFA0CF-4CC1-4C8B-ACEE-1ACD7BF7FD47}"/>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256895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E3B7B0FD-D962-464A-AF2D-75A209D48FF1}"/>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3" name="Нижний колонтитул 2">
            <a:extLst>
              <a:ext uri="{FF2B5EF4-FFF2-40B4-BE49-F238E27FC236}">
                <a16:creationId xmlns:a16="http://schemas.microsoft.com/office/drawing/2014/main" xmlns="" id="{85B445B3-4AD9-4F8E-9A1C-A2A5D8CD54E2}"/>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166C0ACE-8666-4B00-B9A3-BE7D860C34C2}"/>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857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16A9366-1E6B-4DED-AB84-CB9BFD29FED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510B79AE-D7DD-4DF2-8BFA-9F299C5DF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98A19E52-2034-4B05-8031-69F37B0DE5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5CD3C7EE-3229-4D58-A033-F9437AA811A3}"/>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6" name="Нижний колонтитул 5">
            <a:extLst>
              <a:ext uri="{FF2B5EF4-FFF2-40B4-BE49-F238E27FC236}">
                <a16:creationId xmlns:a16="http://schemas.microsoft.com/office/drawing/2014/main" xmlns="" id="{573F1F2F-2014-4342-B561-F2D338BB6CD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96278C6-F26A-4714-9DF4-7B2295F4D326}"/>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240674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917F30E-EAB4-4FFF-A5BE-EBA402C0F80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5E54B764-C2FC-48D4-99EC-857D06045E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8796B4C5-8579-4E78-AA14-C39FF66298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CC21738F-E836-492D-B017-E2E19C395531}"/>
              </a:ext>
            </a:extLst>
          </p:cNvPr>
          <p:cNvSpPr>
            <a:spLocks noGrp="1"/>
          </p:cNvSpPr>
          <p:nvPr>
            <p:ph type="dt" sz="half" idx="10"/>
          </p:nvPr>
        </p:nvSpPr>
        <p:spPr/>
        <p:txBody>
          <a:bodyPr/>
          <a:lstStyle/>
          <a:p>
            <a:fld id="{F280F3A6-E49D-4240-A7F6-62BD6FA627A2}" type="datetimeFigureOut">
              <a:rPr lang="ru-RU" smtClean="0"/>
              <a:t>16.09.2021</a:t>
            </a:fld>
            <a:endParaRPr lang="ru-RU"/>
          </a:p>
        </p:txBody>
      </p:sp>
      <p:sp>
        <p:nvSpPr>
          <p:cNvPr id="6" name="Нижний колонтитул 5">
            <a:extLst>
              <a:ext uri="{FF2B5EF4-FFF2-40B4-BE49-F238E27FC236}">
                <a16:creationId xmlns:a16="http://schemas.microsoft.com/office/drawing/2014/main" xmlns="" id="{573E8588-3877-4324-A10F-48860DF8D15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FAF00A4E-7674-4B09-BEEE-5A35A4D435CD}"/>
              </a:ext>
            </a:extLst>
          </p:cNvPr>
          <p:cNvSpPr>
            <a:spLocks noGrp="1"/>
          </p:cNvSpPr>
          <p:nvPr>
            <p:ph type="sldNum" sz="quarter" idx="12"/>
          </p:nvPr>
        </p:nvSpPr>
        <p:spPr/>
        <p:txBody>
          <a:bodyPr/>
          <a:lstStyle/>
          <a:p>
            <a:fld id="{8FA7DB63-62AE-4819-A199-544198B001E2}" type="slidenum">
              <a:rPr lang="ru-RU" smtClean="0"/>
              <a:t>‹#›</a:t>
            </a:fld>
            <a:endParaRPr lang="ru-RU"/>
          </a:p>
        </p:txBody>
      </p:sp>
    </p:spTree>
    <p:extLst>
      <p:ext uri="{BB962C8B-B14F-4D97-AF65-F5344CB8AC3E}">
        <p14:creationId xmlns:p14="http://schemas.microsoft.com/office/powerpoint/2010/main" val="1392107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C790EDF-D2E0-43A3-8BC3-0BB5DE8CDE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0B1D1257-A0B5-4677-9E0B-743B6599F3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50488DCC-7F92-430F-A345-B98881383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0F3A6-E49D-4240-A7F6-62BD6FA627A2}" type="datetimeFigureOut">
              <a:rPr lang="ru-RU" smtClean="0"/>
              <a:t>16.09.2021</a:t>
            </a:fld>
            <a:endParaRPr lang="ru-RU"/>
          </a:p>
        </p:txBody>
      </p:sp>
      <p:sp>
        <p:nvSpPr>
          <p:cNvPr id="5" name="Нижний колонтитул 4">
            <a:extLst>
              <a:ext uri="{FF2B5EF4-FFF2-40B4-BE49-F238E27FC236}">
                <a16:creationId xmlns:a16="http://schemas.microsoft.com/office/drawing/2014/main" xmlns="" id="{3F0FEAA8-3BC9-4215-90A7-5809F1127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03F83351-2FB2-46AE-A679-53CEA3A35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A7DB63-62AE-4819-A199-544198B001E2}" type="slidenum">
              <a:rPr lang="ru-RU" smtClean="0"/>
              <a:t>‹#›</a:t>
            </a:fld>
            <a:endParaRPr lang="ru-RU"/>
          </a:p>
        </p:txBody>
      </p:sp>
      <p:pic>
        <p:nvPicPr>
          <p:cNvPr id="8" name="Рисунок 7">
            <a:extLst>
              <a:ext uri="{FF2B5EF4-FFF2-40B4-BE49-F238E27FC236}">
                <a16:creationId xmlns:a16="http://schemas.microsoft.com/office/drawing/2014/main" xmlns="" id="{59B38056-6EDF-4E2F-81C2-7D13F32CE3B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87433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4651209-8BC2-4E21-A5DD-C64BFB8E0C0A}"/>
              </a:ext>
            </a:extLst>
          </p:cNvPr>
          <p:cNvSpPr>
            <a:spLocks noGrp="1"/>
          </p:cNvSpPr>
          <p:nvPr>
            <p:ph type="ctrTitle"/>
          </p:nvPr>
        </p:nvSpPr>
        <p:spPr>
          <a:xfrm>
            <a:off x="2205872" y="2315160"/>
            <a:ext cx="7780256" cy="2227679"/>
          </a:xfrm>
        </p:spPr>
        <p:txBody>
          <a:bodyPr>
            <a:normAutofit fontScale="90000"/>
          </a:bodyPr>
          <a:lstStyle/>
          <a:p>
            <a:r>
              <a:rPr lang="uk-UA" sz="4800" b="1" dirty="0">
                <a:latin typeface="Arial" panose="020B0604020202020204" pitchFamily="34" charset="0"/>
                <a:cs typeface="Arial" panose="020B0604020202020204" pitchFamily="34" charset="0"/>
              </a:rPr>
              <a:t>Тема 3. Теоретичні засади державної інформаційної політики в Україні</a:t>
            </a:r>
            <a:endParaRPr lang="ru-RU"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23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Державна інформаційна політика: пріоритетні напрями та принципи</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272619"/>
            <a:ext cx="10481035" cy="1015663"/>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Основними </a:t>
            </a:r>
            <a:r>
              <a:rPr lang="uk-UA" sz="2000" b="1" i="1" dirty="0">
                <a:effectLst/>
                <a:ea typeface="Calibri" panose="020F0502020204030204" pitchFamily="34" charset="0"/>
                <a:cs typeface="Times New Roman" panose="02020603050405020304" pitchFamily="18" charset="0"/>
              </a:rPr>
              <a:t>видами інформаційної діяльності</a:t>
            </a:r>
            <a:r>
              <a:rPr lang="uk-UA" sz="2000" dirty="0">
                <a:effectLst/>
                <a:ea typeface="Calibri" panose="020F0502020204030204" pitchFamily="34" charset="0"/>
                <a:cs typeface="Times New Roman" panose="02020603050405020304" pitchFamily="18" charset="0"/>
              </a:rPr>
              <a:t> є створення, збирання, одержання, збереження, використання, поширення, охорона та захист інформації. За змістом інформація поділяється на такі види:</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2" name="Схема 1">
            <a:extLst>
              <a:ext uri="{FF2B5EF4-FFF2-40B4-BE49-F238E27FC236}">
                <a16:creationId xmlns:a16="http://schemas.microsoft.com/office/drawing/2014/main" xmlns="" id="{9162BD7B-EC83-48E9-8D9B-C7E9805656D2}"/>
              </a:ext>
            </a:extLst>
          </p:cNvPr>
          <p:cNvGraphicFramePr/>
          <p:nvPr>
            <p:extLst>
              <p:ext uri="{D42A27DB-BD31-4B8C-83A1-F6EECF244321}">
                <p14:modId xmlns:p14="http://schemas.microsoft.com/office/powerpoint/2010/main" val="1626570480"/>
              </p:ext>
            </p:extLst>
          </p:nvPr>
        </p:nvGraphicFramePr>
        <p:xfrm>
          <a:off x="1723402" y="2073230"/>
          <a:ext cx="9383075" cy="4992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6246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Державна інформаційна політика: пріоритетні напрями та принципи</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272619"/>
            <a:ext cx="10481035" cy="4196020"/>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Основний </a:t>
            </a:r>
            <a:r>
              <a:rPr lang="uk-UA" sz="2000" b="1" i="1" dirty="0" err="1">
                <a:effectLst/>
                <a:ea typeface="Calibri" panose="020F0502020204030204" pitchFamily="34" charset="0"/>
                <a:cs typeface="Times New Roman" panose="02020603050405020304" pitchFamily="18" charset="0"/>
              </a:rPr>
              <a:t>категорійно</a:t>
            </a:r>
            <a:r>
              <a:rPr lang="uk-UA" sz="2000" b="1" i="1" dirty="0">
                <a:effectLst/>
                <a:ea typeface="Calibri" panose="020F0502020204030204" pitchFamily="34" charset="0"/>
                <a:cs typeface="Times New Roman" panose="02020603050405020304" pitchFamily="18" charset="0"/>
              </a:rPr>
              <a:t>-понятійний апарат з питань державної інформаційної політики</a:t>
            </a:r>
            <a:r>
              <a:rPr lang="uk-UA" sz="2000" dirty="0">
                <a:effectLst/>
                <a:ea typeface="Calibri" panose="020F0502020204030204" pitchFamily="34" charset="0"/>
                <a:cs typeface="Times New Roman" panose="02020603050405020304" pitchFamily="18" charset="0"/>
              </a:rPr>
              <a:t> є таким:</a:t>
            </a:r>
          </a:p>
          <a:p>
            <a:pPr indent="450215" algn="just">
              <a:spcAft>
                <a:spcPts val="800"/>
              </a:spcAft>
            </a:pPr>
            <a:r>
              <a:rPr lang="uk-UA" sz="2000" b="1" i="1" dirty="0">
                <a:effectLst/>
                <a:ea typeface="Calibri" panose="020F0502020204030204" pitchFamily="34" charset="0"/>
                <a:cs typeface="Times New Roman" panose="02020603050405020304" pitchFamily="18" charset="0"/>
              </a:rPr>
              <a:t>Документ</a:t>
            </a:r>
            <a:r>
              <a:rPr lang="uk-UA" sz="2000" dirty="0">
                <a:effectLst/>
                <a:ea typeface="Calibri" panose="020F0502020204030204" pitchFamily="34" charset="0"/>
                <a:cs typeface="Times New Roman" panose="02020603050405020304" pitchFamily="18" charset="0"/>
              </a:rPr>
              <a:t> – матеріальний носій, що містить інформацію, основними функціями якого є її збереження та передача у часі та просторі;</a:t>
            </a:r>
          </a:p>
          <a:p>
            <a:pPr indent="450215" algn="just">
              <a:spcAft>
                <a:spcPts val="800"/>
              </a:spcAft>
            </a:pPr>
            <a:r>
              <a:rPr lang="uk-UA" sz="2000" b="1" i="1" dirty="0">
                <a:effectLst/>
                <a:ea typeface="Calibri" panose="020F0502020204030204" pitchFamily="34" charset="0"/>
                <a:cs typeface="Times New Roman" panose="02020603050405020304" pitchFamily="18" charset="0"/>
              </a:rPr>
              <a:t>Захист інформації</a:t>
            </a:r>
            <a:r>
              <a:rPr lang="uk-UA" sz="2000" dirty="0">
                <a:effectLst/>
                <a:ea typeface="Calibri" panose="020F0502020204030204" pitchFamily="34" charset="0"/>
                <a:cs typeface="Times New Roman" panose="02020603050405020304" pitchFamily="18" charset="0"/>
              </a:rPr>
              <a:t> – сукупність правових, адміністративних, організаційних, технічних та інших заходів, що забезпечують збереження, цілісність інформації та належний порядок доступу до неї;</a:t>
            </a:r>
          </a:p>
          <a:p>
            <a:pPr indent="450215" algn="just">
              <a:spcAft>
                <a:spcPts val="800"/>
              </a:spcAft>
            </a:pPr>
            <a:r>
              <a:rPr lang="uk-UA" sz="2000" b="1" i="1" dirty="0">
                <a:effectLst/>
                <a:ea typeface="Calibri" panose="020F0502020204030204" pitchFamily="34" charset="0"/>
                <a:cs typeface="Times New Roman" panose="02020603050405020304" pitchFamily="18" charset="0"/>
              </a:rPr>
              <a:t>Інформація</a:t>
            </a:r>
            <a:r>
              <a:rPr lang="uk-UA" sz="2000" dirty="0">
                <a:effectLst/>
                <a:ea typeface="Calibri" panose="020F0502020204030204" pitchFamily="34" charset="0"/>
                <a:cs typeface="Times New Roman" panose="02020603050405020304" pitchFamily="18" charset="0"/>
              </a:rPr>
              <a:t> – будь-які відомості та/або дані, які можуть бути збережені на матеріальних носіях або відображені в електронному вигляді;</a:t>
            </a:r>
          </a:p>
          <a:p>
            <a:pPr indent="450215" algn="just">
              <a:spcAft>
                <a:spcPts val="800"/>
              </a:spcAft>
            </a:pPr>
            <a:r>
              <a:rPr lang="uk-UA" sz="2000" b="1" i="1" dirty="0">
                <a:effectLst/>
                <a:ea typeface="Calibri" panose="020F0502020204030204" pitchFamily="34" charset="0"/>
                <a:cs typeface="Times New Roman" panose="02020603050405020304" pitchFamily="18" charset="0"/>
              </a:rPr>
              <a:t>Суб’єкт владних повноважень</a:t>
            </a:r>
            <a:r>
              <a:rPr lang="uk-UA" sz="2000" dirty="0">
                <a:effectLst/>
                <a:ea typeface="Calibri" panose="020F0502020204030204" pitchFamily="34" charset="0"/>
                <a:cs typeface="Times New Roman" panose="02020603050405020304" pitchFamily="18" charset="0"/>
              </a:rPr>
              <a:t> – орган державної влади, орган місцевого самоврядування, інший суб’єкт, що здійснює владні управлінські функції відповідно до законодавства, у тому числі на виконання делегованих повноважень.</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2050" name="Picture 2" descr="Документ с галочкой – Бесплатные иконки: интерфейс">
            <a:extLst>
              <a:ext uri="{FF2B5EF4-FFF2-40B4-BE49-F238E27FC236}">
                <a16:creationId xmlns:a16="http://schemas.microsoft.com/office/drawing/2014/main" xmlns="" id="{F9BF7B96-2976-4429-BD55-BB4D4A0778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498" y="5282650"/>
            <a:ext cx="1423447" cy="1423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050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Державна інформаційна політика та електронне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272619"/>
            <a:ext cx="10481035" cy="4811574"/>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При формуванні (модернізації) організаційно-правових механізмів системи публічного управління розвитком інформаційної інфраструктури інформаційного суспільства (організаційно-правові механізми) необхідно зважати на такі </a:t>
            </a:r>
            <a:r>
              <a:rPr lang="uk-UA" sz="2000" b="1" i="1" dirty="0">
                <a:effectLst/>
                <a:ea typeface="Calibri" panose="020F0502020204030204" pitchFamily="34" charset="0"/>
                <a:cs typeface="Times New Roman" panose="02020603050405020304" pitchFamily="18" charset="0"/>
              </a:rPr>
              <a:t>загальні тенденції</a:t>
            </a:r>
            <a:r>
              <a:rPr lang="uk-UA" sz="2000" dirty="0">
                <a:effectLst/>
                <a:ea typeface="Calibri" panose="020F0502020204030204" pitchFamily="34" charset="0"/>
                <a:cs typeface="Times New Roman" panose="02020603050405020304" pitchFamily="18" charset="0"/>
              </a:rPr>
              <a:t>, як глобалізація, конвергенція інформаційних і телекомунікаційних технологій (ІКТ), їх динамічний і масштабний розвиток, впровадження їх у всі сфери суспільного життя, розмежування управлінських і регуляторних функцій у сфері ІКТ і покладання їх на окремі публічні органи влади, децентралізація та </a:t>
            </a:r>
            <a:r>
              <a:rPr lang="uk-UA" sz="2000" dirty="0" err="1">
                <a:effectLst/>
                <a:ea typeface="Calibri" panose="020F0502020204030204" pitchFamily="34" charset="0"/>
                <a:cs typeface="Times New Roman" panose="02020603050405020304" pitchFamily="18" charset="0"/>
              </a:rPr>
              <a:t>деконцентрація</a:t>
            </a:r>
            <a:r>
              <a:rPr lang="uk-UA" sz="2000" dirty="0">
                <a:effectLst/>
                <a:ea typeface="Calibri" panose="020F0502020204030204" pitchFamily="34" charset="0"/>
                <a:cs typeface="Times New Roman" panose="02020603050405020304" pitchFamily="18" charset="0"/>
              </a:rPr>
              <a:t> влади, дерегуляція, широке впровадження в управлінську діяльність сучасних управлінських методів, насамперед стратегічного управління, нового державного менеджменту, мережевого державного управління тощо. </a:t>
            </a:r>
          </a:p>
          <a:p>
            <a:pPr indent="450215" algn="just">
              <a:spcAft>
                <a:spcPts val="800"/>
              </a:spcAft>
            </a:pPr>
            <a:r>
              <a:rPr lang="uk-UA" sz="2000" dirty="0">
                <a:effectLst/>
                <a:ea typeface="Calibri" panose="020F0502020204030204" pitchFamily="34" charset="0"/>
                <a:cs typeface="Times New Roman" panose="02020603050405020304" pitchFamily="18" charset="0"/>
              </a:rPr>
              <a:t>Серед </a:t>
            </a:r>
            <a:r>
              <a:rPr lang="uk-UA" sz="2000" b="1" i="1" dirty="0">
                <a:effectLst/>
                <a:ea typeface="Calibri" panose="020F0502020204030204" pitchFamily="34" charset="0"/>
                <a:cs typeface="Times New Roman" panose="02020603050405020304" pitchFamily="18" charset="0"/>
              </a:rPr>
              <a:t>основних недоліків сучасного публічного управління розвитком електронного урядування в Україні </a:t>
            </a:r>
            <a:r>
              <a:rPr lang="uk-UA" sz="2000" dirty="0">
                <a:effectLst/>
                <a:ea typeface="Calibri" panose="020F0502020204030204" pitchFamily="34" charset="0"/>
                <a:cs typeface="Times New Roman" panose="02020603050405020304" pitchFamily="18" charset="0"/>
              </a:rPr>
              <a:t>спеціалісти називають відсутність єдиного координаційного центру, дублювання функцій та завдань між органами публічної влади, перманентні зміни структури, функцій та завдань органів влади, їх кадрового складу, конкуренцію між ними за вплив на сферу, її розпорошеність, а також відсутність </a:t>
            </a:r>
            <a:r>
              <a:rPr lang="uk-UA" sz="2000" dirty="0" err="1">
                <a:effectLst/>
                <a:ea typeface="Calibri" panose="020F0502020204030204" pitchFamily="34" charset="0"/>
                <a:cs typeface="Times New Roman" panose="02020603050405020304" pitchFamily="18" charset="0"/>
              </a:rPr>
              <a:t>взаємоузгодженості</a:t>
            </a:r>
            <a:r>
              <a:rPr lang="uk-UA" sz="2000" dirty="0">
                <a:effectLst/>
                <a:ea typeface="Calibri" panose="020F0502020204030204" pitchFamily="34" charset="0"/>
                <a:cs typeface="Times New Roman" panose="02020603050405020304" pitchFamily="18" charset="0"/>
              </a:rPr>
              <a:t>, декларативність діючих механізмів державного управління та регулювання.</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352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Державна інформаційна політика та електронне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272619"/>
            <a:ext cx="10481035" cy="461665"/>
          </a:xfrm>
          <a:prstGeom prst="rect">
            <a:avLst/>
          </a:prstGeom>
          <a:noFill/>
        </p:spPr>
        <p:txBody>
          <a:bodyPr wrap="square" rtlCol="0">
            <a:spAutoFit/>
          </a:bodyPr>
          <a:lstStyle/>
          <a:p>
            <a:pPr indent="450215" algn="just">
              <a:spcAft>
                <a:spcPts val="800"/>
              </a:spcAft>
            </a:pPr>
            <a:r>
              <a:rPr lang="uk-UA" sz="2400" b="1" dirty="0">
                <a:effectLst/>
                <a:ea typeface="Calibri" panose="020F0502020204030204" pitchFamily="34" charset="0"/>
                <a:cs typeface="Times New Roman" panose="02020603050405020304" pitchFamily="18" charset="0"/>
              </a:rPr>
              <a:t>Структура Міжгалузевої ради з питань електронного врядування</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5" name="Рисунок 4">
            <a:extLst>
              <a:ext uri="{FF2B5EF4-FFF2-40B4-BE49-F238E27FC236}">
                <a16:creationId xmlns:a16="http://schemas.microsoft.com/office/drawing/2014/main" xmlns="" id="{23E76223-3594-463E-8E48-CE259B4E461C}"/>
              </a:ext>
            </a:extLst>
          </p:cNvPr>
          <p:cNvPicPr/>
          <p:nvPr/>
        </p:nvPicPr>
        <p:blipFill rotWithShape="1">
          <a:blip r:embed="rId2"/>
          <a:srcRect l="40253" t="46293" r="16589" b="23644"/>
          <a:stretch/>
        </p:blipFill>
        <p:spPr bwMode="auto">
          <a:xfrm>
            <a:off x="2004766" y="2168000"/>
            <a:ext cx="8182467" cy="35027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125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Державна інформаційна політика та електронне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272619"/>
            <a:ext cx="10481035" cy="4065857"/>
          </a:xfrm>
          <a:prstGeom prst="rect">
            <a:avLst/>
          </a:prstGeom>
          <a:noFill/>
        </p:spPr>
        <p:txBody>
          <a:bodyPr wrap="square" rtlCol="0">
            <a:spAutoFit/>
          </a:bodyPr>
          <a:lstStyle/>
          <a:p>
            <a:pPr indent="450215" algn="just">
              <a:lnSpc>
                <a:spcPct val="115000"/>
              </a:lnSpc>
              <a:spcAft>
                <a:spcPts val="800"/>
              </a:spcAft>
            </a:pPr>
            <a:r>
              <a:rPr lang="uk-UA" sz="2000" dirty="0">
                <a:effectLst/>
                <a:ea typeface="Calibri" panose="020F0502020204030204" pitchFamily="34" charset="0"/>
                <a:cs typeface="Times New Roman" panose="02020603050405020304" pitchFamily="18" charset="0"/>
              </a:rPr>
              <a:t>Документами міжнародних самітів з розвитку інформаційного суспільства </a:t>
            </a:r>
            <a:r>
              <a:rPr lang="uk-UA" sz="2000" b="1" i="1" dirty="0">
                <a:effectLst/>
                <a:ea typeface="Calibri" panose="020F0502020204030204" pitchFamily="34" charset="0"/>
                <a:cs typeface="Times New Roman" panose="02020603050405020304" pitchFamily="18" charset="0"/>
              </a:rPr>
              <a:t>(Женевським 2003 р. і Туніським 2005 р.) </a:t>
            </a:r>
            <a:r>
              <a:rPr lang="uk-UA" sz="2000" dirty="0">
                <a:effectLst/>
                <a:ea typeface="Calibri" panose="020F0502020204030204" pitchFamily="34" charset="0"/>
                <a:cs typeface="Times New Roman" panose="02020603050405020304" pitchFamily="18" charset="0"/>
              </a:rPr>
              <a:t>в узагальненому вигляді визначено основні суб’єкти розбудови інформаційного суспільства та електронного урядування, а також їх основні завдання. Так, згідно з цими документами визначається, що запровадження засад взаємодії учасників побудови інформаційного суспільства та електронного урядування передбачає, що воно розбудовується за умови співпраці та солідарності громадян, приватного сектору економіки, органів державної влади та органів місцевого самоврядування, відповідних об’єднань громадян, коли:</a:t>
            </a:r>
          </a:p>
          <a:p>
            <a:pPr indent="450215" algn="just">
              <a:lnSpc>
                <a:spcPct val="115000"/>
              </a:lnSpc>
              <a:spcAft>
                <a:spcPts val="800"/>
              </a:spcAft>
            </a:pPr>
            <a:r>
              <a:rPr lang="uk-UA" sz="2000" dirty="0">
                <a:effectLst/>
                <a:ea typeface="Calibri" panose="020F0502020204030204" pitchFamily="34" charset="0"/>
                <a:cs typeface="Times New Roman" panose="02020603050405020304" pitchFamily="18" charset="0"/>
              </a:rPr>
              <a:t>1) органи державної влади визначають пріоритети розвитку, забезпечують їх досягнення і всебічну підтримку, координують і стимулюють виконання завдань, формують законодавчу базу та контролюють її виконання всіма учасниками;</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866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3. Державна інформаційна політика та електронне врядування</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272619"/>
            <a:ext cx="10481035" cy="4298613"/>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2) приватний сектор економіки здебільшого забезпечує впровадження та використання ІКТ в усіх сферах життя, вдосконалює інформаційну інфраструктуру, надає інформаційні та комунікаційні послуги тощо;</a:t>
            </a:r>
          </a:p>
          <a:p>
            <a:pPr indent="450215" algn="just">
              <a:spcAft>
                <a:spcPts val="800"/>
              </a:spcAft>
            </a:pPr>
            <a:r>
              <a:rPr lang="uk-UA" sz="2000" dirty="0">
                <a:effectLst/>
                <a:ea typeface="Calibri" panose="020F0502020204030204" pitchFamily="34" charset="0"/>
                <a:cs typeface="Times New Roman" panose="02020603050405020304" pitchFamily="18" charset="0"/>
              </a:rPr>
              <a:t>3) об’єднання громадян взаємодіють з органами державної влади, органами місцевого самоврядування і приватним сектором економіки з питань забезпечення справедливого та рівного доступу до інформаційних і комунікаційних послуг, формують громадську думку щодо пріоритетів та перспектив розвитку інформаційного суспільства;</a:t>
            </a:r>
          </a:p>
          <a:p>
            <a:pPr indent="450215" algn="just">
              <a:spcAft>
                <a:spcPts val="800"/>
              </a:spcAft>
            </a:pPr>
            <a:r>
              <a:rPr lang="uk-UA" sz="2000" dirty="0">
                <a:effectLst/>
                <a:ea typeface="Calibri" panose="020F0502020204030204" pitchFamily="34" charset="0"/>
                <a:cs typeface="Times New Roman" panose="02020603050405020304" pitchFamily="18" charset="0"/>
              </a:rPr>
              <a:t>4) держава, приватний сектор економіки та об’єднання громадян сприяють встановленню і розширенню взаємовигідних відносин з міжнародними організаціями, у </a:t>
            </a:r>
            <a:r>
              <a:rPr lang="uk-UA" sz="2000" dirty="0" err="1">
                <a:effectLst/>
                <a:ea typeface="Calibri" panose="020F0502020204030204" pitchFamily="34" charset="0"/>
                <a:cs typeface="Times New Roman" panose="02020603050405020304" pitchFamily="18" charset="0"/>
              </a:rPr>
              <a:t>т.ч</a:t>
            </a:r>
            <a:r>
              <a:rPr lang="uk-UA" sz="2000" dirty="0">
                <a:effectLst/>
                <a:ea typeface="Calibri" panose="020F0502020204030204" pitchFamily="34" charset="0"/>
                <a:cs typeface="Times New Roman" panose="02020603050405020304" pitchFamily="18" charset="0"/>
              </a:rPr>
              <a:t>. з міжнародними фінансовими установами, які відіграють провідну роль у розвитку електронного урядування та оцінці прогресу в цій сфері. При цьому вищими державними центрами координації розвитку інформаційного суспільства, інформатизації та електронного урядування відповідно до Конституції та законодавства є Парламент, Президент та Уряд України.</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316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Висновки</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272619"/>
            <a:ext cx="10481035" cy="1485663"/>
          </a:xfrm>
          <a:prstGeom prst="rect">
            <a:avLst/>
          </a:prstGeom>
          <a:noFill/>
        </p:spPr>
        <p:txBody>
          <a:bodyPr wrap="square" rtlCol="0">
            <a:spAutoFit/>
          </a:bodyPr>
          <a:lstStyle/>
          <a:p>
            <a:pPr indent="450215" algn="just">
              <a:lnSpc>
                <a:spcPct val="115000"/>
              </a:lnSpc>
              <a:spcAft>
                <a:spcPts val="800"/>
              </a:spcAft>
            </a:pPr>
            <a:r>
              <a:rPr lang="uk-UA" sz="2000" dirty="0">
                <a:effectLst/>
                <a:ea typeface="Calibri" panose="020F0502020204030204" pitchFamily="34" charset="0"/>
                <a:cs typeface="Times New Roman" panose="02020603050405020304" pitchFamily="18" charset="0"/>
              </a:rPr>
              <a:t>Міжнародний досвід підтверджує той факт, що успіх в сфері розвитку інформаційного суспільства, інформатизації, ІКТ, електронного урядування та електронної демократії мають лише ті країни, які розробили та впровадили науково обґрунтовану та підтриману громадськістю і бізнесом державну інформаційну політику.</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3080" name="Picture 8" descr="ТЕСТУВАННЯ] 16.02.2021(1) | ProZorro">
            <a:extLst>
              <a:ext uri="{FF2B5EF4-FFF2-40B4-BE49-F238E27FC236}">
                <a16:creationId xmlns:a16="http://schemas.microsoft.com/office/drawing/2014/main" xmlns="" id="{128519A0-84F1-4BF6-A9ED-44BACBEBA3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7036" y="2872685"/>
            <a:ext cx="2449644" cy="318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258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Висновки</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3211611"/>
            <a:ext cx="8557918" cy="3272691"/>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4) забезпечення відкритості та прозорості діяльності суб’єктів владних повноважень;</a:t>
            </a:r>
          </a:p>
          <a:p>
            <a:pPr indent="450215" algn="just">
              <a:spcAft>
                <a:spcPts val="800"/>
              </a:spcAft>
            </a:pPr>
            <a:r>
              <a:rPr lang="uk-UA" sz="2000" dirty="0">
                <a:effectLst/>
                <a:ea typeface="Calibri" panose="020F0502020204030204" pitchFamily="34" charset="0"/>
                <a:cs typeface="Times New Roman" panose="02020603050405020304" pitchFamily="18" charset="0"/>
              </a:rPr>
              <a:t>5) створення інформаційних систем і мереж інформації, розвиток електронного урядування;</a:t>
            </a:r>
          </a:p>
          <a:p>
            <a:pPr indent="450215" algn="just">
              <a:spcAft>
                <a:spcPts val="800"/>
              </a:spcAft>
            </a:pPr>
            <a:r>
              <a:rPr lang="uk-UA" sz="2000" dirty="0">
                <a:effectLst/>
                <a:ea typeface="Calibri" panose="020F0502020204030204" pitchFamily="34" charset="0"/>
                <a:cs typeface="Times New Roman" panose="02020603050405020304" pitchFamily="18" charset="0"/>
              </a:rPr>
              <a:t>6) постійне оновлення, збагачення та збереження національних інформаційних ресурсів;</a:t>
            </a:r>
          </a:p>
          <a:p>
            <a:pPr indent="450215" algn="just">
              <a:spcAft>
                <a:spcPts val="800"/>
              </a:spcAft>
            </a:pPr>
            <a:r>
              <a:rPr lang="uk-UA" sz="2000" dirty="0">
                <a:effectLst/>
                <a:ea typeface="Calibri" panose="020F0502020204030204" pitchFamily="34" charset="0"/>
                <a:cs typeface="Times New Roman" panose="02020603050405020304" pitchFamily="18" charset="0"/>
              </a:rPr>
              <a:t>7) забезпечення інформаційної безпеки України;</a:t>
            </a:r>
          </a:p>
          <a:p>
            <a:pPr indent="450215" algn="just">
              <a:spcAft>
                <a:spcPts val="800"/>
              </a:spcAft>
            </a:pPr>
            <a:r>
              <a:rPr lang="uk-UA" sz="2000" dirty="0">
                <a:effectLst/>
                <a:ea typeface="Calibri" panose="020F0502020204030204" pitchFamily="34" charset="0"/>
                <a:cs typeface="Times New Roman" panose="02020603050405020304" pitchFamily="18" charset="0"/>
              </a:rPr>
              <a:t>8) сприяння міжнародній співпраці в інформаційній сфері та входженню України до світового інформаційного простору.</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7170" name="Picture 2" descr="Set of 2 number 2 race decals">
            <a:extLst>
              <a:ext uri="{FF2B5EF4-FFF2-40B4-BE49-F238E27FC236}">
                <a16:creationId xmlns:a16="http://schemas.microsoft.com/office/drawing/2014/main" xmlns="" id="{17E77EFE-48EB-4DCF-9900-73BE10395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3941" y="2890053"/>
            <a:ext cx="2568059" cy="25680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17F2DA65-CAF8-4A6B-A1A6-A3E3C50A81EC}"/>
              </a:ext>
            </a:extLst>
          </p:cNvPr>
          <p:cNvSpPr txBox="1"/>
          <p:nvPr/>
        </p:nvSpPr>
        <p:spPr>
          <a:xfrm>
            <a:off x="972532" y="1272619"/>
            <a:ext cx="10481035" cy="1938992"/>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Серед основних напрямів державної інформаційної політики визначають такі:</a:t>
            </a:r>
          </a:p>
          <a:p>
            <a:pPr indent="450215" algn="just">
              <a:spcAft>
                <a:spcPts val="800"/>
              </a:spcAft>
            </a:pPr>
            <a:r>
              <a:rPr lang="uk-UA" sz="2000" dirty="0">
                <a:effectLst/>
                <a:ea typeface="Calibri" panose="020F0502020204030204" pitchFamily="34" charset="0"/>
                <a:cs typeface="Times New Roman" panose="02020603050405020304" pitchFamily="18" charset="0"/>
              </a:rPr>
              <a:t>1) забезпечення доступу кожного до інформації;</a:t>
            </a:r>
          </a:p>
          <a:p>
            <a:pPr indent="450215" algn="just">
              <a:spcAft>
                <a:spcPts val="800"/>
              </a:spcAft>
            </a:pPr>
            <a:r>
              <a:rPr lang="uk-UA" sz="2000" dirty="0">
                <a:effectLst/>
                <a:ea typeface="Calibri" panose="020F0502020204030204" pitchFamily="34" charset="0"/>
                <a:cs typeface="Times New Roman" panose="02020603050405020304" pitchFamily="18" charset="0"/>
              </a:rPr>
              <a:t>2) забезпечення рівних можливостей створення, збору, одержання, збереження, використання, поширення, захисту інформації;</a:t>
            </a:r>
          </a:p>
          <a:p>
            <a:pPr indent="450215" algn="just">
              <a:spcAft>
                <a:spcPts val="800"/>
              </a:spcAft>
            </a:pPr>
            <a:r>
              <a:rPr lang="uk-UA" sz="2000" dirty="0">
                <a:effectLst/>
                <a:ea typeface="Calibri" panose="020F0502020204030204" pitchFamily="34" charset="0"/>
                <a:cs typeface="Times New Roman" panose="02020603050405020304" pitchFamily="18" charset="0"/>
              </a:rPr>
              <a:t>3) створення умов для формування в Україні інформаційного суспільства;</a:t>
            </a:r>
          </a:p>
        </p:txBody>
      </p:sp>
    </p:spTree>
    <p:extLst>
      <p:ext uri="{BB962C8B-B14F-4D97-AF65-F5344CB8AC3E}">
        <p14:creationId xmlns:p14="http://schemas.microsoft.com/office/powerpoint/2010/main" val="1190005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Висновки</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272619"/>
            <a:ext cx="10481035" cy="2193549"/>
          </a:xfrm>
          <a:prstGeom prst="rect">
            <a:avLst/>
          </a:prstGeom>
          <a:noFill/>
        </p:spPr>
        <p:txBody>
          <a:bodyPr wrap="square" rtlCol="0">
            <a:spAutoFit/>
          </a:bodyPr>
          <a:lstStyle/>
          <a:p>
            <a:pPr indent="450215" algn="just">
              <a:lnSpc>
                <a:spcPct val="115000"/>
              </a:lnSpc>
              <a:spcAft>
                <a:spcPts val="800"/>
              </a:spcAft>
            </a:pPr>
            <a:r>
              <a:rPr lang="uk-UA" sz="2000" dirty="0">
                <a:effectLst/>
                <a:ea typeface="Calibri" panose="020F0502020204030204" pitchFamily="34" charset="0"/>
                <a:cs typeface="Times New Roman" panose="02020603050405020304" pitchFamily="18" charset="0"/>
              </a:rPr>
              <a:t>Серед основних недоліків сучасного публічного управління розвитком електронного урядування в Україні є відсутність єдиного координаційного центру, дублювання функцій та завдань між органами публічної влади, перманентні зміни структури, функцій та завдань органів влади, їх кадрового складу, конкуренцію між ними за вплив на сферу, її розпорошеність, а також відсутність </a:t>
            </a:r>
            <a:r>
              <a:rPr lang="uk-UA" sz="2000" dirty="0" err="1">
                <a:effectLst/>
                <a:ea typeface="Calibri" panose="020F0502020204030204" pitchFamily="34" charset="0"/>
                <a:cs typeface="Times New Roman" panose="02020603050405020304" pitchFamily="18" charset="0"/>
              </a:rPr>
              <a:t>взаємоузгодженості</a:t>
            </a:r>
            <a:r>
              <a:rPr lang="uk-UA" sz="2000" dirty="0">
                <a:effectLst/>
                <a:ea typeface="Calibri" panose="020F0502020204030204" pitchFamily="34" charset="0"/>
                <a:cs typeface="Times New Roman" panose="02020603050405020304" pitchFamily="18" charset="0"/>
              </a:rPr>
              <a:t>, декларативність діючих механізмів державного управління та регулювання.</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8194" name="Picture 2" descr="Цифра 3 - распечатать на лист А4 - Файлы для распечатки">
            <a:extLst>
              <a:ext uri="{FF2B5EF4-FFF2-40B4-BE49-F238E27FC236}">
                <a16:creationId xmlns:a16="http://schemas.microsoft.com/office/drawing/2014/main" xmlns="" id="{5CF38C69-DC09-4FE9-B462-7141A8D55D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3277" y="3727253"/>
            <a:ext cx="1961659" cy="277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5845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xmlns="" id="{B0C1EE7C-79B3-4629-8CE7-B480CCFD1233}"/>
              </a:ext>
            </a:extLst>
          </p:cNvPr>
          <p:cNvSpPr txBox="1">
            <a:spLocks/>
          </p:cNvSpPr>
          <p:nvPr/>
        </p:nvSpPr>
        <p:spPr>
          <a:xfrm>
            <a:off x="2205872" y="2315160"/>
            <a:ext cx="7780256" cy="22276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4800" b="1" dirty="0">
                <a:latin typeface="Arial" panose="020B0604020202020204" pitchFamily="34" charset="0"/>
                <a:cs typeface="Arial" panose="020B0604020202020204" pitchFamily="34" charset="0"/>
              </a:rPr>
              <a:t>Дякую за увагу!</a:t>
            </a:r>
            <a:endParaRPr lang="ru-RU"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904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9604A55-79BA-4B9B-BCB2-6F5B33DB432D}"/>
              </a:ext>
            </a:extLst>
          </p:cNvPr>
          <p:cNvSpPr>
            <a:spLocks noGrp="1"/>
          </p:cNvSpPr>
          <p:nvPr>
            <p:ph type="title"/>
          </p:nvPr>
        </p:nvSpPr>
        <p:spPr>
          <a:xfrm>
            <a:off x="838200" y="365125"/>
            <a:ext cx="10515600" cy="761711"/>
          </a:xfrm>
        </p:spPr>
        <p:txBody>
          <a:bodyPr/>
          <a:lstStyle/>
          <a:p>
            <a:pPr algn="ctr"/>
            <a:r>
              <a:rPr lang="uk-UA" b="1" dirty="0"/>
              <a:t>План</a:t>
            </a:r>
            <a:endParaRPr lang="ru-RU" b="1" dirty="0"/>
          </a:p>
        </p:txBody>
      </p:sp>
      <p:grpSp>
        <p:nvGrpSpPr>
          <p:cNvPr id="9" name="Group 7">
            <a:extLst>
              <a:ext uri="{FF2B5EF4-FFF2-40B4-BE49-F238E27FC236}">
                <a16:creationId xmlns:a16="http://schemas.microsoft.com/office/drawing/2014/main" xmlns="" id="{D598E15B-2AA0-4A3C-8DC3-AF91281BAA6F}"/>
              </a:ext>
            </a:extLst>
          </p:cNvPr>
          <p:cNvGrpSpPr>
            <a:grpSpLocks/>
          </p:cNvGrpSpPr>
          <p:nvPr/>
        </p:nvGrpSpPr>
        <p:grpSpPr bwMode="auto">
          <a:xfrm>
            <a:off x="2806485" y="2271727"/>
            <a:ext cx="6949820" cy="555626"/>
            <a:chOff x="1248" y="2030"/>
            <a:chExt cx="3324" cy="350"/>
          </a:xfrm>
        </p:grpSpPr>
        <p:sp>
          <p:nvSpPr>
            <p:cNvPr id="10" name="Line 8">
              <a:extLst>
                <a:ext uri="{FF2B5EF4-FFF2-40B4-BE49-F238E27FC236}">
                  <a16:creationId xmlns:a16="http://schemas.microsoft.com/office/drawing/2014/main" xmlns="" id="{DDA1F1B0-C24F-42EF-B9F7-447A705E1370}"/>
                </a:ext>
              </a:extLst>
            </p:cNvPr>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Rectangle 9">
              <a:extLst>
                <a:ext uri="{FF2B5EF4-FFF2-40B4-BE49-F238E27FC236}">
                  <a16:creationId xmlns:a16="http://schemas.microsoft.com/office/drawing/2014/main" xmlns="" id="{251A583E-C14E-48A2-9A18-9D107C4FB103}"/>
                </a:ext>
              </a:extLst>
            </p:cNvPr>
            <p:cNvSpPr>
              <a:spLocks noChangeArrowheads="1"/>
            </p:cNvSpPr>
            <p:nvPr/>
          </p:nvSpPr>
          <p:spPr bwMode="gray">
            <a:xfrm rot="3419336">
              <a:off x="1261" y="2017"/>
              <a:ext cx="302" cy="328"/>
            </a:xfrm>
            <a:prstGeom prst="rect">
              <a:avLst/>
            </a:prstGeom>
            <a:gradFill rotWithShape="1">
              <a:gsLst>
                <a:gs pos="0">
                  <a:srgbClr val="99CC00"/>
                </a:gs>
                <a:gs pos="100000">
                  <a:srgbClr val="99CC00">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2" name="Text Box 10">
              <a:extLst>
                <a:ext uri="{FF2B5EF4-FFF2-40B4-BE49-F238E27FC236}">
                  <a16:creationId xmlns:a16="http://schemas.microsoft.com/office/drawing/2014/main" xmlns="" id="{7391DD7C-DD23-4CD5-8EC0-E9CCF5B799F2}"/>
                </a:ext>
              </a:extLst>
            </p:cNvPr>
            <p:cNvSpPr txBox="1">
              <a:spLocks noChangeArrowheads="1"/>
            </p:cNvSpPr>
            <p:nvPr/>
          </p:nvSpPr>
          <p:spPr bwMode="gray">
            <a:xfrm>
              <a:off x="1747" y="2043"/>
              <a:ext cx="2825"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Сутність державної інформаційної політики</a:t>
              </a:r>
              <a:endParaRPr lang="en-US" sz="2000" dirty="0">
                <a:solidFill>
                  <a:srgbClr val="000000"/>
                </a:solidFill>
              </a:endParaRPr>
            </a:p>
          </p:txBody>
        </p:sp>
        <p:sp>
          <p:nvSpPr>
            <p:cNvPr id="13" name="Text Box 11">
              <a:extLst>
                <a:ext uri="{FF2B5EF4-FFF2-40B4-BE49-F238E27FC236}">
                  <a16:creationId xmlns:a16="http://schemas.microsoft.com/office/drawing/2014/main" xmlns="" id="{D54F45B7-411C-4EFE-AAD6-3070A1EBA34B}"/>
                </a:ext>
              </a:extLst>
            </p:cNvPr>
            <p:cNvSpPr txBox="1">
              <a:spLocks noChangeArrowheads="1"/>
            </p:cNvSpPr>
            <p:nvPr/>
          </p:nvSpPr>
          <p:spPr bwMode="gray">
            <a:xfrm>
              <a:off x="1296" y="20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1</a:t>
              </a:r>
            </a:p>
          </p:txBody>
        </p:sp>
      </p:grpSp>
      <p:grpSp>
        <p:nvGrpSpPr>
          <p:cNvPr id="14" name="Group 12">
            <a:extLst>
              <a:ext uri="{FF2B5EF4-FFF2-40B4-BE49-F238E27FC236}">
                <a16:creationId xmlns:a16="http://schemas.microsoft.com/office/drawing/2014/main" xmlns="" id="{83E6B8F7-BD7A-471B-8A3F-82EF0259F744}"/>
              </a:ext>
            </a:extLst>
          </p:cNvPr>
          <p:cNvGrpSpPr>
            <a:grpSpLocks/>
          </p:cNvGrpSpPr>
          <p:nvPr/>
        </p:nvGrpSpPr>
        <p:grpSpPr bwMode="auto">
          <a:xfrm>
            <a:off x="2806485" y="3109921"/>
            <a:ext cx="6724013" cy="555625"/>
            <a:chOff x="1248" y="2640"/>
            <a:chExt cx="3216" cy="350"/>
          </a:xfrm>
        </p:grpSpPr>
        <p:sp>
          <p:nvSpPr>
            <p:cNvPr id="15" name="Line 13">
              <a:extLst>
                <a:ext uri="{FF2B5EF4-FFF2-40B4-BE49-F238E27FC236}">
                  <a16:creationId xmlns:a16="http://schemas.microsoft.com/office/drawing/2014/main" xmlns="" id="{F962E53B-BC7C-4520-8621-4697A8E04017}"/>
                </a:ext>
              </a:extLst>
            </p:cNvPr>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14">
              <a:extLst>
                <a:ext uri="{FF2B5EF4-FFF2-40B4-BE49-F238E27FC236}">
                  <a16:creationId xmlns:a16="http://schemas.microsoft.com/office/drawing/2014/main" xmlns="" id="{6C9DB3CC-F42E-4D6B-80CD-42068AD15981}"/>
                </a:ext>
              </a:extLst>
            </p:cNvPr>
            <p:cNvSpPr>
              <a:spLocks noChangeArrowheads="1"/>
            </p:cNvSpPr>
            <p:nvPr/>
          </p:nvSpPr>
          <p:spPr bwMode="gray">
            <a:xfrm rot="3419336">
              <a:off x="1261" y="2627"/>
              <a:ext cx="302" cy="328"/>
            </a:xfrm>
            <a:prstGeom prst="rect">
              <a:avLst/>
            </a:prstGeom>
            <a:gradFill rotWithShape="1">
              <a:gsLst>
                <a:gs pos="0">
                  <a:srgbClr val="006699"/>
                </a:gs>
                <a:gs pos="100000">
                  <a:srgbClr val="0066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18" name="Text Box 16">
              <a:extLst>
                <a:ext uri="{FF2B5EF4-FFF2-40B4-BE49-F238E27FC236}">
                  <a16:creationId xmlns:a16="http://schemas.microsoft.com/office/drawing/2014/main" xmlns="" id="{A05A5845-CA43-458B-93C3-642A978870E0}"/>
                </a:ext>
              </a:extLst>
            </p:cNvPr>
            <p:cNvSpPr txBox="1">
              <a:spLocks noChangeArrowheads="1"/>
            </p:cNvSpPr>
            <p:nvPr/>
          </p:nvSpPr>
          <p:spPr bwMode="gray">
            <a:xfrm>
              <a:off x="1296" y="265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2</a:t>
              </a:r>
            </a:p>
          </p:txBody>
        </p:sp>
      </p:grpSp>
      <p:grpSp>
        <p:nvGrpSpPr>
          <p:cNvPr id="19" name="Group 17">
            <a:extLst>
              <a:ext uri="{FF2B5EF4-FFF2-40B4-BE49-F238E27FC236}">
                <a16:creationId xmlns:a16="http://schemas.microsoft.com/office/drawing/2014/main" xmlns="" id="{AC406D38-BC26-4527-87BF-86C5B29C48AD}"/>
              </a:ext>
            </a:extLst>
          </p:cNvPr>
          <p:cNvGrpSpPr>
            <a:grpSpLocks/>
          </p:cNvGrpSpPr>
          <p:nvPr/>
        </p:nvGrpSpPr>
        <p:grpSpPr bwMode="auto">
          <a:xfrm>
            <a:off x="2806485" y="3948121"/>
            <a:ext cx="6724013" cy="555625"/>
            <a:chOff x="1248" y="3230"/>
            <a:chExt cx="3216" cy="350"/>
          </a:xfrm>
        </p:grpSpPr>
        <p:sp>
          <p:nvSpPr>
            <p:cNvPr id="20" name="Line 18">
              <a:extLst>
                <a:ext uri="{FF2B5EF4-FFF2-40B4-BE49-F238E27FC236}">
                  <a16:creationId xmlns:a16="http://schemas.microsoft.com/office/drawing/2014/main" xmlns="" id="{8921CDA7-26BD-4E67-A356-43CB2B136881}"/>
                </a:ext>
              </a:extLst>
            </p:cNvPr>
            <p:cNvSpPr>
              <a:spLocks noChangeShapeType="1"/>
            </p:cNvSpPr>
            <p:nvPr/>
          </p:nvSpPr>
          <p:spPr bwMode="gray">
            <a:xfrm>
              <a:off x="1441" y="3579"/>
              <a:ext cx="3023" cy="1"/>
            </a:xfrm>
            <a:prstGeom prst="line">
              <a:avLst/>
            </a:prstGeom>
            <a:noFill/>
            <a:ln w="25400">
              <a:solidFill>
                <a:srgbClr val="969696"/>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19">
              <a:extLst>
                <a:ext uri="{FF2B5EF4-FFF2-40B4-BE49-F238E27FC236}">
                  <a16:creationId xmlns:a16="http://schemas.microsoft.com/office/drawing/2014/main" xmlns="" id="{7AF88062-C1C3-4916-8192-F645CE36C71F}"/>
                </a:ext>
              </a:extLst>
            </p:cNvPr>
            <p:cNvSpPr>
              <a:spLocks noChangeArrowheads="1"/>
            </p:cNvSpPr>
            <p:nvPr/>
          </p:nvSpPr>
          <p:spPr bwMode="gray">
            <a:xfrm rot="3419336">
              <a:off x="1261" y="3217"/>
              <a:ext cx="302" cy="328"/>
            </a:xfrm>
            <a:prstGeom prst="rect">
              <a:avLst/>
            </a:prstGeom>
            <a:gradFill rotWithShape="1">
              <a:gsLst>
                <a:gs pos="0">
                  <a:srgbClr val="FF9933"/>
                </a:gs>
                <a:gs pos="100000">
                  <a:srgbClr val="FF9933">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23" name="Text Box 21">
              <a:extLst>
                <a:ext uri="{FF2B5EF4-FFF2-40B4-BE49-F238E27FC236}">
                  <a16:creationId xmlns:a16="http://schemas.microsoft.com/office/drawing/2014/main" xmlns="" id="{7E33C027-9D76-4459-B1AF-DAC46714031C}"/>
                </a:ext>
              </a:extLst>
            </p:cNvPr>
            <p:cNvSpPr txBox="1">
              <a:spLocks noChangeArrowheads="1"/>
            </p:cNvSpPr>
            <p:nvPr/>
          </p:nvSpPr>
          <p:spPr bwMode="gray">
            <a:xfrm>
              <a:off x="1296" y="324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FFFFFF"/>
                  </a:solidFill>
                </a:rPr>
                <a:t>3</a:t>
              </a:r>
            </a:p>
          </p:txBody>
        </p:sp>
      </p:grpSp>
      <p:sp>
        <p:nvSpPr>
          <p:cNvPr id="33" name="Text Box 10">
            <a:extLst>
              <a:ext uri="{FF2B5EF4-FFF2-40B4-BE49-F238E27FC236}">
                <a16:creationId xmlns:a16="http://schemas.microsoft.com/office/drawing/2014/main" xmlns="" id="{083F9772-26FA-456B-A5CE-23686DEF92FC}"/>
              </a:ext>
            </a:extLst>
          </p:cNvPr>
          <p:cNvSpPr txBox="1">
            <a:spLocks noChangeArrowheads="1"/>
          </p:cNvSpPr>
          <p:nvPr/>
        </p:nvSpPr>
        <p:spPr bwMode="gray">
          <a:xfrm>
            <a:off x="3849794" y="2917275"/>
            <a:ext cx="59065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Державна інформаційна політика: пріоритетні напрями та принципи</a:t>
            </a:r>
            <a:endParaRPr lang="en-US" sz="2000" dirty="0">
              <a:solidFill>
                <a:srgbClr val="000000"/>
              </a:solidFill>
            </a:endParaRPr>
          </a:p>
        </p:txBody>
      </p:sp>
      <p:sp>
        <p:nvSpPr>
          <p:cNvPr id="34" name="Text Box 10">
            <a:extLst>
              <a:ext uri="{FF2B5EF4-FFF2-40B4-BE49-F238E27FC236}">
                <a16:creationId xmlns:a16="http://schemas.microsoft.com/office/drawing/2014/main" xmlns="" id="{96DDA605-286C-4EB5-85B6-C2EE45DCA74D}"/>
              </a:ext>
            </a:extLst>
          </p:cNvPr>
          <p:cNvSpPr txBox="1">
            <a:spLocks noChangeArrowheads="1"/>
          </p:cNvSpPr>
          <p:nvPr/>
        </p:nvSpPr>
        <p:spPr bwMode="gray">
          <a:xfrm>
            <a:off x="3849794" y="3753888"/>
            <a:ext cx="59065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uk-UA" sz="2000" dirty="0">
                <a:solidFill>
                  <a:srgbClr val="000000"/>
                </a:solidFill>
              </a:rPr>
              <a:t>Державна інформаційна політика та електронне врядування</a:t>
            </a:r>
            <a:endParaRPr lang="en-US" sz="2000" dirty="0">
              <a:solidFill>
                <a:srgbClr val="000000"/>
              </a:solidFill>
            </a:endParaRPr>
          </a:p>
        </p:txBody>
      </p:sp>
    </p:spTree>
    <p:extLst>
      <p:ext uri="{BB962C8B-B14F-4D97-AF65-F5344CB8AC3E}">
        <p14:creationId xmlns:p14="http://schemas.microsoft.com/office/powerpoint/2010/main" val="643217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Сутність державної інформаційної політики</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3580467"/>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Загальносвітовою тенденцією розвитку сучасного суспільства є його поступовий перехід до </a:t>
            </a:r>
            <a:r>
              <a:rPr lang="uk-UA" sz="2000" b="1" i="1" dirty="0">
                <a:effectLst/>
                <a:ea typeface="Calibri" panose="020F0502020204030204" pitchFamily="34" charset="0"/>
                <a:cs typeface="Times New Roman" panose="02020603050405020304" pitchFamily="18" charset="0"/>
              </a:rPr>
              <a:t>інформаційного суспільства та суспільства знань</a:t>
            </a:r>
            <a:r>
              <a:rPr lang="uk-UA" sz="2000" dirty="0">
                <a:effectLst/>
                <a:ea typeface="Calibri" panose="020F0502020204030204" pitchFamily="34" charset="0"/>
                <a:cs typeface="Times New Roman" panose="02020603050405020304" pitchFamily="18" charset="0"/>
              </a:rPr>
              <a:t>, яке орієнтоване на інтереси людей, відкрите для всіх і в якому кожен міг би створювати та накопичувати інформацію та знання, мати до них вільний доступ, користуватися і обмінюватися ними, щоб надати можливість кожній людині повною мірою реалізувати свій потенціал, сприяючи суспільному і особистому розвиткові та підвищуючи якість життя.</a:t>
            </a:r>
          </a:p>
          <a:p>
            <a:pPr indent="450215" algn="just">
              <a:spcAft>
                <a:spcPts val="800"/>
              </a:spcAft>
            </a:pPr>
            <a:r>
              <a:rPr lang="uk-UA" sz="2000" dirty="0">
                <a:effectLst/>
                <a:ea typeface="Calibri" panose="020F0502020204030204" pitchFamily="34" charset="0"/>
                <a:cs typeface="Times New Roman" panose="02020603050405020304" pitchFamily="18" charset="0"/>
              </a:rPr>
              <a:t>Такий перехід обумовлений комплексом факторів, головними з яких є підвищення ролі інформації в суспільних процесах і набуття інформацією якостей стратегічного ресурсу та товару, глобалізація, революція в ІКТ і їх широке впровадження в усі сфери життєдіяльності громадян, суспільства та держави, зміною ролі та значення експертного середовища в публічному управлінні, необхідністю «навчання протягом всього життя» тощо.</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513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Сутність державної інформаційної політики</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2" name="Схема 1">
            <a:extLst>
              <a:ext uri="{FF2B5EF4-FFF2-40B4-BE49-F238E27FC236}">
                <a16:creationId xmlns:a16="http://schemas.microsoft.com/office/drawing/2014/main" xmlns="" id="{2D742C81-0BF3-4FA0-9254-B8B2788ABA70}"/>
              </a:ext>
            </a:extLst>
          </p:cNvPr>
          <p:cNvGraphicFramePr/>
          <p:nvPr>
            <p:extLst>
              <p:ext uri="{D42A27DB-BD31-4B8C-83A1-F6EECF244321}">
                <p14:modId xmlns:p14="http://schemas.microsoft.com/office/powerpoint/2010/main" val="4174001445"/>
              </p:ext>
            </p:extLst>
          </p:nvPr>
        </p:nvGraphicFramePr>
        <p:xfrm>
          <a:off x="972532" y="120319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2DC2FFFF-E7FA-47DD-AEE8-F5DD22F44D0E}"/>
              </a:ext>
            </a:extLst>
          </p:cNvPr>
          <p:cNvSpPr txBox="1"/>
          <p:nvPr/>
        </p:nvSpPr>
        <p:spPr>
          <a:xfrm>
            <a:off x="7854216" y="1665171"/>
            <a:ext cx="3588320" cy="1384995"/>
          </a:xfrm>
          <a:prstGeom prst="rect">
            <a:avLst/>
          </a:prstGeom>
          <a:noFill/>
        </p:spPr>
        <p:txBody>
          <a:bodyPr wrap="square" rtlCol="0">
            <a:spAutoFit/>
          </a:bodyPr>
          <a:lstStyle/>
          <a:p>
            <a:pPr algn="ctr"/>
            <a:r>
              <a:rPr lang="uk-UA" sz="2800" b="1" dirty="0">
                <a:solidFill>
                  <a:schemeClr val="accent1">
                    <a:lumMod val="75000"/>
                  </a:schemeClr>
                </a:solidFill>
              </a:rPr>
              <a:t>Перехід до індустріального суспільства</a:t>
            </a:r>
          </a:p>
        </p:txBody>
      </p:sp>
    </p:spTree>
    <p:extLst>
      <p:ext uri="{BB962C8B-B14F-4D97-AF65-F5344CB8AC3E}">
        <p14:creationId xmlns:p14="http://schemas.microsoft.com/office/powerpoint/2010/main" val="344278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Сутність державної інформаційної політики</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606389"/>
          </a:xfrm>
          <a:prstGeom prst="rect">
            <a:avLst/>
          </a:prstGeom>
          <a:noFill/>
        </p:spPr>
        <p:txBody>
          <a:bodyPr wrap="square" rtlCol="0">
            <a:spAutoFit/>
          </a:bodyPr>
          <a:lstStyle/>
          <a:p>
            <a:pPr indent="450215" algn="just">
              <a:spcAft>
                <a:spcPts val="800"/>
              </a:spcAft>
            </a:pPr>
            <a:r>
              <a:rPr lang="uk-UA" sz="2000" dirty="0">
                <a:effectLst/>
                <a:ea typeface="Calibri" panose="020F0502020204030204" pitchFamily="34" charset="0"/>
                <a:cs typeface="Times New Roman" panose="02020603050405020304" pitchFamily="18" charset="0"/>
              </a:rPr>
              <a:t>Для кращого розуміння суті державної (національної) інформаційної політики доцільно проаналізувати споріднені визначення.</a:t>
            </a:r>
          </a:p>
          <a:p>
            <a:pPr indent="450215" algn="just">
              <a:spcAft>
                <a:spcPts val="800"/>
              </a:spcAft>
            </a:pPr>
            <a:r>
              <a:rPr lang="uk-UA" sz="2000" b="1" i="1" dirty="0">
                <a:effectLst/>
                <a:ea typeface="Calibri" panose="020F0502020204030204" pitchFamily="34" charset="0"/>
                <a:cs typeface="Times New Roman" panose="02020603050405020304" pitchFamily="18" charset="0"/>
              </a:rPr>
              <a:t>Державна політика</a:t>
            </a:r>
            <a:r>
              <a:rPr lang="uk-UA" sz="2000" dirty="0">
                <a:effectLst/>
                <a:ea typeface="Calibri" panose="020F0502020204030204" pitchFamily="34" charset="0"/>
                <a:cs typeface="Times New Roman" panose="02020603050405020304" pitchFamily="18" charset="0"/>
              </a:rPr>
              <a:t> визначається як відносно стабільна, організована та цілеспрямована діяльність органів державної влади з вирішення суспільних проблем, певного питання або комплексу питань з досягнення та реалізації </a:t>
            </a:r>
            <a:r>
              <a:rPr lang="uk-UA" sz="2000" dirty="0" err="1">
                <a:effectLst/>
                <a:ea typeface="Calibri" panose="020F0502020204030204" pitchFamily="34" charset="0"/>
                <a:cs typeface="Times New Roman" panose="02020603050405020304" pitchFamily="18" charset="0"/>
              </a:rPr>
              <a:t>загальнозначних</a:t>
            </a:r>
            <a:r>
              <a:rPr lang="uk-UA" sz="2000" dirty="0">
                <a:effectLst/>
                <a:ea typeface="Calibri" panose="020F0502020204030204" pitchFamily="34" charset="0"/>
                <a:cs typeface="Times New Roman" panose="02020603050405020304" pitchFamily="18" charset="0"/>
              </a:rPr>
              <a:t> цілей розвитку суспільства або його окремих сфер. Вона є засобом досягнення певних цілей держави у конкретній галузі, використовуючи правові, економічні, адміністративні методи впливу, спираючись на ресурси, які є в її розпорядженні.</a:t>
            </a:r>
          </a:p>
          <a:p>
            <a:pPr indent="450215" algn="just">
              <a:spcAft>
                <a:spcPts val="800"/>
              </a:spcAft>
            </a:pPr>
            <a:r>
              <a:rPr lang="uk-UA" sz="2000" b="1" i="1" dirty="0">
                <a:effectLst/>
                <a:ea typeface="Calibri" panose="020F0502020204030204" pitchFamily="34" charset="0"/>
                <a:cs typeface="Times New Roman" panose="02020603050405020304" pitchFamily="18" charset="0"/>
              </a:rPr>
              <a:t>Державна політика інформатизації</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Information</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Society</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Policy</a:t>
            </a:r>
            <a:r>
              <a:rPr lang="uk-UA" sz="2000" dirty="0">
                <a:effectLst/>
                <a:ea typeface="Calibri" panose="020F0502020204030204" pitchFamily="34" charset="0"/>
                <a:cs typeface="Times New Roman" panose="02020603050405020304" pitchFamily="18" charset="0"/>
              </a:rPr>
              <a:t>, буквально політика інформаційного суспільства) – сукупність напрямів і способів діяльності держави для створення, зміцнення та сприяння нормативно-правового, методичного, науково-технічного, організаційного, фінансового та матеріально-технічного, захисного (оборонного) забезпечення та встановлення загальнодержавних пріоритетів розвитку інформаційного середовища і створення умов переходу до інформаційного суспільства.</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87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Сутність державної інформаційної політики</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2195216"/>
          </a:xfrm>
          <a:prstGeom prst="rect">
            <a:avLst/>
          </a:prstGeom>
          <a:noFill/>
        </p:spPr>
        <p:txBody>
          <a:bodyPr wrap="square" rtlCol="0">
            <a:spAutoFit/>
          </a:bodyPr>
          <a:lstStyle/>
          <a:p>
            <a:pPr indent="450215" algn="just">
              <a:lnSpc>
                <a:spcPct val="115000"/>
              </a:lnSpc>
              <a:spcAft>
                <a:spcPts val="800"/>
              </a:spcAft>
            </a:pPr>
            <a:r>
              <a:rPr lang="uk-UA" sz="2000" b="1" i="1" dirty="0">
                <a:effectLst/>
                <a:ea typeface="Calibri" panose="020F0502020204030204" pitchFamily="34" charset="0"/>
                <a:cs typeface="Times New Roman" panose="02020603050405020304" pitchFamily="18" charset="0"/>
              </a:rPr>
              <a:t>Основною метою державної політики України у сфері інформатизації</a:t>
            </a:r>
            <a:r>
              <a:rPr lang="uk-UA" sz="2000" b="1" dirty="0">
                <a:effectLst/>
                <a:ea typeface="Calibri" panose="020F0502020204030204" pitchFamily="34" charset="0"/>
                <a:cs typeface="Times New Roman" panose="02020603050405020304" pitchFamily="18" charset="0"/>
              </a:rPr>
              <a:t> </a:t>
            </a:r>
            <a:r>
              <a:rPr lang="uk-UA" sz="2000" dirty="0">
                <a:effectLst/>
                <a:ea typeface="Calibri" panose="020F0502020204030204" pitchFamily="34" charset="0"/>
                <a:cs typeface="Times New Roman" panose="02020603050405020304" pitchFamily="18" charset="0"/>
              </a:rPr>
              <a:t>є сприяння побудові сучасної ринкової економіки в нашій державі, забезпечення підвищення її конкурентоспроможності шляхом впровадження сучасних та перспективних інформаційно-телекомунікаційних технологій в усі сфери життєдіяльності українського суспільства з урахуванням реального стану його розвитку, а також готовності та спроможності громадян до впровадження цих технологій.</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1026" name="Picture 2" descr="Інформаційні технології у суспільстві - Інформаційне суспільство">
            <a:extLst>
              <a:ext uri="{FF2B5EF4-FFF2-40B4-BE49-F238E27FC236}">
                <a16:creationId xmlns:a16="http://schemas.microsoft.com/office/drawing/2014/main" xmlns="" id="{004AFC6F-1F85-49C7-9DF0-33A826C08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046" y="3751844"/>
            <a:ext cx="3166621" cy="217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8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1. Сутність державної інформаційної політики</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451728"/>
            <a:ext cx="10481035" cy="4390946"/>
          </a:xfrm>
          <a:prstGeom prst="rect">
            <a:avLst/>
          </a:prstGeom>
          <a:noFill/>
        </p:spPr>
        <p:txBody>
          <a:bodyPr wrap="square" rtlCol="0">
            <a:spAutoFit/>
          </a:bodyPr>
          <a:lstStyle/>
          <a:p>
            <a:pPr indent="450215" algn="just">
              <a:lnSpc>
                <a:spcPct val="115000"/>
              </a:lnSpc>
              <a:spcAft>
                <a:spcPts val="800"/>
              </a:spcAft>
            </a:pPr>
            <a:r>
              <a:rPr lang="uk-UA" sz="2000" b="1" i="1" dirty="0">
                <a:effectLst/>
                <a:ea typeface="Calibri" panose="020F0502020204030204" pitchFamily="34" charset="0"/>
                <a:cs typeface="Times New Roman" panose="02020603050405020304" pitchFamily="18" charset="0"/>
              </a:rPr>
              <a:t>До основних завдань Стратегії впровадження національної інформаційної політики можна віднести:</a:t>
            </a:r>
          </a:p>
          <a:p>
            <a:pPr indent="450215" algn="just">
              <a:spcAft>
                <a:spcPts val="800"/>
              </a:spcAft>
            </a:pPr>
            <a:r>
              <a:rPr lang="uk-UA" sz="2000" dirty="0">
                <a:effectLst/>
                <a:ea typeface="Calibri" panose="020F0502020204030204" pitchFamily="34" charset="0"/>
                <a:cs typeface="Times New Roman" panose="02020603050405020304" pitchFamily="18" charset="0"/>
              </a:rPr>
              <a:t>1) створення і впровадження дієвих механізмів реалізації </a:t>
            </a:r>
            <a:r>
              <a:rPr lang="uk-UA" sz="2000" dirty="0" err="1">
                <a:effectLst/>
                <a:ea typeface="Calibri" panose="020F0502020204030204" pitchFamily="34" charset="0"/>
                <a:cs typeface="Times New Roman" panose="02020603050405020304" pitchFamily="18" charset="0"/>
              </a:rPr>
              <a:t>інформаційних</a:t>
            </a:r>
            <a:r>
              <a:rPr lang="uk-UA" sz="2000" dirty="0">
                <a:effectLst/>
                <a:ea typeface="Calibri" panose="020F0502020204030204" pitchFamily="34" charset="0"/>
                <a:cs typeface="Times New Roman" panose="02020603050405020304" pitchFamily="18" charset="0"/>
              </a:rPr>
              <a:t> прав і свобод громадянина, суспільства і держави, закріплених у Конституції та законах України;</a:t>
            </a:r>
          </a:p>
          <a:p>
            <a:pPr indent="450215" algn="just">
              <a:spcAft>
                <a:spcPts val="800"/>
              </a:spcAft>
            </a:pPr>
            <a:r>
              <a:rPr lang="uk-UA" sz="2000" dirty="0">
                <a:effectLst/>
                <a:ea typeface="Calibri" panose="020F0502020204030204" pitchFamily="34" charset="0"/>
                <a:cs typeface="Times New Roman" panose="02020603050405020304" pitchFamily="18" charset="0"/>
              </a:rPr>
              <a:t>2) подальше вдосконалення законодавства України в </a:t>
            </a:r>
            <a:r>
              <a:rPr lang="uk-UA" sz="2000" dirty="0" err="1">
                <a:effectLst/>
                <a:ea typeface="Calibri" panose="020F0502020204030204" pitchFamily="34" charset="0"/>
                <a:cs typeface="Times New Roman" panose="02020603050405020304" pitchFamily="18" charset="0"/>
              </a:rPr>
              <a:t>інформаційніи</a:t>
            </a:r>
            <a:r>
              <a:rPr lang="uk-UA" sz="2000" dirty="0">
                <a:effectLst/>
                <a:ea typeface="Calibri" panose="020F0502020204030204" pitchFamily="34" charset="0"/>
                <a:cs typeface="Times New Roman" panose="02020603050405020304" pitchFamily="18" charset="0"/>
              </a:rPr>
              <a:t>̆ сфері;</a:t>
            </a:r>
          </a:p>
          <a:p>
            <a:pPr indent="450215" algn="just">
              <a:spcAft>
                <a:spcPts val="800"/>
              </a:spcAft>
            </a:pPr>
            <a:r>
              <a:rPr lang="uk-UA" sz="2000" dirty="0">
                <a:effectLst/>
                <a:ea typeface="Calibri" panose="020F0502020204030204" pitchFamily="34" charset="0"/>
                <a:cs typeface="Times New Roman" panose="02020603050405020304" pitchFamily="18" charset="0"/>
              </a:rPr>
              <a:t>3) розвиток на основі сучасних </a:t>
            </a:r>
            <a:r>
              <a:rPr lang="uk-UA" sz="2000" dirty="0" err="1">
                <a:effectLst/>
                <a:ea typeface="Calibri" panose="020F0502020204030204" pitchFamily="34" charset="0"/>
                <a:cs typeface="Times New Roman" panose="02020603050405020304" pitchFamily="18" charset="0"/>
              </a:rPr>
              <a:t>інформаційних</a:t>
            </a:r>
            <a:r>
              <a:rPr lang="uk-UA" sz="2000" dirty="0">
                <a:effectLst/>
                <a:ea typeface="Calibri" panose="020F0502020204030204" pitchFamily="34" charset="0"/>
                <a:cs typeface="Times New Roman" panose="02020603050405020304" pitchFamily="18" charset="0"/>
              </a:rPr>
              <a:t> </a:t>
            </a:r>
            <a:r>
              <a:rPr lang="uk-UA" sz="2000" dirty="0" err="1">
                <a:effectLst/>
                <a:ea typeface="Calibri" panose="020F0502020204030204" pitchFamily="34" charset="0"/>
                <a:cs typeface="Times New Roman" panose="02020603050405020304" pitchFamily="18" charset="0"/>
              </a:rPr>
              <a:t>технологіи</a:t>
            </a:r>
            <a:r>
              <a:rPr lang="uk-UA" sz="2000" dirty="0">
                <a:effectLst/>
                <a:ea typeface="Calibri" panose="020F0502020204030204" pitchFamily="34" charset="0"/>
                <a:cs typeface="Times New Roman" panose="02020603050405020304" pitchFamily="18" charset="0"/>
              </a:rPr>
              <a:t>̆ національної </a:t>
            </a:r>
            <a:r>
              <a:rPr lang="uk-UA" sz="2000" dirty="0" err="1">
                <a:effectLst/>
                <a:ea typeface="Calibri" panose="020F0502020204030204" pitchFamily="34" charset="0"/>
                <a:cs typeface="Times New Roman" panose="02020603050405020304" pitchFamily="18" charset="0"/>
              </a:rPr>
              <a:t>інформаційної</a:t>
            </a:r>
            <a:r>
              <a:rPr lang="uk-UA" sz="2000" dirty="0">
                <a:effectLst/>
                <a:ea typeface="Calibri" panose="020F0502020204030204" pitchFamily="34" charset="0"/>
                <a:cs typeface="Times New Roman" panose="02020603050405020304" pitchFamily="18" charset="0"/>
              </a:rPr>
              <a:t> інфраструктури, вдосконалення системи </a:t>
            </a:r>
            <a:r>
              <a:rPr lang="uk-UA" sz="2000" dirty="0" err="1">
                <a:effectLst/>
                <a:ea typeface="Calibri" panose="020F0502020204030204" pitchFamily="34" charset="0"/>
                <a:cs typeface="Times New Roman" panose="02020603050405020304" pitchFamily="18" charset="0"/>
              </a:rPr>
              <a:t>інформаційно-аналітичного</a:t>
            </a:r>
            <a:r>
              <a:rPr lang="uk-UA" sz="2000" dirty="0">
                <a:effectLst/>
                <a:ea typeface="Calibri" panose="020F0502020204030204" pitchFamily="34" charset="0"/>
                <a:cs typeface="Times New Roman" panose="02020603050405020304" pitchFamily="18" charset="0"/>
              </a:rPr>
              <a:t> забезпечення Президента України та органів державної влади, підвищення конкурентоспроможності національних виробників </a:t>
            </a:r>
            <a:r>
              <a:rPr lang="uk-UA" sz="2000" dirty="0" err="1">
                <a:effectLst/>
                <a:ea typeface="Calibri" panose="020F0502020204030204" pitchFamily="34" charset="0"/>
                <a:cs typeface="Times New Roman" panose="02020603050405020304" pitchFamily="18" charset="0"/>
              </a:rPr>
              <a:t>інформаційного</a:t>
            </a:r>
            <a:r>
              <a:rPr lang="uk-UA" sz="2000" dirty="0">
                <a:effectLst/>
                <a:ea typeface="Calibri" panose="020F0502020204030204" pitchFamily="34" charset="0"/>
                <a:cs typeface="Times New Roman" panose="02020603050405020304" pitchFamily="18" charset="0"/>
              </a:rPr>
              <a:t> продукту, видів </a:t>
            </a:r>
            <a:r>
              <a:rPr lang="uk-UA" sz="2000" dirty="0" err="1">
                <a:effectLst/>
                <a:ea typeface="Calibri" panose="020F0502020204030204" pitchFamily="34" charset="0"/>
                <a:cs typeface="Times New Roman" panose="02020603050405020304" pitchFamily="18" charset="0"/>
              </a:rPr>
              <a:t>інформаційного</a:t>
            </a:r>
            <a:r>
              <a:rPr lang="uk-UA" sz="2000" dirty="0">
                <a:effectLst/>
                <a:ea typeface="Calibri" panose="020F0502020204030204" pitchFamily="34" charset="0"/>
                <a:cs typeface="Times New Roman" panose="02020603050405020304" pitchFamily="18" charset="0"/>
              </a:rPr>
              <a:t> виробництва;</a:t>
            </a:r>
          </a:p>
          <a:p>
            <a:pPr indent="450215" algn="just">
              <a:spcAft>
                <a:spcPts val="800"/>
              </a:spcAft>
            </a:pPr>
            <a:r>
              <a:rPr lang="uk-UA" sz="2000" dirty="0">
                <a:effectLst/>
                <a:ea typeface="Calibri" panose="020F0502020204030204" pitchFamily="34" charset="0"/>
                <a:cs typeface="Times New Roman" panose="02020603050405020304" pitchFamily="18" charset="0"/>
              </a:rPr>
              <a:t>4) розвиток науково-технічного та кадрового забезпечення </a:t>
            </a:r>
            <a:r>
              <a:rPr lang="uk-UA" sz="2000" dirty="0" err="1">
                <a:effectLst/>
                <a:ea typeface="Calibri" panose="020F0502020204030204" pitchFamily="34" charset="0"/>
                <a:cs typeface="Times New Roman" panose="02020603050405020304" pitchFamily="18" charset="0"/>
              </a:rPr>
              <a:t>інформаційної</a:t>
            </a:r>
            <a:r>
              <a:rPr lang="uk-UA" sz="2000" dirty="0">
                <a:effectLst/>
                <a:ea typeface="Calibri" panose="020F0502020204030204" pitchFamily="34" charset="0"/>
                <a:cs typeface="Times New Roman" panose="02020603050405020304" pitchFamily="18" charset="0"/>
              </a:rPr>
              <a:t> галузі;</a:t>
            </a:r>
          </a:p>
          <a:p>
            <a:pPr indent="450215" algn="just">
              <a:spcAft>
                <a:spcPts val="800"/>
              </a:spcAft>
            </a:pPr>
            <a:r>
              <a:rPr lang="uk-UA" sz="2000" dirty="0">
                <a:effectLst/>
                <a:ea typeface="Calibri" panose="020F0502020204030204" pitchFamily="34" charset="0"/>
                <a:cs typeface="Times New Roman" panose="02020603050405020304" pitchFamily="18" charset="0"/>
              </a:rPr>
              <a:t>5) забезпечення </a:t>
            </a:r>
            <a:r>
              <a:rPr lang="uk-UA" sz="2000" dirty="0" err="1">
                <a:effectLst/>
                <a:ea typeface="Calibri" panose="020F0502020204030204" pitchFamily="34" charset="0"/>
                <a:cs typeface="Times New Roman" panose="02020603050405020304" pitchFamily="18" charset="0"/>
              </a:rPr>
              <a:t>інформаційного</a:t>
            </a:r>
            <a:r>
              <a:rPr lang="uk-UA" sz="2000" dirty="0">
                <a:effectLst/>
                <a:ea typeface="Calibri" panose="020F0502020204030204" pitchFamily="34" charset="0"/>
                <a:cs typeface="Times New Roman" panose="02020603050405020304" pitchFamily="18" charset="0"/>
              </a:rPr>
              <a:t> суверенітету України та вдосконалення системи захисту національних </a:t>
            </a:r>
            <a:r>
              <a:rPr lang="uk-UA" sz="2000" dirty="0" err="1">
                <a:effectLst/>
                <a:ea typeface="Calibri" panose="020F0502020204030204" pitchFamily="34" charset="0"/>
                <a:cs typeface="Times New Roman" panose="02020603050405020304" pitchFamily="18" charset="0"/>
              </a:rPr>
              <a:t>інформаційних</a:t>
            </a:r>
            <a:r>
              <a:rPr lang="uk-UA" sz="2000" dirty="0">
                <a:effectLst/>
                <a:ea typeface="Calibri" panose="020F0502020204030204" pitchFamily="34" charset="0"/>
                <a:cs typeface="Times New Roman" panose="02020603050405020304" pitchFamily="18" charset="0"/>
              </a:rPr>
              <a:t> ресурсів» тощо.</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8" name="Picture 2" descr="Постановка цілей. Здійснюємо мрії">
            <a:extLst>
              <a:ext uri="{FF2B5EF4-FFF2-40B4-BE49-F238E27FC236}">
                <a16:creationId xmlns:a16="http://schemas.microsoft.com/office/drawing/2014/main" xmlns="" id="{50005537-C938-43E8-9B4B-13EEA0F2D3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9794" y="5678111"/>
            <a:ext cx="1398506" cy="1025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57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Державна інформаційна політика: пріоритетні напрями та принципи</a:t>
            </a:r>
          </a:p>
        </p:txBody>
      </p:sp>
      <p:sp>
        <p:nvSpPr>
          <p:cNvPr id="22" name="TextBox 21">
            <a:extLst>
              <a:ext uri="{FF2B5EF4-FFF2-40B4-BE49-F238E27FC236}">
                <a16:creationId xmlns:a16="http://schemas.microsoft.com/office/drawing/2014/main" xmlns="" id="{7EE5BECD-1FA6-4FF0-86CC-ADE41C9811F1}"/>
              </a:ext>
            </a:extLst>
          </p:cNvPr>
          <p:cNvSpPr txBox="1"/>
          <p:nvPr/>
        </p:nvSpPr>
        <p:spPr>
          <a:xfrm>
            <a:off x="972532" y="1272619"/>
            <a:ext cx="10481035" cy="425501"/>
          </a:xfrm>
          <a:prstGeom prst="rect">
            <a:avLst/>
          </a:prstGeom>
          <a:noFill/>
        </p:spPr>
        <p:txBody>
          <a:bodyPr wrap="square" rtlCol="0">
            <a:spAutoFit/>
          </a:bodyPr>
          <a:lstStyle/>
          <a:p>
            <a:pPr indent="450215" algn="just">
              <a:lnSpc>
                <a:spcPct val="115000"/>
              </a:lnSpc>
              <a:spcAft>
                <a:spcPts val="800"/>
              </a:spcAft>
            </a:pPr>
            <a:r>
              <a:rPr lang="uk-UA" sz="2000" b="1" i="1" dirty="0">
                <a:effectLst/>
                <a:ea typeface="Calibri" panose="020F0502020204030204" pitchFamily="34" charset="0"/>
                <a:cs typeface="Times New Roman" panose="02020603050405020304" pitchFamily="18" charset="0"/>
              </a:rPr>
              <a:t>Основні напрями державної інформаційної політики:</a:t>
            </a:r>
            <a:endParaRPr lang="uk-UA" sz="2000" dirty="0">
              <a:effectLst/>
              <a:ea typeface="Calibri" panose="020F0502020204030204" pitchFamily="34" charset="0"/>
              <a:cs typeface="Times New Roman" panose="02020603050405020304" pitchFamily="18" charset="0"/>
            </a:endParaRP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graphicFrame>
        <p:nvGraphicFramePr>
          <p:cNvPr id="2" name="Схема 1">
            <a:extLst>
              <a:ext uri="{FF2B5EF4-FFF2-40B4-BE49-F238E27FC236}">
                <a16:creationId xmlns:a16="http://schemas.microsoft.com/office/drawing/2014/main" xmlns="" id="{9162BD7B-EC83-48E9-8D9B-C7E9805656D2}"/>
              </a:ext>
            </a:extLst>
          </p:cNvPr>
          <p:cNvGraphicFramePr/>
          <p:nvPr>
            <p:extLst>
              <p:ext uri="{D42A27DB-BD31-4B8C-83A1-F6EECF244321}">
                <p14:modId xmlns:p14="http://schemas.microsoft.com/office/powerpoint/2010/main" val="494252071"/>
              </p:ext>
            </p:extLst>
          </p:nvPr>
        </p:nvGraphicFramePr>
        <p:xfrm>
          <a:off x="1521511" y="1698120"/>
          <a:ext cx="9383075" cy="4992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75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6ECB66DA-AC4B-4841-9757-482C4510077A}"/>
              </a:ext>
            </a:extLst>
          </p:cNvPr>
          <p:cNvSpPr txBox="1"/>
          <p:nvPr/>
        </p:nvSpPr>
        <p:spPr>
          <a:xfrm>
            <a:off x="972532" y="452486"/>
            <a:ext cx="10624008" cy="461665"/>
          </a:xfrm>
          <a:prstGeom prst="rect">
            <a:avLst/>
          </a:prstGeom>
          <a:noFill/>
        </p:spPr>
        <p:txBody>
          <a:bodyPr wrap="square" rtlCol="0">
            <a:spAutoFit/>
          </a:bodyPr>
          <a:lstStyle/>
          <a:p>
            <a:r>
              <a:rPr lang="uk-UA" sz="2400" b="1" dirty="0"/>
              <a:t>2. Державна інформаційна політика: пріоритетні напрями та принципи</a:t>
            </a:r>
          </a:p>
        </p:txBody>
      </p:sp>
      <p:cxnSp>
        <p:nvCxnSpPr>
          <p:cNvPr id="29" name="Пряма сполучна лінія 28">
            <a:extLst>
              <a:ext uri="{FF2B5EF4-FFF2-40B4-BE49-F238E27FC236}">
                <a16:creationId xmlns:a16="http://schemas.microsoft.com/office/drawing/2014/main" xmlns="" id="{D5E99501-0980-476B-8B8C-99FAC3BD4861}"/>
              </a:ext>
            </a:extLst>
          </p:cNvPr>
          <p:cNvCxnSpPr/>
          <p:nvPr/>
        </p:nvCxnSpPr>
        <p:spPr>
          <a:xfrm>
            <a:off x="1074655" y="932756"/>
            <a:ext cx="10680570" cy="0"/>
          </a:xfrm>
          <a:prstGeom prst="line">
            <a:avLst/>
          </a:prstGeom>
          <a:ln w="28575">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6" name="Полілінія: фігура 5">
            <a:extLst>
              <a:ext uri="{FF2B5EF4-FFF2-40B4-BE49-F238E27FC236}">
                <a16:creationId xmlns:a16="http://schemas.microsoft.com/office/drawing/2014/main" xmlns="" id="{C1116EBA-D7EC-466E-9872-F7DE1DE0584F}"/>
              </a:ext>
            </a:extLst>
          </p:cNvPr>
          <p:cNvSpPr/>
          <p:nvPr/>
        </p:nvSpPr>
        <p:spPr>
          <a:xfrm>
            <a:off x="4963212" y="2758556"/>
            <a:ext cx="2271860" cy="2104754"/>
          </a:xfrm>
          <a:custGeom>
            <a:avLst/>
            <a:gdLst>
              <a:gd name="connsiteX0" fmla="*/ 461913 w 2055043"/>
              <a:gd name="connsiteY0" fmla="*/ 87418 h 2104754"/>
              <a:gd name="connsiteX1" fmla="*/ 461913 w 2055043"/>
              <a:gd name="connsiteY1" fmla="*/ 87418 h 2104754"/>
              <a:gd name="connsiteX2" fmla="*/ 575035 w 2055043"/>
              <a:gd name="connsiteY2" fmla="*/ 21430 h 2104754"/>
              <a:gd name="connsiteX3" fmla="*/ 1027522 w 2055043"/>
              <a:gd name="connsiteY3" fmla="*/ 21430 h 2104754"/>
              <a:gd name="connsiteX4" fmla="*/ 1234911 w 2055043"/>
              <a:gd name="connsiteY4" fmla="*/ 49711 h 2104754"/>
              <a:gd name="connsiteX5" fmla="*/ 1432874 w 2055043"/>
              <a:gd name="connsiteY5" fmla="*/ 106272 h 2104754"/>
              <a:gd name="connsiteX6" fmla="*/ 1574276 w 2055043"/>
              <a:gd name="connsiteY6" fmla="*/ 162832 h 2104754"/>
              <a:gd name="connsiteX7" fmla="*/ 1677971 w 2055043"/>
              <a:gd name="connsiteY7" fmla="*/ 247674 h 2104754"/>
              <a:gd name="connsiteX8" fmla="*/ 1809946 w 2055043"/>
              <a:gd name="connsiteY8" fmla="*/ 389076 h 2104754"/>
              <a:gd name="connsiteX9" fmla="*/ 1857080 w 2055043"/>
              <a:gd name="connsiteY9" fmla="*/ 473917 h 2104754"/>
              <a:gd name="connsiteX10" fmla="*/ 1923068 w 2055043"/>
              <a:gd name="connsiteY10" fmla="*/ 577612 h 2104754"/>
              <a:gd name="connsiteX11" fmla="*/ 1951349 w 2055043"/>
              <a:gd name="connsiteY11" fmla="*/ 643599 h 2104754"/>
              <a:gd name="connsiteX12" fmla="*/ 2017336 w 2055043"/>
              <a:gd name="connsiteY12" fmla="*/ 756721 h 2104754"/>
              <a:gd name="connsiteX13" fmla="*/ 2045617 w 2055043"/>
              <a:gd name="connsiteY13" fmla="*/ 916977 h 2104754"/>
              <a:gd name="connsiteX14" fmla="*/ 2055043 w 2055043"/>
              <a:gd name="connsiteY14" fmla="*/ 992391 h 2104754"/>
              <a:gd name="connsiteX15" fmla="*/ 2026763 w 2055043"/>
              <a:gd name="connsiteY15" fmla="*/ 1246915 h 2104754"/>
              <a:gd name="connsiteX16" fmla="*/ 1989056 w 2055043"/>
              <a:gd name="connsiteY16" fmla="*/ 1350610 h 2104754"/>
              <a:gd name="connsiteX17" fmla="*/ 1979629 w 2055043"/>
              <a:gd name="connsiteY17" fmla="*/ 1407170 h 2104754"/>
              <a:gd name="connsiteX18" fmla="*/ 1970202 w 2055043"/>
              <a:gd name="connsiteY18" fmla="*/ 1482585 h 2104754"/>
              <a:gd name="connsiteX19" fmla="*/ 1951349 w 2055043"/>
              <a:gd name="connsiteY19" fmla="*/ 1557999 h 2104754"/>
              <a:gd name="connsiteX20" fmla="*/ 1885361 w 2055043"/>
              <a:gd name="connsiteY20" fmla="*/ 1680548 h 2104754"/>
              <a:gd name="connsiteX21" fmla="*/ 1791093 w 2055043"/>
              <a:gd name="connsiteY21" fmla="*/ 1774816 h 2104754"/>
              <a:gd name="connsiteX22" fmla="*/ 1715678 w 2055043"/>
              <a:gd name="connsiteY22" fmla="*/ 1812523 h 2104754"/>
              <a:gd name="connsiteX23" fmla="*/ 1555423 w 2055043"/>
              <a:gd name="connsiteY23" fmla="*/ 1878511 h 2104754"/>
              <a:gd name="connsiteX24" fmla="*/ 1423448 w 2055043"/>
              <a:gd name="connsiteY24" fmla="*/ 2001059 h 2104754"/>
              <a:gd name="connsiteX25" fmla="*/ 1404594 w 2055043"/>
              <a:gd name="connsiteY25" fmla="*/ 2048193 h 2104754"/>
              <a:gd name="connsiteX26" fmla="*/ 1357460 w 2055043"/>
              <a:gd name="connsiteY26" fmla="*/ 2076474 h 2104754"/>
              <a:gd name="connsiteX27" fmla="*/ 1178351 w 2055043"/>
              <a:gd name="connsiteY27" fmla="*/ 2104754 h 2104754"/>
              <a:gd name="connsiteX28" fmla="*/ 895546 w 2055043"/>
              <a:gd name="connsiteY28" fmla="*/ 2085900 h 2104754"/>
              <a:gd name="connsiteX29" fmla="*/ 810705 w 2055043"/>
              <a:gd name="connsiteY29" fmla="*/ 2067047 h 2104754"/>
              <a:gd name="connsiteX30" fmla="*/ 622169 w 2055043"/>
              <a:gd name="connsiteY30" fmla="*/ 2010486 h 2104754"/>
              <a:gd name="connsiteX31" fmla="*/ 433633 w 2055043"/>
              <a:gd name="connsiteY31" fmla="*/ 1925645 h 2104754"/>
              <a:gd name="connsiteX32" fmla="*/ 367645 w 2055043"/>
              <a:gd name="connsiteY32" fmla="*/ 1859657 h 2104754"/>
              <a:gd name="connsiteX33" fmla="*/ 301658 w 2055043"/>
              <a:gd name="connsiteY33" fmla="*/ 1803096 h 2104754"/>
              <a:gd name="connsiteX34" fmla="*/ 263951 w 2055043"/>
              <a:gd name="connsiteY34" fmla="*/ 1755962 h 2104754"/>
              <a:gd name="connsiteX35" fmla="*/ 207390 w 2055043"/>
              <a:gd name="connsiteY35" fmla="*/ 1718255 h 2104754"/>
              <a:gd name="connsiteX36" fmla="*/ 122549 w 2055043"/>
              <a:gd name="connsiteY36" fmla="*/ 1595707 h 2104754"/>
              <a:gd name="connsiteX37" fmla="*/ 84841 w 2055043"/>
              <a:gd name="connsiteY37" fmla="*/ 1548573 h 2104754"/>
              <a:gd name="connsiteX38" fmla="*/ 65988 w 2055043"/>
              <a:gd name="connsiteY38" fmla="*/ 1482585 h 2104754"/>
              <a:gd name="connsiteX39" fmla="*/ 84841 w 2055043"/>
              <a:gd name="connsiteY39" fmla="*/ 1360036 h 2104754"/>
              <a:gd name="connsiteX40" fmla="*/ 131975 w 2055043"/>
              <a:gd name="connsiteY40" fmla="*/ 1275195 h 2104754"/>
              <a:gd name="connsiteX41" fmla="*/ 160256 w 2055043"/>
              <a:gd name="connsiteY41" fmla="*/ 1209208 h 2104754"/>
              <a:gd name="connsiteX42" fmla="*/ 131975 w 2055043"/>
              <a:gd name="connsiteY42" fmla="*/ 1096086 h 2104754"/>
              <a:gd name="connsiteX43" fmla="*/ 75415 w 2055043"/>
              <a:gd name="connsiteY43" fmla="*/ 982964 h 2104754"/>
              <a:gd name="connsiteX44" fmla="*/ 56561 w 2055043"/>
              <a:gd name="connsiteY44" fmla="*/ 916977 h 2104754"/>
              <a:gd name="connsiteX45" fmla="*/ 47134 w 2055043"/>
              <a:gd name="connsiteY45" fmla="*/ 869843 h 2104754"/>
              <a:gd name="connsiteX46" fmla="*/ 28280 w 2055043"/>
              <a:gd name="connsiteY46" fmla="*/ 813282 h 2104754"/>
              <a:gd name="connsiteX47" fmla="*/ 18854 w 2055043"/>
              <a:gd name="connsiteY47" fmla="*/ 756721 h 2104754"/>
              <a:gd name="connsiteX48" fmla="*/ 0 w 2055043"/>
              <a:gd name="connsiteY48" fmla="*/ 653026 h 2104754"/>
              <a:gd name="connsiteX49" fmla="*/ 28280 w 2055043"/>
              <a:gd name="connsiteY49" fmla="*/ 398502 h 2104754"/>
              <a:gd name="connsiteX50" fmla="*/ 37707 w 2055043"/>
              <a:gd name="connsiteY50" fmla="*/ 351368 h 2104754"/>
              <a:gd name="connsiteX51" fmla="*/ 47134 w 2055043"/>
              <a:gd name="connsiteY51" fmla="*/ 313661 h 2104754"/>
              <a:gd name="connsiteX52" fmla="*/ 103695 w 2055043"/>
              <a:gd name="connsiteY52" fmla="*/ 228820 h 2104754"/>
              <a:gd name="connsiteX53" fmla="*/ 160256 w 2055043"/>
              <a:gd name="connsiteY53" fmla="*/ 191113 h 2104754"/>
              <a:gd name="connsiteX54" fmla="*/ 197963 w 2055043"/>
              <a:gd name="connsiteY54" fmla="*/ 162832 h 2104754"/>
              <a:gd name="connsiteX55" fmla="*/ 254524 w 2055043"/>
              <a:gd name="connsiteY55" fmla="*/ 143979 h 2104754"/>
              <a:gd name="connsiteX56" fmla="*/ 367645 w 2055043"/>
              <a:gd name="connsiteY56" fmla="*/ 115698 h 2104754"/>
              <a:gd name="connsiteX57" fmla="*/ 424206 w 2055043"/>
              <a:gd name="connsiteY57" fmla="*/ 87418 h 2104754"/>
              <a:gd name="connsiteX58" fmla="*/ 461913 w 2055043"/>
              <a:gd name="connsiteY58" fmla="*/ 87418 h 2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55043" h="2104754">
                <a:moveTo>
                  <a:pt x="461913" y="87418"/>
                </a:moveTo>
                <a:lnTo>
                  <a:pt x="461913" y="87418"/>
                </a:lnTo>
                <a:cubicBezTo>
                  <a:pt x="499620" y="65422"/>
                  <a:pt x="534631" y="37959"/>
                  <a:pt x="575035" y="21430"/>
                </a:cubicBezTo>
                <a:cubicBezTo>
                  <a:pt x="690764" y="-25914"/>
                  <a:pt x="994725" y="19704"/>
                  <a:pt x="1027522" y="21430"/>
                </a:cubicBezTo>
                <a:cubicBezTo>
                  <a:pt x="1158893" y="47705"/>
                  <a:pt x="1089856" y="37623"/>
                  <a:pt x="1234911" y="49711"/>
                </a:cubicBezTo>
                <a:cubicBezTo>
                  <a:pt x="1300899" y="68565"/>
                  <a:pt x="1367767" y="84570"/>
                  <a:pt x="1432874" y="106272"/>
                </a:cubicBezTo>
                <a:cubicBezTo>
                  <a:pt x="1498480" y="128140"/>
                  <a:pt x="1518794" y="130467"/>
                  <a:pt x="1574276" y="162832"/>
                </a:cubicBezTo>
                <a:cubicBezTo>
                  <a:pt x="1645500" y="204380"/>
                  <a:pt x="1618565" y="192838"/>
                  <a:pt x="1677971" y="247674"/>
                </a:cubicBezTo>
                <a:cubicBezTo>
                  <a:pt x="1756937" y="320565"/>
                  <a:pt x="1752250" y="299909"/>
                  <a:pt x="1809946" y="389076"/>
                </a:cubicBezTo>
                <a:cubicBezTo>
                  <a:pt x="1827521" y="416237"/>
                  <a:pt x="1840435" y="446176"/>
                  <a:pt x="1857080" y="473917"/>
                </a:cubicBezTo>
                <a:cubicBezTo>
                  <a:pt x="1879503" y="511288"/>
                  <a:pt x="1903708" y="538891"/>
                  <a:pt x="1923068" y="577612"/>
                </a:cubicBezTo>
                <a:cubicBezTo>
                  <a:pt x="1933770" y="599016"/>
                  <a:pt x="1939291" y="622928"/>
                  <a:pt x="1951349" y="643599"/>
                </a:cubicBezTo>
                <a:cubicBezTo>
                  <a:pt x="2043491" y="801555"/>
                  <a:pt x="1934166" y="562654"/>
                  <a:pt x="2017336" y="756721"/>
                </a:cubicBezTo>
                <a:cubicBezTo>
                  <a:pt x="2028255" y="811316"/>
                  <a:pt x="2038456" y="859685"/>
                  <a:pt x="2045617" y="916977"/>
                </a:cubicBezTo>
                <a:lnTo>
                  <a:pt x="2055043" y="992391"/>
                </a:lnTo>
                <a:cubicBezTo>
                  <a:pt x="2045616" y="1077232"/>
                  <a:pt x="2039551" y="1162515"/>
                  <a:pt x="2026763" y="1246915"/>
                </a:cubicBezTo>
                <a:cubicBezTo>
                  <a:pt x="2023812" y="1266392"/>
                  <a:pt x="1997193" y="1330268"/>
                  <a:pt x="1989056" y="1350610"/>
                </a:cubicBezTo>
                <a:cubicBezTo>
                  <a:pt x="1985914" y="1369463"/>
                  <a:pt x="1982332" y="1388249"/>
                  <a:pt x="1979629" y="1407170"/>
                </a:cubicBezTo>
                <a:cubicBezTo>
                  <a:pt x="1976046" y="1432249"/>
                  <a:pt x="1974871" y="1457685"/>
                  <a:pt x="1970202" y="1482585"/>
                </a:cubicBezTo>
                <a:cubicBezTo>
                  <a:pt x="1965427" y="1508053"/>
                  <a:pt x="1959973" y="1533565"/>
                  <a:pt x="1951349" y="1557999"/>
                </a:cubicBezTo>
                <a:cubicBezTo>
                  <a:pt x="1935376" y="1603256"/>
                  <a:pt x="1917936" y="1645467"/>
                  <a:pt x="1885361" y="1680548"/>
                </a:cubicBezTo>
                <a:cubicBezTo>
                  <a:pt x="1855123" y="1713112"/>
                  <a:pt x="1830840" y="1754943"/>
                  <a:pt x="1791093" y="1774816"/>
                </a:cubicBezTo>
                <a:cubicBezTo>
                  <a:pt x="1765955" y="1787385"/>
                  <a:pt x="1740247" y="1798874"/>
                  <a:pt x="1715678" y="1812523"/>
                </a:cubicBezTo>
                <a:cubicBezTo>
                  <a:pt x="1590152" y="1882259"/>
                  <a:pt x="1665087" y="1862844"/>
                  <a:pt x="1555423" y="1878511"/>
                </a:cubicBezTo>
                <a:cubicBezTo>
                  <a:pt x="1493956" y="1924611"/>
                  <a:pt x="1466232" y="1936883"/>
                  <a:pt x="1423448" y="2001059"/>
                </a:cubicBezTo>
                <a:cubicBezTo>
                  <a:pt x="1414062" y="2015139"/>
                  <a:pt x="1415737" y="2035458"/>
                  <a:pt x="1404594" y="2048193"/>
                </a:cubicBezTo>
                <a:cubicBezTo>
                  <a:pt x="1392529" y="2061982"/>
                  <a:pt x="1374561" y="2069897"/>
                  <a:pt x="1357460" y="2076474"/>
                </a:cubicBezTo>
                <a:cubicBezTo>
                  <a:pt x="1298376" y="2099199"/>
                  <a:pt x="1240877" y="2099070"/>
                  <a:pt x="1178351" y="2104754"/>
                </a:cubicBezTo>
                <a:cubicBezTo>
                  <a:pt x="1115017" y="2101738"/>
                  <a:pt x="975816" y="2099278"/>
                  <a:pt x="895546" y="2085900"/>
                </a:cubicBezTo>
                <a:cubicBezTo>
                  <a:pt x="866970" y="2081137"/>
                  <a:pt x="838905" y="2073682"/>
                  <a:pt x="810705" y="2067047"/>
                </a:cubicBezTo>
                <a:cubicBezTo>
                  <a:pt x="744830" y="2051547"/>
                  <a:pt x="686091" y="2036454"/>
                  <a:pt x="622169" y="2010486"/>
                </a:cubicBezTo>
                <a:cubicBezTo>
                  <a:pt x="558321" y="1984548"/>
                  <a:pt x="433633" y="1925645"/>
                  <a:pt x="433633" y="1925645"/>
                </a:cubicBezTo>
                <a:cubicBezTo>
                  <a:pt x="411637" y="1903649"/>
                  <a:pt x="391263" y="1879901"/>
                  <a:pt x="367645" y="1859657"/>
                </a:cubicBezTo>
                <a:cubicBezTo>
                  <a:pt x="345649" y="1840803"/>
                  <a:pt x="322143" y="1823581"/>
                  <a:pt x="301658" y="1803096"/>
                </a:cubicBezTo>
                <a:cubicBezTo>
                  <a:pt x="287431" y="1788869"/>
                  <a:pt x="278906" y="1769422"/>
                  <a:pt x="263951" y="1755962"/>
                </a:cubicBezTo>
                <a:cubicBezTo>
                  <a:pt x="247109" y="1740804"/>
                  <a:pt x="224156" y="1733497"/>
                  <a:pt x="207390" y="1718255"/>
                </a:cubicBezTo>
                <a:cubicBezTo>
                  <a:pt x="154782" y="1670429"/>
                  <a:pt x="161342" y="1653896"/>
                  <a:pt x="122549" y="1595707"/>
                </a:cubicBezTo>
                <a:cubicBezTo>
                  <a:pt x="111388" y="1578966"/>
                  <a:pt x="97410" y="1564284"/>
                  <a:pt x="84841" y="1548573"/>
                </a:cubicBezTo>
                <a:cubicBezTo>
                  <a:pt x="80851" y="1536601"/>
                  <a:pt x="65396" y="1492642"/>
                  <a:pt x="65988" y="1482585"/>
                </a:cubicBezTo>
                <a:cubicBezTo>
                  <a:pt x="68415" y="1441326"/>
                  <a:pt x="72310" y="1399421"/>
                  <a:pt x="84841" y="1360036"/>
                </a:cubicBezTo>
                <a:cubicBezTo>
                  <a:pt x="94650" y="1329207"/>
                  <a:pt x="117507" y="1304131"/>
                  <a:pt x="131975" y="1275195"/>
                </a:cubicBezTo>
                <a:cubicBezTo>
                  <a:pt x="142677" y="1253791"/>
                  <a:pt x="150829" y="1231204"/>
                  <a:pt x="160256" y="1209208"/>
                </a:cubicBezTo>
                <a:cubicBezTo>
                  <a:pt x="150829" y="1171501"/>
                  <a:pt x="145622" y="1132479"/>
                  <a:pt x="131975" y="1096086"/>
                </a:cubicBezTo>
                <a:cubicBezTo>
                  <a:pt x="117172" y="1056612"/>
                  <a:pt x="86997" y="1023500"/>
                  <a:pt x="75415" y="982964"/>
                </a:cubicBezTo>
                <a:cubicBezTo>
                  <a:pt x="69130" y="960968"/>
                  <a:pt x="62109" y="939170"/>
                  <a:pt x="56561" y="916977"/>
                </a:cubicBezTo>
                <a:cubicBezTo>
                  <a:pt x="52675" y="901433"/>
                  <a:pt x="51350" y="885301"/>
                  <a:pt x="47134" y="869843"/>
                </a:cubicBezTo>
                <a:cubicBezTo>
                  <a:pt x="41905" y="850670"/>
                  <a:pt x="34565" y="832136"/>
                  <a:pt x="28280" y="813282"/>
                </a:cubicBezTo>
                <a:cubicBezTo>
                  <a:pt x="25138" y="794428"/>
                  <a:pt x="22273" y="775526"/>
                  <a:pt x="18854" y="756721"/>
                </a:cubicBezTo>
                <a:cubicBezTo>
                  <a:pt x="-7513" y="611700"/>
                  <a:pt x="27797" y="819805"/>
                  <a:pt x="0" y="653026"/>
                </a:cubicBezTo>
                <a:cubicBezTo>
                  <a:pt x="9427" y="568185"/>
                  <a:pt x="17692" y="483206"/>
                  <a:pt x="28280" y="398502"/>
                </a:cubicBezTo>
                <a:cubicBezTo>
                  <a:pt x="30267" y="382603"/>
                  <a:pt x="34231" y="367009"/>
                  <a:pt x="37707" y="351368"/>
                </a:cubicBezTo>
                <a:cubicBezTo>
                  <a:pt x="40518" y="338721"/>
                  <a:pt x="42585" y="325792"/>
                  <a:pt x="47134" y="313661"/>
                </a:cubicBezTo>
                <a:cubicBezTo>
                  <a:pt x="58043" y="284570"/>
                  <a:pt x="81468" y="248824"/>
                  <a:pt x="103695" y="228820"/>
                </a:cubicBezTo>
                <a:cubicBezTo>
                  <a:pt x="120537" y="213662"/>
                  <a:pt x="141693" y="204107"/>
                  <a:pt x="160256" y="191113"/>
                </a:cubicBezTo>
                <a:cubicBezTo>
                  <a:pt x="173127" y="182103"/>
                  <a:pt x="183910" y="169858"/>
                  <a:pt x="197963" y="162832"/>
                </a:cubicBezTo>
                <a:cubicBezTo>
                  <a:pt x="215738" y="153944"/>
                  <a:pt x="235529" y="149823"/>
                  <a:pt x="254524" y="143979"/>
                </a:cubicBezTo>
                <a:cubicBezTo>
                  <a:pt x="319312" y="124044"/>
                  <a:pt x="309709" y="127285"/>
                  <a:pt x="367645" y="115698"/>
                </a:cubicBezTo>
                <a:cubicBezTo>
                  <a:pt x="386499" y="106271"/>
                  <a:pt x="405780" y="97655"/>
                  <a:pt x="424206" y="87418"/>
                </a:cubicBezTo>
                <a:cubicBezTo>
                  <a:pt x="526630" y="30517"/>
                  <a:pt x="455629" y="87418"/>
                  <a:pt x="461913" y="87418"/>
                </a:cubicBezTo>
                <a:close/>
              </a:path>
            </a:pathLst>
          </a:cu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800" b="1" dirty="0">
                <a:solidFill>
                  <a:schemeClr val="tx1"/>
                </a:solidFill>
                <a:latin typeface="Calibri" panose="020F0502020204030204" pitchFamily="34" charset="0"/>
                <a:cs typeface="Calibri" panose="020F0502020204030204" pitchFamily="34" charset="0"/>
              </a:rPr>
              <a:t>Принципи інформаційних відносин</a:t>
            </a:r>
          </a:p>
        </p:txBody>
      </p:sp>
      <p:sp>
        <p:nvSpPr>
          <p:cNvPr id="7" name="Полілінія: фігура 6">
            <a:extLst>
              <a:ext uri="{FF2B5EF4-FFF2-40B4-BE49-F238E27FC236}">
                <a16:creationId xmlns:a16="http://schemas.microsoft.com/office/drawing/2014/main" xmlns="" id="{9D22E1C8-9940-44BA-A87A-C55E0CE4A082}"/>
              </a:ext>
            </a:extLst>
          </p:cNvPr>
          <p:cNvSpPr/>
          <p:nvPr/>
        </p:nvSpPr>
        <p:spPr>
          <a:xfrm>
            <a:off x="2460397" y="4607887"/>
            <a:ext cx="1839966" cy="1604099"/>
          </a:xfrm>
          <a:custGeom>
            <a:avLst/>
            <a:gdLst>
              <a:gd name="connsiteX0" fmla="*/ 876692 w 1632577"/>
              <a:gd name="connsiteY0" fmla="*/ 12765 h 1423295"/>
              <a:gd name="connsiteX1" fmla="*/ 876692 w 1632577"/>
              <a:gd name="connsiteY1" fmla="*/ 12765 h 1423295"/>
              <a:gd name="connsiteX2" fmla="*/ 424206 w 1632577"/>
              <a:gd name="connsiteY2" fmla="*/ 41045 h 1423295"/>
              <a:gd name="connsiteX3" fmla="*/ 320511 w 1632577"/>
              <a:gd name="connsiteY3" fmla="*/ 50472 h 1423295"/>
              <a:gd name="connsiteX4" fmla="*/ 207389 w 1632577"/>
              <a:gd name="connsiteY4" fmla="*/ 135313 h 1423295"/>
              <a:gd name="connsiteX5" fmla="*/ 28280 w 1632577"/>
              <a:gd name="connsiteY5" fmla="*/ 455824 h 1423295"/>
              <a:gd name="connsiteX6" fmla="*/ 0 w 1632577"/>
              <a:gd name="connsiteY6" fmla="*/ 531239 h 1423295"/>
              <a:gd name="connsiteX7" fmla="*/ 18853 w 1632577"/>
              <a:gd name="connsiteY7" fmla="*/ 823470 h 1423295"/>
              <a:gd name="connsiteX8" fmla="*/ 37707 w 1632577"/>
              <a:gd name="connsiteY8" fmla="*/ 880031 h 1423295"/>
              <a:gd name="connsiteX9" fmla="*/ 122548 w 1632577"/>
              <a:gd name="connsiteY9" fmla="*/ 1021433 h 1423295"/>
              <a:gd name="connsiteX10" fmla="*/ 169682 w 1632577"/>
              <a:gd name="connsiteY10" fmla="*/ 1068567 h 1423295"/>
              <a:gd name="connsiteX11" fmla="*/ 329938 w 1632577"/>
              <a:gd name="connsiteY11" fmla="*/ 1238249 h 1423295"/>
              <a:gd name="connsiteX12" fmla="*/ 433633 w 1632577"/>
              <a:gd name="connsiteY12" fmla="*/ 1294810 h 1423295"/>
              <a:gd name="connsiteX13" fmla="*/ 641022 w 1632577"/>
              <a:gd name="connsiteY13" fmla="*/ 1351371 h 1423295"/>
              <a:gd name="connsiteX14" fmla="*/ 763571 w 1632577"/>
              <a:gd name="connsiteY14" fmla="*/ 1389078 h 1423295"/>
              <a:gd name="connsiteX15" fmla="*/ 867266 w 1632577"/>
              <a:gd name="connsiteY15" fmla="*/ 1417358 h 1423295"/>
              <a:gd name="connsiteX16" fmla="*/ 1300899 w 1632577"/>
              <a:gd name="connsiteY16" fmla="*/ 1379651 h 1423295"/>
              <a:gd name="connsiteX17" fmla="*/ 1376313 w 1632577"/>
              <a:gd name="connsiteY17" fmla="*/ 1323090 h 1423295"/>
              <a:gd name="connsiteX18" fmla="*/ 1442301 w 1632577"/>
              <a:gd name="connsiteY18" fmla="*/ 1238249 h 1423295"/>
              <a:gd name="connsiteX19" fmla="*/ 1489435 w 1632577"/>
              <a:gd name="connsiteY19" fmla="*/ 1134554 h 1423295"/>
              <a:gd name="connsiteX20" fmla="*/ 1498862 w 1632577"/>
              <a:gd name="connsiteY20" fmla="*/ 1049713 h 1423295"/>
              <a:gd name="connsiteX21" fmla="*/ 1545996 w 1632577"/>
              <a:gd name="connsiteY21" fmla="*/ 870604 h 1423295"/>
              <a:gd name="connsiteX22" fmla="*/ 1555422 w 1632577"/>
              <a:gd name="connsiteY22" fmla="*/ 710348 h 1423295"/>
              <a:gd name="connsiteX23" fmla="*/ 1574276 w 1632577"/>
              <a:gd name="connsiteY23" fmla="*/ 559519 h 1423295"/>
              <a:gd name="connsiteX24" fmla="*/ 1611983 w 1632577"/>
              <a:gd name="connsiteY24" fmla="*/ 408690 h 1423295"/>
              <a:gd name="connsiteX25" fmla="*/ 1611983 w 1632577"/>
              <a:gd name="connsiteY25" fmla="*/ 229581 h 1423295"/>
              <a:gd name="connsiteX26" fmla="*/ 1517715 w 1632577"/>
              <a:gd name="connsiteY26" fmla="*/ 163594 h 1423295"/>
              <a:gd name="connsiteX27" fmla="*/ 1348033 w 1632577"/>
              <a:gd name="connsiteY27" fmla="*/ 97606 h 1423295"/>
              <a:gd name="connsiteX28" fmla="*/ 1310325 w 1632577"/>
              <a:gd name="connsiteY28" fmla="*/ 78752 h 1423295"/>
              <a:gd name="connsiteX29" fmla="*/ 1253765 w 1632577"/>
              <a:gd name="connsiteY29" fmla="*/ 69326 h 1423295"/>
              <a:gd name="connsiteX30" fmla="*/ 1206631 w 1632577"/>
              <a:gd name="connsiteY30" fmla="*/ 59899 h 1423295"/>
              <a:gd name="connsiteX31" fmla="*/ 1131216 w 1632577"/>
              <a:gd name="connsiteY31" fmla="*/ 50472 h 1423295"/>
              <a:gd name="connsiteX32" fmla="*/ 1084082 w 1632577"/>
              <a:gd name="connsiteY32" fmla="*/ 41045 h 1423295"/>
              <a:gd name="connsiteX33" fmla="*/ 1027521 w 1632577"/>
              <a:gd name="connsiteY33" fmla="*/ 31618 h 1423295"/>
              <a:gd name="connsiteX34" fmla="*/ 989814 w 1632577"/>
              <a:gd name="connsiteY34" fmla="*/ 22191 h 1423295"/>
              <a:gd name="connsiteX35" fmla="*/ 961534 w 1632577"/>
              <a:gd name="connsiteY35" fmla="*/ 12765 h 1423295"/>
              <a:gd name="connsiteX36" fmla="*/ 904973 w 1632577"/>
              <a:gd name="connsiteY36" fmla="*/ 3338 h 1423295"/>
              <a:gd name="connsiteX37" fmla="*/ 876692 w 1632577"/>
              <a:gd name="connsiteY37" fmla="*/ 12765 h 1423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32577" h="1423295">
                <a:moveTo>
                  <a:pt x="876692" y="12765"/>
                </a:moveTo>
                <a:lnTo>
                  <a:pt x="876692" y="12765"/>
                </a:lnTo>
                <a:lnTo>
                  <a:pt x="424206" y="41045"/>
                </a:lnTo>
                <a:cubicBezTo>
                  <a:pt x="389578" y="43393"/>
                  <a:pt x="352340" y="36633"/>
                  <a:pt x="320511" y="50472"/>
                </a:cubicBezTo>
                <a:cubicBezTo>
                  <a:pt x="277286" y="69266"/>
                  <a:pt x="245096" y="107033"/>
                  <a:pt x="207389" y="135313"/>
                </a:cubicBezTo>
                <a:cubicBezTo>
                  <a:pt x="137262" y="253989"/>
                  <a:pt x="81969" y="336515"/>
                  <a:pt x="28280" y="455824"/>
                </a:cubicBezTo>
                <a:cubicBezTo>
                  <a:pt x="17263" y="480307"/>
                  <a:pt x="9427" y="506101"/>
                  <a:pt x="0" y="531239"/>
                </a:cubicBezTo>
                <a:cubicBezTo>
                  <a:pt x="6284" y="628649"/>
                  <a:pt x="8361" y="726423"/>
                  <a:pt x="18853" y="823470"/>
                </a:cubicBezTo>
                <a:cubicBezTo>
                  <a:pt x="20989" y="843228"/>
                  <a:pt x="30063" y="861686"/>
                  <a:pt x="37707" y="880031"/>
                </a:cubicBezTo>
                <a:cubicBezTo>
                  <a:pt x="57225" y="926874"/>
                  <a:pt x="92934" y="983742"/>
                  <a:pt x="122548" y="1021433"/>
                </a:cubicBezTo>
                <a:cubicBezTo>
                  <a:pt x="136275" y="1038904"/>
                  <a:pt x="154736" y="1052126"/>
                  <a:pt x="169682" y="1068567"/>
                </a:cubicBezTo>
                <a:cubicBezTo>
                  <a:pt x="216392" y="1119948"/>
                  <a:pt x="274562" y="1208044"/>
                  <a:pt x="329938" y="1238249"/>
                </a:cubicBezTo>
                <a:cubicBezTo>
                  <a:pt x="364503" y="1257103"/>
                  <a:pt x="397526" y="1279111"/>
                  <a:pt x="433633" y="1294810"/>
                </a:cubicBezTo>
                <a:cubicBezTo>
                  <a:pt x="551272" y="1345958"/>
                  <a:pt x="528646" y="1322056"/>
                  <a:pt x="641022" y="1351371"/>
                </a:cubicBezTo>
                <a:cubicBezTo>
                  <a:pt x="682378" y="1362159"/>
                  <a:pt x="722541" y="1377111"/>
                  <a:pt x="763571" y="1389078"/>
                </a:cubicBezTo>
                <a:cubicBezTo>
                  <a:pt x="797965" y="1399110"/>
                  <a:pt x="832701" y="1407931"/>
                  <a:pt x="867266" y="1417358"/>
                </a:cubicBezTo>
                <a:cubicBezTo>
                  <a:pt x="960992" y="1414892"/>
                  <a:pt x="1179124" y="1448150"/>
                  <a:pt x="1300899" y="1379651"/>
                </a:cubicBezTo>
                <a:cubicBezTo>
                  <a:pt x="1328286" y="1364246"/>
                  <a:pt x="1354094" y="1345309"/>
                  <a:pt x="1376313" y="1323090"/>
                </a:cubicBezTo>
                <a:cubicBezTo>
                  <a:pt x="1401647" y="1297756"/>
                  <a:pt x="1423868" y="1268971"/>
                  <a:pt x="1442301" y="1238249"/>
                </a:cubicBezTo>
                <a:cubicBezTo>
                  <a:pt x="1461836" y="1205692"/>
                  <a:pt x="1473724" y="1169119"/>
                  <a:pt x="1489435" y="1134554"/>
                </a:cubicBezTo>
                <a:cubicBezTo>
                  <a:pt x="1492577" y="1106274"/>
                  <a:pt x="1492900" y="1077536"/>
                  <a:pt x="1498862" y="1049713"/>
                </a:cubicBezTo>
                <a:cubicBezTo>
                  <a:pt x="1511797" y="989348"/>
                  <a:pt x="1545996" y="870604"/>
                  <a:pt x="1545996" y="870604"/>
                </a:cubicBezTo>
                <a:cubicBezTo>
                  <a:pt x="1549138" y="817185"/>
                  <a:pt x="1551318" y="763701"/>
                  <a:pt x="1555422" y="710348"/>
                </a:cubicBezTo>
                <a:cubicBezTo>
                  <a:pt x="1558451" y="670966"/>
                  <a:pt x="1567737" y="600933"/>
                  <a:pt x="1574276" y="559519"/>
                </a:cubicBezTo>
                <a:cubicBezTo>
                  <a:pt x="1593812" y="435793"/>
                  <a:pt x="1576634" y="479393"/>
                  <a:pt x="1611983" y="408690"/>
                </a:cubicBezTo>
                <a:cubicBezTo>
                  <a:pt x="1624355" y="353017"/>
                  <a:pt x="1651378" y="285390"/>
                  <a:pt x="1611983" y="229581"/>
                </a:cubicBezTo>
                <a:cubicBezTo>
                  <a:pt x="1589864" y="198245"/>
                  <a:pt x="1552022" y="180747"/>
                  <a:pt x="1517715" y="163594"/>
                </a:cubicBezTo>
                <a:cubicBezTo>
                  <a:pt x="1463435" y="136454"/>
                  <a:pt x="1402313" y="124746"/>
                  <a:pt x="1348033" y="97606"/>
                </a:cubicBezTo>
                <a:cubicBezTo>
                  <a:pt x="1335464" y="91321"/>
                  <a:pt x="1323785" y="82790"/>
                  <a:pt x="1310325" y="78752"/>
                </a:cubicBezTo>
                <a:cubicBezTo>
                  <a:pt x="1292018" y="73260"/>
                  <a:pt x="1272570" y="72745"/>
                  <a:pt x="1253765" y="69326"/>
                </a:cubicBezTo>
                <a:cubicBezTo>
                  <a:pt x="1238001" y="66460"/>
                  <a:pt x="1222467" y="62335"/>
                  <a:pt x="1206631" y="59899"/>
                </a:cubicBezTo>
                <a:cubicBezTo>
                  <a:pt x="1181592" y="56047"/>
                  <a:pt x="1156255" y="54324"/>
                  <a:pt x="1131216" y="50472"/>
                </a:cubicBezTo>
                <a:cubicBezTo>
                  <a:pt x="1115380" y="48036"/>
                  <a:pt x="1099846" y="43911"/>
                  <a:pt x="1084082" y="41045"/>
                </a:cubicBezTo>
                <a:cubicBezTo>
                  <a:pt x="1065277" y="37626"/>
                  <a:pt x="1046264" y="35367"/>
                  <a:pt x="1027521" y="31618"/>
                </a:cubicBezTo>
                <a:cubicBezTo>
                  <a:pt x="1014817" y="29077"/>
                  <a:pt x="1002271" y="25750"/>
                  <a:pt x="989814" y="22191"/>
                </a:cubicBezTo>
                <a:cubicBezTo>
                  <a:pt x="980260" y="19461"/>
                  <a:pt x="971234" y="14920"/>
                  <a:pt x="961534" y="12765"/>
                </a:cubicBezTo>
                <a:cubicBezTo>
                  <a:pt x="942875" y="8619"/>
                  <a:pt x="923716" y="7087"/>
                  <a:pt x="904973" y="3338"/>
                </a:cubicBezTo>
                <a:cubicBezTo>
                  <a:pt x="892269" y="797"/>
                  <a:pt x="867266" y="-6089"/>
                  <a:pt x="876692" y="12765"/>
                </a:cubicBezTo>
                <a:close/>
              </a:path>
            </a:pathLst>
          </a:cu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800" dirty="0">
                <a:solidFill>
                  <a:schemeClr val="tx1"/>
                </a:solidFill>
                <a:latin typeface="Calibri" panose="020F0502020204030204" pitchFamily="34" charset="0"/>
                <a:cs typeface="Calibri" panose="020F0502020204030204" pitchFamily="34" charset="0"/>
              </a:rPr>
              <a:t>Захист особи від втручання в її особисте та сімейне життя</a:t>
            </a:r>
            <a:endParaRPr lang="uk-UA" sz="1600" dirty="0">
              <a:solidFill>
                <a:schemeClr val="tx1"/>
              </a:solidFill>
              <a:latin typeface="Calibri" panose="020F0502020204030204" pitchFamily="34" charset="0"/>
              <a:cs typeface="Calibri" panose="020F0502020204030204" pitchFamily="34" charset="0"/>
            </a:endParaRPr>
          </a:p>
        </p:txBody>
      </p:sp>
      <p:sp>
        <p:nvSpPr>
          <p:cNvPr id="8" name="Полілінія: фігура 7">
            <a:extLst>
              <a:ext uri="{FF2B5EF4-FFF2-40B4-BE49-F238E27FC236}">
                <a16:creationId xmlns:a16="http://schemas.microsoft.com/office/drawing/2014/main" xmlns="" id="{AD292185-4CB9-49EB-B95F-19FE9D036A79}"/>
              </a:ext>
            </a:extLst>
          </p:cNvPr>
          <p:cNvSpPr/>
          <p:nvPr/>
        </p:nvSpPr>
        <p:spPr>
          <a:xfrm>
            <a:off x="5451858" y="998354"/>
            <a:ext cx="1926164" cy="1657393"/>
          </a:xfrm>
          <a:custGeom>
            <a:avLst/>
            <a:gdLst>
              <a:gd name="connsiteX0" fmla="*/ 622170 w 1709059"/>
              <a:gd name="connsiteY0" fmla="*/ 28281 h 1470582"/>
              <a:gd name="connsiteX1" fmla="*/ 622170 w 1709059"/>
              <a:gd name="connsiteY1" fmla="*/ 28281 h 1470582"/>
              <a:gd name="connsiteX2" fmla="*/ 320512 w 1709059"/>
              <a:gd name="connsiteY2" fmla="*/ 226243 h 1470582"/>
              <a:gd name="connsiteX3" fmla="*/ 56562 w 1709059"/>
              <a:gd name="connsiteY3" fmla="*/ 461914 h 1470582"/>
              <a:gd name="connsiteX4" fmla="*/ 9428 w 1709059"/>
              <a:gd name="connsiteY4" fmla="*/ 546755 h 1470582"/>
              <a:gd name="connsiteX5" fmla="*/ 18854 w 1709059"/>
              <a:gd name="connsiteY5" fmla="*/ 744718 h 1470582"/>
              <a:gd name="connsiteX6" fmla="*/ 122549 w 1709059"/>
              <a:gd name="connsiteY6" fmla="*/ 914400 h 1470582"/>
              <a:gd name="connsiteX7" fmla="*/ 207390 w 1709059"/>
              <a:gd name="connsiteY7" fmla="*/ 989815 h 1470582"/>
              <a:gd name="connsiteX8" fmla="*/ 282805 w 1709059"/>
              <a:gd name="connsiteY8" fmla="*/ 1065229 h 1470582"/>
              <a:gd name="connsiteX9" fmla="*/ 377073 w 1709059"/>
              <a:gd name="connsiteY9" fmla="*/ 1121790 h 1470582"/>
              <a:gd name="connsiteX10" fmla="*/ 593889 w 1709059"/>
              <a:gd name="connsiteY10" fmla="*/ 1234911 h 1470582"/>
              <a:gd name="connsiteX11" fmla="*/ 707011 w 1709059"/>
              <a:gd name="connsiteY11" fmla="*/ 1291472 h 1470582"/>
              <a:gd name="connsiteX12" fmla="*/ 763572 w 1709059"/>
              <a:gd name="connsiteY12" fmla="*/ 1319753 h 1470582"/>
              <a:gd name="connsiteX13" fmla="*/ 886120 w 1709059"/>
              <a:gd name="connsiteY13" fmla="*/ 1357460 h 1470582"/>
              <a:gd name="connsiteX14" fmla="*/ 1008669 w 1709059"/>
              <a:gd name="connsiteY14" fmla="*/ 1423448 h 1470582"/>
              <a:gd name="connsiteX15" fmla="*/ 1178351 w 1709059"/>
              <a:gd name="connsiteY15" fmla="*/ 1470582 h 1470582"/>
              <a:gd name="connsiteX16" fmla="*/ 1319753 w 1709059"/>
              <a:gd name="connsiteY16" fmla="*/ 1432874 h 1470582"/>
              <a:gd name="connsiteX17" fmla="*/ 1555423 w 1709059"/>
              <a:gd name="connsiteY17" fmla="*/ 1244338 h 1470582"/>
              <a:gd name="connsiteX18" fmla="*/ 1630838 w 1709059"/>
              <a:gd name="connsiteY18" fmla="*/ 1074656 h 1470582"/>
              <a:gd name="connsiteX19" fmla="*/ 1696825 w 1709059"/>
              <a:gd name="connsiteY19" fmla="*/ 933254 h 1470582"/>
              <a:gd name="connsiteX20" fmla="*/ 1696825 w 1709059"/>
              <a:gd name="connsiteY20" fmla="*/ 678730 h 1470582"/>
              <a:gd name="connsiteX21" fmla="*/ 1668545 w 1709059"/>
              <a:gd name="connsiteY21" fmla="*/ 584462 h 1470582"/>
              <a:gd name="connsiteX22" fmla="*/ 1640265 w 1709059"/>
              <a:gd name="connsiteY22" fmla="*/ 499621 h 1470582"/>
              <a:gd name="connsiteX23" fmla="*/ 1593131 w 1709059"/>
              <a:gd name="connsiteY23" fmla="*/ 433633 h 1470582"/>
              <a:gd name="connsiteX24" fmla="*/ 1423448 w 1709059"/>
              <a:gd name="connsiteY24" fmla="*/ 263951 h 1470582"/>
              <a:gd name="connsiteX25" fmla="*/ 1366887 w 1709059"/>
              <a:gd name="connsiteY25" fmla="*/ 197963 h 1470582"/>
              <a:gd name="connsiteX26" fmla="*/ 1206632 w 1709059"/>
              <a:gd name="connsiteY26" fmla="*/ 56561 h 1470582"/>
              <a:gd name="connsiteX27" fmla="*/ 1140644 w 1709059"/>
              <a:gd name="connsiteY27" fmla="*/ 28281 h 1470582"/>
              <a:gd name="connsiteX28" fmla="*/ 1084083 w 1709059"/>
              <a:gd name="connsiteY28" fmla="*/ 9427 h 1470582"/>
              <a:gd name="connsiteX29" fmla="*/ 942681 w 1709059"/>
              <a:gd name="connsiteY29" fmla="*/ 0 h 1470582"/>
              <a:gd name="connsiteX30" fmla="*/ 735291 w 1709059"/>
              <a:gd name="connsiteY30" fmla="*/ 9427 h 1470582"/>
              <a:gd name="connsiteX31" fmla="*/ 622170 w 1709059"/>
              <a:gd name="connsiteY31" fmla="*/ 28281 h 14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709059" h="1470582">
                <a:moveTo>
                  <a:pt x="622170" y="28281"/>
                </a:moveTo>
                <a:lnTo>
                  <a:pt x="622170" y="28281"/>
                </a:lnTo>
                <a:cubicBezTo>
                  <a:pt x="521617" y="94268"/>
                  <a:pt x="414911" y="151718"/>
                  <a:pt x="320512" y="226243"/>
                </a:cubicBezTo>
                <a:cubicBezTo>
                  <a:pt x="214062" y="310282"/>
                  <a:pt x="133466" y="357544"/>
                  <a:pt x="56562" y="461914"/>
                </a:cubicBezTo>
                <a:cubicBezTo>
                  <a:pt x="37371" y="487959"/>
                  <a:pt x="25139" y="518475"/>
                  <a:pt x="9428" y="546755"/>
                </a:cubicBezTo>
                <a:cubicBezTo>
                  <a:pt x="1945" y="629072"/>
                  <a:pt x="-11279" y="665620"/>
                  <a:pt x="18854" y="744718"/>
                </a:cubicBezTo>
                <a:cubicBezTo>
                  <a:pt x="31370" y="777572"/>
                  <a:pt x="91656" y="881300"/>
                  <a:pt x="122549" y="914400"/>
                </a:cubicBezTo>
                <a:cubicBezTo>
                  <a:pt x="148366" y="942062"/>
                  <a:pt x="179836" y="963882"/>
                  <a:pt x="207390" y="989815"/>
                </a:cubicBezTo>
                <a:cubicBezTo>
                  <a:pt x="233278" y="1014180"/>
                  <a:pt x="254743" y="1043403"/>
                  <a:pt x="282805" y="1065229"/>
                </a:cubicBezTo>
                <a:cubicBezTo>
                  <a:pt x="311731" y="1087727"/>
                  <a:pt x="344903" y="1104243"/>
                  <a:pt x="377073" y="1121790"/>
                </a:cubicBezTo>
                <a:cubicBezTo>
                  <a:pt x="448637" y="1160825"/>
                  <a:pt x="521397" y="1197629"/>
                  <a:pt x="593889" y="1234911"/>
                </a:cubicBezTo>
                <a:cubicBezTo>
                  <a:pt x="631380" y="1254192"/>
                  <a:pt x="669304" y="1272618"/>
                  <a:pt x="707011" y="1291472"/>
                </a:cubicBezTo>
                <a:cubicBezTo>
                  <a:pt x="725865" y="1300899"/>
                  <a:pt x="743425" y="1313554"/>
                  <a:pt x="763572" y="1319753"/>
                </a:cubicBezTo>
                <a:cubicBezTo>
                  <a:pt x="804421" y="1332322"/>
                  <a:pt x="846759" y="1340807"/>
                  <a:pt x="886120" y="1357460"/>
                </a:cubicBezTo>
                <a:cubicBezTo>
                  <a:pt x="928848" y="1375537"/>
                  <a:pt x="965402" y="1406700"/>
                  <a:pt x="1008669" y="1423448"/>
                </a:cubicBezTo>
                <a:cubicBezTo>
                  <a:pt x="1063413" y="1444639"/>
                  <a:pt x="1178351" y="1470582"/>
                  <a:pt x="1178351" y="1470582"/>
                </a:cubicBezTo>
                <a:cubicBezTo>
                  <a:pt x="1225485" y="1458013"/>
                  <a:pt x="1274577" y="1451279"/>
                  <a:pt x="1319753" y="1432874"/>
                </a:cubicBezTo>
                <a:cubicBezTo>
                  <a:pt x="1434381" y="1386174"/>
                  <a:pt x="1466051" y="1333711"/>
                  <a:pt x="1555423" y="1244338"/>
                </a:cubicBezTo>
                <a:cubicBezTo>
                  <a:pt x="1580561" y="1187777"/>
                  <a:pt x="1607851" y="1132125"/>
                  <a:pt x="1630838" y="1074656"/>
                </a:cubicBezTo>
                <a:cubicBezTo>
                  <a:pt x="1675350" y="963376"/>
                  <a:pt x="1651133" y="1009408"/>
                  <a:pt x="1696825" y="933254"/>
                </a:cubicBezTo>
                <a:cubicBezTo>
                  <a:pt x="1710155" y="826614"/>
                  <a:pt x="1715873" y="816826"/>
                  <a:pt x="1696825" y="678730"/>
                </a:cubicBezTo>
                <a:cubicBezTo>
                  <a:pt x="1692342" y="646231"/>
                  <a:pt x="1678424" y="615745"/>
                  <a:pt x="1668545" y="584462"/>
                </a:cubicBezTo>
                <a:cubicBezTo>
                  <a:pt x="1659568" y="556036"/>
                  <a:pt x="1653596" y="526284"/>
                  <a:pt x="1640265" y="499621"/>
                </a:cubicBezTo>
                <a:cubicBezTo>
                  <a:pt x="1628176" y="475444"/>
                  <a:pt x="1610017" y="454741"/>
                  <a:pt x="1593131" y="433633"/>
                </a:cubicBezTo>
                <a:cubicBezTo>
                  <a:pt x="1504459" y="322793"/>
                  <a:pt x="1540563" y="381066"/>
                  <a:pt x="1423448" y="263951"/>
                </a:cubicBezTo>
                <a:cubicBezTo>
                  <a:pt x="1402963" y="243466"/>
                  <a:pt x="1386742" y="219059"/>
                  <a:pt x="1366887" y="197963"/>
                </a:cubicBezTo>
                <a:cubicBezTo>
                  <a:pt x="1316791" y="144736"/>
                  <a:pt x="1270285" y="92934"/>
                  <a:pt x="1206632" y="56561"/>
                </a:cubicBezTo>
                <a:cubicBezTo>
                  <a:pt x="1185854" y="44688"/>
                  <a:pt x="1162980" y="36872"/>
                  <a:pt x="1140644" y="28281"/>
                </a:cubicBezTo>
                <a:cubicBezTo>
                  <a:pt x="1122095" y="21147"/>
                  <a:pt x="1103757" y="12238"/>
                  <a:pt x="1084083" y="9427"/>
                </a:cubicBezTo>
                <a:cubicBezTo>
                  <a:pt x="1037319" y="2746"/>
                  <a:pt x="989815" y="3142"/>
                  <a:pt x="942681" y="0"/>
                </a:cubicBezTo>
                <a:cubicBezTo>
                  <a:pt x="873551" y="3142"/>
                  <a:pt x="804149" y="2541"/>
                  <a:pt x="735291" y="9427"/>
                </a:cubicBezTo>
                <a:cubicBezTo>
                  <a:pt x="523892" y="30567"/>
                  <a:pt x="641023" y="25139"/>
                  <a:pt x="622170" y="28281"/>
                </a:cubicBezTo>
                <a:close/>
              </a:path>
            </a:pathLst>
          </a:cu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800" dirty="0">
                <a:solidFill>
                  <a:schemeClr val="tx1"/>
                </a:solidFill>
                <a:latin typeface="Calibri" panose="020F0502020204030204" pitchFamily="34" charset="0"/>
                <a:cs typeface="Calibri" panose="020F0502020204030204" pitchFamily="34" charset="0"/>
              </a:rPr>
              <a:t>Відкритість, доступніст</a:t>
            </a:r>
            <a:r>
              <a:rPr lang="uk-UA" dirty="0">
                <a:solidFill>
                  <a:schemeClr val="tx1"/>
                </a:solidFill>
                <a:latin typeface="Calibri" panose="020F0502020204030204" pitchFamily="34" charset="0"/>
                <a:cs typeface="Calibri" panose="020F0502020204030204" pitchFamily="34" charset="0"/>
              </a:rPr>
              <a:t>ь інформації, свобода обміну</a:t>
            </a:r>
            <a:endParaRPr lang="uk-UA" sz="1600" dirty="0">
              <a:solidFill>
                <a:schemeClr val="tx1"/>
              </a:solidFill>
              <a:latin typeface="Calibri" panose="020F0502020204030204" pitchFamily="34" charset="0"/>
              <a:cs typeface="Calibri" panose="020F0502020204030204" pitchFamily="34" charset="0"/>
            </a:endParaRPr>
          </a:p>
        </p:txBody>
      </p:sp>
      <p:sp>
        <p:nvSpPr>
          <p:cNvPr id="9" name="Полілінія: фігура 8">
            <a:extLst>
              <a:ext uri="{FF2B5EF4-FFF2-40B4-BE49-F238E27FC236}">
                <a16:creationId xmlns:a16="http://schemas.microsoft.com/office/drawing/2014/main" xmlns="" id="{0CB636D1-2C8F-4F13-B43E-184C96EFE7CF}"/>
              </a:ext>
            </a:extLst>
          </p:cNvPr>
          <p:cNvSpPr/>
          <p:nvPr/>
        </p:nvSpPr>
        <p:spPr>
          <a:xfrm>
            <a:off x="8130260" y="1844271"/>
            <a:ext cx="1989848" cy="1828570"/>
          </a:xfrm>
          <a:custGeom>
            <a:avLst/>
            <a:gdLst>
              <a:gd name="connsiteX0" fmla="*/ 1131217 w 1765565"/>
              <a:gd name="connsiteY0" fmla="*/ 48188 h 1622465"/>
              <a:gd name="connsiteX1" fmla="*/ 1131217 w 1765565"/>
              <a:gd name="connsiteY1" fmla="*/ 48188 h 1622465"/>
              <a:gd name="connsiteX2" fmla="*/ 1027522 w 1765565"/>
              <a:gd name="connsiteY2" fmla="*/ 1054 h 1622465"/>
              <a:gd name="connsiteX3" fmla="*/ 697584 w 1765565"/>
              <a:gd name="connsiteY3" fmla="*/ 48188 h 1622465"/>
              <a:gd name="connsiteX4" fmla="*/ 480767 w 1765565"/>
              <a:gd name="connsiteY4" fmla="*/ 133030 h 1622465"/>
              <a:gd name="connsiteX5" fmla="*/ 301658 w 1765565"/>
              <a:gd name="connsiteY5" fmla="*/ 321566 h 1622465"/>
              <a:gd name="connsiteX6" fmla="*/ 235671 w 1765565"/>
              <a:gd name="connsiteY6" fmla="*/ 434687 h 1622465"/>
              <a:gd name="connsiteX7" fmla="*/ 150829 w 1765565"/>
              <a:gd name="connsiteY7" fmla="*/ 708065 h 1622465"/>
              <a:gd name="connsiteX8" fmla="*/ 84842 w 1765565"/>
              <a:gd name="connsiteY8" fmla="*/ 868320 h 1622465"/>
              <a:gd name="connsiteX9" fmla="*/ 75415 w 1765565"/>
              <a:gd name="connsiteY9" fmla="*/ 906027 h 1622465"/>
              <a:gd name="connsiteX10" fmla="*/ 47134 w 1765565"/>
              <a:gd name="connsiteY10" fmla="*/ 943735 h 1622465"/>
              <a:gd name="connsiteX11" fmla="*/ 0 w 1765565"/>
              <a:gd name="connsiteY11" fmla="*/ 1028576 h 1622465"/>
              <a:gd name="connsiteX12" fmla="*/ 75415 w 1765565"/>
              <a:gd name="connsiteY12" fmla="*/ 1254819 h 1622465"/>
              <a:gd name="connsiteX13" fmla="*/ 197963 w 1765565"/>
              <a:gd name="connsiteY13" fmla="*/ 1377368 h 1622465"/>
              <a:gd name="connsiteX14" fmla="*/ 301658 w 1765565"/>
              <a:gd name="connsiteY14" fmla="*/ 1433929 h 1622465"/>
              <a:gd name="connsiteX15" fmla="*/ 499621 w 1765565"/>
              <a:gd name="connsiteY15" fmla="*/ 1481063 h 1622465"/>
              <a:gd name="connsiteX16" fmla="*/ 603316 w 1765565"/>
              <a:gd name="connsiteY16" fmla="*/ 1490489 h 1622465"/>
              <a:gd name="connsiteX17" fmla="*/ 1008669 w 1765565"/>
              <a:gd name="connsiteY17" fmla="*/ 1499916 h 1622465"/>
              <a:gd name="connsiteX18" fmla="*/ 1102937 w 1765565"/>
              <a:gd name="connsiteY18" fmla="*/ 1528197 h 1622465"/>
              <a:gd name="connsiteX19" fmla="*/ 1253765 w 1765565"/>
              <a:gd name="connsiteY19" fmla="*/ 1603611 h 1622465"/>
              <a:gd name="connsiteX20" fmla="*/ 1319753 w 1765565"/>
              <a:gd name="connsiteY20" fmla="*/ 1622465 h 1622465"/>
              <a:gd name="connsiteX21" fmla="*/ 1395167 w 1765565"/>
              <a:gd name="connsiteY21" fmla="*/ 1613038 h 1622465"/>
              <a:gd name="connsiteX22" fmla="*/ 1545996 w 1765565"/>
              <a:gd name="connsiteY22" fmla="*/ 1471636 h 1622465"/>
              <a:gd name="connsiteX23" fmla="*/ 1640264 w 1765565"/>
              <a:gd name="connsiteY23" fmla="*/ 1301953 h 1622465"/>
              <a:gd name="connsiteX24" fmla="*/ 1649691 w 1765565"/>
              <a:gd name="connsiteY24" fmla="*/ 1235966 h 1622465"/>
              <a:gd name="connsiteX25" fmla="*/ 1668545 w 1765565"/>
              <a:gd name="connsiteY25" fmla="*/ 1160551 h 1622465"/>
              <a:gd name="connsiteX26" fmla="*/ 1687398 w 1765565"/>
              <a:gd name="connsiteY26" fmla="*/ 1075710 h 1622465"/>
              <a:gd name="connsiteX27" fmla="*/ 1696825 w 1765565"/>
              <a:gd name="connsiteY27" fmla="*/ 594943 h 1622465"/>
              <a:gd name="connsiteX28" fmla="*/ 1715679 w 1765565"/>
              <a:gd name="connsiteY28" fmla="*/ 519529 h 1622465"/>
              <a:gd name="connsiteX29" fmla="*/ 1753386 w 1765565"/>
              <a:gd name="connsiteY29" fmla="*/ 462968 h 1622465"/>
              <a:gd name="connsiteX30" fmla="*/ 1753386 w 1765565"/>
              <a:gd name="connsiteY30" fmla="*/ 312139 h 1622465"/>
              <a:gd name="connsiteX31" fmla="*/ 1668545 w 1765565"/>
              <a:gd name="connsiteY31" fmla="*/ 236724 h 1622465"/>
              <a:gd name="connsiteX32" fmla="*/ 1564850 w 1765565"/>
              <a:gd name="connsiteY32" fmla="*/ 170737 h 1622465"/>
              <a:gd name="connsiteX33" fmla="*/ 1357460 w 1765565"/>
              <a:gd name="connsiteY33" fmla="*/ 114176 h 1622465"/>
              <a:gd name="connsiteX34" fmla="*/ 1291473 w 1765565"/>
              <a:gd name="connsiteY34" fmla="*/ 104749 h 1622465"/>
              <a:gd name="connsiteX35" fmla="*/ 1197205 w 1765565"/>
              <a:gd name="connsiteY35" fmla="*/ 76469 h 1622465"/>
              <a:gd name="connsiteX36" fmla="*/ 1140644 w 1765565"/>
              <a:gd name="connsiteY36" fmla="*/ 48188 h 1622465"/>
              <a:gd name="connsiteX37" fmla="*/ 1131217 w 1765565"/>
              <a:gd name="connsiteY37" fmla="*/ 48188 h 162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5565" h="1622465">
                <a:moveTo>
                  <a:pt x="1131217" y="48188"/>
                </a:moveTo>
                <a:lnTo>
                  <a:pt x="1131217" y="48188"/>
                </a:lnTo>
                <a:cubicBezTo>
                  <a:pt x="1096652" y="32477"/>
                  <a:pt x="1065343" y="4391"/>
                  <a:pt x="1027522" y="1054"/>
                </a:cubicBezTo>
                <a:cubicBezTo>
                  <a:pt x="955915" y="-5264"/>
                  <a:pt x="782539" y="17604"/>
                  <a:pt x="697584" y="48188"/>
                </a:cubicBezTo>
                <a:cubicBezTo>
                  <a:pt x="287424" y="195845"/>
                  <a:pt x="806133" y="35419"/>
                  <a:pt x="480767" y="133030"/>
                </a:cubicBezTo>
                <a:cubicBezTo>
                  <a:pt x="396590" y="206684"/>
                  <a:pt x="376452" y="217685"/>
                  <a:pt x="301658" y="321566"/>
                </a:cubicBezTo>
                <a:cubicBezTo>
                  <a:pt x="276151" y="356992"/>
                  <a:pt x="257667" y="396980"/>
                  <a:pt x="235671" y="434687"/>
                </a:cubicBezTo>
                <a:cubicBezTo>
                  <a:pt x="209174" y="553920"/>
                  <a:pt x="210755" y="562529"/>
                  <a:pt x="150829" y="708065"/>
                </a:cubicBezTo>
                <a:cubicBezTo>
                  <a:pt x="128833" y="761483"/>
                  <a:pt x="98854" y="812275"/>
                  <a:pt x="84842" y="868320"/>
                </a:cubicBezTo>
                <a:cubicBezTo>
                  <a:pt x="81700" y="880889"/>
                  <a:pt x="81209" y="894439"/>
                  <a:pt x="75415" y="906027"/>
                </a:cubicBezTo>
                <a:cubicBezTo>
                  <a:pt x="68388" y="920080"/>
                  <a:pt x="56266" y="930950"/>
                  <a:pt x="47134" y="943735"/>
                </a:cubicBezTo>
                <a:cubicBezTo>
                  <a:pt x="21681" y="979370"/>
                  <a:pt x="23873" y="980830"/>
                  <a:pt x="0" y="1028576"/>
                </a:cubicBezTo>
                <a:cubicBezTo>
                  <a:pt x="18610" y="1121626"/>
                  <a:pt x="15716" y="1181854"/>
                  <a:pt x="75415" y="1254819"/>
                </a:cubicBezTo>
                <a:cubicBezTo>
                  <a:pt x="111997" y="1299531"/>
                  <a:pt x="152669" y="1341510"/>
                  <a:pt x="197963" y="1377368"/>
                </a:cubicBezTo>
                <a:cubicBezTo>
                  <a:pt x="228833" y="1401807"/>
                  <a:pt x="265753" y="1417772"/>
                  <a:pt x="301658" y="1433929"/>
                </a:cubicBezTo>
                <a:cubicBezTo>
                  <a:pt x="365947" y="1462859"/>
                  <a:pt x="429956" y="1471976"/>
                  <a:pt x="499621" y="1481063"/>
                </a:cubicBezTo>
                <a:cubicBezTo>
                  <a:pt x="534037" y="1485552"/>
                  <a:pt x="568632" y="1489204"/>
                  <a:pt x="603316" y="1490489"/>
                </a:cubicBezTo>
                <a:cubicBezTo>
                  <a:pt x="738378" y="1495491"/>
                  <a:pt x="873551" y="1496774"/>
                  <a:pt x="1008669" y="1499916"/>
                </a:cubicBezTo>
                <a:cubicBezTo>
                  <a:pt x="1040092" y="1509343"/>
                  <a:pt x="1072153" y="1516856"/>
                  <a:pt x="1102937" y="1528197"/>
                </a:cubicBezTo>
                <a:cubicBezTo>
                  <a:pt x="1343855" y="1616957"/>
                  <a:pt x="1052095" y="1517180"/>
                  <a:pt x="1253765" y="1603611"/>
                </a:cubicBezTo>
                <a:cubicBezTo>
                  <a:pt x="1274792" y="1612622"/>
                  <a:pt x="1297757" y="1616180"/>
                  <a:pt x="1319753" y="1622465"/>
                </a:cubicBezTo>
                <a:cubicBezTo>
                  <a:pt x="1344891" y="1619323"/>
                  <a:pt x="1371446" y="1621933"/>
                  <a:pt x="1395167" y="1613038"/>
                </a:cubicBezTo>
                <a:cubicBezTo>
                  <a:pt x="1469276" y="1585247"/>
                  <a:pt x="1500158" y="1533844"/>
                  <a:pt x="1545996" y="1471636"/>
                </a:cubicBezTo>
                <a:cubicBezTo>
                  <a:pt x="1607929" y="1387585"/>
                  <a:pt x="1599493" y="1393689"/>
                  <a:pt x="1640264" y="1301953"/>
                </a:cubicBezTo>
                <a:cubicBezTo>
                  <a:pt x="1643406" y="1279957"/>
                  <a:pt x="1645333" y="1257753"/>
                  <a:pt x="1649691" y="1235966"/>
                </a:cubicBezTo>
                <a:cubicBezTo>
                  <a:pt x="1654773" y="1210557"/>
                  <a:pt x="1662610" y="1185774"/>
                  <a:pt x="1668545" y="1160551"/>
                </a:cubicBezTo>
                <a:cubicBezTo>
                  <a:pt x="1675180" y="1132351"/>
                  <a:pt x="1681114" y="1103990"/>
                  <a:pt x="1687398" y="1075710"/>
                </a:cubicBezTo>
                <a:cubicBezTo>
                  <a:pt x="1690540" y="915454"/>
                  <a:pt x="1688685" y="755023"/>
                  <a:pt x="1696825" y="594943"/>
                </a:cubicBezTo>
                <a:cubicBezTo>
                  <a:pt x="1698141" y="569065"/>
                  <a:pt x="1705472" y="543346"/>
                  <a:pt x="1715679" y="519529"/>
                </a:cubicBezTo>
                <a:cubicBezTo>
                  <a:pt x="1724605" y="498702"/>
                  <a:pt x="1740817" y="481822"/>
                  <a:pt x="1753386" y="462968"/>
                </a:cubicBezTo>
                <a:cubicBezTo>
                  <a:pt x="1760796" y="418507"/>
                  <a:pt x="1776625" y="353969"/>
                  <a:pt x="1753386" y="312139"/>
                </a:cubicBezTo>
                <a:cubicBezTo>
                  <a:pt x="1735010" y="279063"/>
                  <a:pt x="1698815" y="259427"/>
                  <a:pt x="1668545" y="236724"/>
                </a:cubicBezTo>
                <a:cubicBezTo>
                  <a:pt x="1635769" y="212142"/>
                  <a:pt x="1601811" y="188414"/>
                  <a:pt x="1564850" y="170737"/>
                </a:cubicBezTo>
                <a:cubicBezTo>
                  <a:pt x="1503137" y="141223"/>
                  <a:pt x="1424746" y="126050"/>
                  <a:pt x="1357460" y="114176"/>
                </a:cubicBezTo>
                <a:cubicBezTo>
                  <a:pt x="1335579" y="110315"/>
                  <a:pt x="1313334" y="108724"/>
                  <a:pt x="1291473" y="104749"/>
                </a:cubicBezTo>
                <a:cubicBezTo>
                  <a:pt x="1266959" y="100292"/>
                  <a:pt x="1216246" y="84403"/>
                  <a:pt x="1197205" y="76469"/>
                </a:cubicBezTo>
                <a:cubicBezTo>
                  <a:pt x="1177747" y="68362"/>
                  <a:pt x="1159071" y="58425"/>
                  <a:pt x="1140644" y="48188"/>
                </a:cubicBezTo>
                <a:cubicBezTo>
                  <a:pt x="1130740" y="42686"/>
                  <a:pt x="1132788" y="48188"/>
                  <a:pt x="1131217" y="48188"/>
                </a:cubicBezTo>
                <a:close/>
              </a:path>
            </a:pathLst>
          </a:cu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800" dirty="0">
                <a:solidFill>
                  <a:schemeClr val="tx1"/>
                </a:solidFill>
                <a:latin typeface="Calibri" panose="020F0502020204030204" pitchFamily="34" charset="0"/>
                <a:cs typeface="Calibri" panose="020F0502020204030204" pitchFamily="34" charset="0"/>
              </a:rPr>
              <a:t>Достовірність і повнота інформації</a:t>
            </a:r>
            <a:endParaRPr lang="uk-UA" sz="1600" dirty="0">
              <a:solidFill>
                <a:schemeClr val="tx1"/>
              </a:solidFill>
              <a:latin typeface="Calibri" panose="020F0502020204030204" pitchFamily="34" charset="0"/>
              <a:cs typeface="Calibri" panose="020F0502020204030204" pitchFamily="34" charset="0"/>
            </a:endParaRPr>
          </a:p>
        </p:txBody>
      </p:sp>
      <p:sp>
        <p:nvSpPr>
          <p:cNvPr id="10" name="Полілінія: фігура 9">
            <a:extLst>
              <a:ext uri="{FF2B5EF4-FFF2-40B4-BE49-F238E27FC236}">
                <a16:creationId xmlns:a16="http://schemas.microsoft.com/office/drawing/2014/main" xmlns="" id="{0841F5F6-0686-494C-A46C-0EE7236C921C}"/>
              </a:ext>
            </a:extLst>
          </p:cNvPr>
          <p:cNvSpPr/>
          <p:nvPr/>
        </p:nvSpPr>
        <p:spPr>
          <a:xfrm>
            <a:off x="2092003" y="1515369"/>
            <a:ext cx="2156734" cy="1827380"/>
          </a:xfrm>
          <a:custGeom>
            <a:avLst/>
            <a:gdLst>
              <a:gd name="connsiteX0" fmla="*/ 1131216 w 1913641"/>
              <a:gd name="connsiteY0" fmla="*/ 84841 h 1621410"/>
              <a:gd name="connsiteX1" fmla="*/ 1131216 w 1913641"/>
              <a:gd name="connsiteY1" fmla="*/ 84841 h 1621410"/>
              <a:gd name="connsiteX2" fmla="*/ 989814 w 1913641"/>
              <a:gd name="connsiteY2" fmla="*/ 28280 h 1621410"/>
              <a:gd name="connsiteX3" fmla="*/ 791851 w 1913641"/>
              <a:gd name="connsiteY3" fmla="*/ 0 h 1621410"/>
              <a:gd name="connsiteX4" fmla="*/ 320511 w 1913641"/>
              <a:gd name="connsiteY4" fmla="*/ 179109 h 1621410"/>
              <a:gd name="connsiteX5" fmla="*/ 113121 w 1913641"/>
              <a:gd name="connsiteY5" fmla="*/ 358218 h 1621410"/>
              <a:gd name="connsiteX6" fmla="*/ 28280 w 1913641"/>
              <a:gd name="connsiteY6" fmla="*/ 593889 h 1621410"/>
              <a:gd name="connsiteX7" fmla="*/ 0 w 1913641"/>
              <a:gd name="connsiteY7" fmla="*/ 707010 h 1621410"/>
              <a:gd name="connsiteX8" fmla="*/ 9426 w 1913641"/>
              <a:gd name="connsiteY8" fmla="*/ 1027522 h 1621410"/>
              <a:gd name="connsiteX9" fmla="*/ 18853 w 1913641"/>
              <a:gd name="connsiteY9" fmla="*/ 1084082 h 1621410"/>
              <a:gd name="connsiteX10" fmla="*/ 56560 w 1913641"/>
              <a:gd name="connsiteY10" fmla="*/ 1178350 h 1621410"/>
              <a:gd name="connsiteX11" fmla="*/ 169682 w 1913641"/>
              <a:gd name="connsiteY11" fmla="*/ 1300899 h 1621410"/>
              <a:gd name="connsiteX12" fmla="*/ 509047 w 1913641"/>
              <a:gd name="connsiteY12" fmla="*/ 1395167 h 1621410"/>
              <a:gd name="connsiteX13" fmla="*/ 650449 w 1913641"/>
              <a:gd name="connsiteY13" fmla="*/ 1414021 h 1621410"/>
              <a:gd name="connsiteX14" fmla="*/ 867266 w 1913641"/>
              <a:gd name="connsiteY14" fmla="*/ 1470581 h 1621410"/>
              <a:gd name="connsiteX15" fmla="*/ 980387 w 1913641"/>
              <a:gd name="connsiteY15" fmla="*/ 1508289 h 1621410"/>
              <a:gd name="connsiteX16" fmla="*/ 1074655 w 1913641"/>
              <a:gd name="connsiteY16" fmla="*/ 1517715 h 1621410"/>
              <a:gd name="connsiteX17" fmla="*/ 1206631 w 1913641"/>
              <a:gd name="connsiteY17" fmla="*/ 1555423 h 1621410"/>
              <a:gd name="connsiteX18" fmla="*/ 1272618 w 1913641"/>
              <a:gd name="connsiteY18" fmla="*/ 1583703 h 1621410"/>
              <a:gd name="connsiteX19" fmla="*/ 1310325 w 1913641"/>
              <a:gd name="connsiteY19" fmla="*/ 1602557 h 1621410"/>
              <a:gd name="connsiteX20" fmla="*/ 1385740 w 1913641"/>
              <a:gd name="connsiteY20" fmla="*/ 1621410 h 1621410"/>
              <a:gd name="connsiteX21" fmla="*/ 1545996 w 1913641"/>
              <a:gd name="connsiteY21" fmla="*/ 1564849 h 1621410"/>
              <a:gd name="connsiteX22" fmla="*/ 1706251 w 1913641"/>
              <a:gd name="connsiteY22" fmla="*/ 1366886 h 1621410"/>
              <a:gd name="connsiteX23" fmla="*/ 1781666 w 1913641"/>
              <a:gd name="connsiteY23" fmla="*/ 1272618 h 1621410"/>
              <a:gd name="connsiteX24" fmla="*/ 1819373 w 1913641"/>
              <a:gd name="connsiteY24" fmla="*/ 1197204 h 1621410"/>
              <a:gd name="connsiteX25" fmla="*/ 1866507 w 1913641"/>
              <a:gd name="connsiteY25" fmla="*/ 1046375 h 1621410"/>
              <a:gd name="connsiteX26" fmla="*/ 1894787 w 1913641"/>
              <a:gd name="connsiteY26" fmla="*/ 857839 h 1621410"/>
              <a:gd name="connsiteX27" fmla="*/ 1913641 w 1913641"/>
              <a:gd name="connsiteY27" fmla="*/ 622169 h 1621410"/>
              <a:gd name="connsiteX28" fmla="*/ 1875934 w 1913641"/>
              <a:gd name="connsiteY28" fmla="*/ 405352 h 1621410"/>
              <a:gd name="connsiteX29" fmla="*/ 1838226 w 1913641"/>
              <a:gd name="connsiteY29" fmla="*/ 348792 h 1621410"/>
              <a:gd name="connsiteX30" fmla="*/ 1800519 w 1913641"/>
              <a:gd name="connsiteY30" fmla="*/ 301658 h 1621410"/>
              <a:gd name="connsiteX31" fmla="*/ 1725105 w 1913641"/>
              <a:gd name="connsiteY31" fmla="*/ 263950 h 1621410"/>
              <a:gd name="connsiteX32" fmla="*/ 1517715 w 1913641"/>
              <a:gd name="connsiteY32" fmla="*/ 226243 h 1621410"/>
              <a:gd name="connsiteX33" fmla="*/ 1432874 w 1913641"/>
              <a:gd name="connsiteY33" fmla="*/ 216816 h 1621410"/>
              <a:gd name="connsiteX34" fmla="*/ 1253765 w 1913641"/>
              <a:gd name="connsiteY34" fmla="*/ 197963 h 1621410"/>
              <a:gd name="connsiteX35" fmla="*/ 1216057 w 1913641"/>
              <a:gd name="connsiteY35" fmla="*/ 179109 h 1621410"/>
              <a:gd name="connsiteX36" fmla="*/ 1187777 w 1913641"/>
              <a:gd name="connsiteY36" fmla="*/ 150829 h 1621410"/>
              <a:gd name="connsiteX37" fmla="*/ 1159497 w 1913641"/>
              <a:gd name="connsiteY37" fmla="*/ 131975 h 1621410"/>
              <a:gd name="connsiteX38" fmla="*/ 1131216 w 1913641"/>
              <a:gd name="connsiteY38" fmla="*/ 84841 h 162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13641" h="1621410">
                <a:moveTo>
                  <a:pt x="1131216" y="84841"/>
                </a:moveTo>
                <a:lnTo>
                  <a:pt x="1131216" y="84841"/>
                </a:lnTo>
                <a:cubicBezTo>
                  <a:pt x="1084082" y="65987"/>
                  <a:pt x="1038487" y="42702"/>
                  <a:pt x="989814" y="28280"/>
                </a:cubicBezTo>
                <a:cubicBezTo>
                  <a:pt x="947463" y="15732"/>
                  <a:pt x="841116" y="5474"/>
                  <a:pt x="791851" y="0"/>
                </a:cubicBezTo>
                <a:cubicBezTo>
                  <a:pt x="569890" y="47562"/>
                  <a:pt x="615534" y="28319"/>
                  <a:pt x="320511" y="179109"/>
                </a:cubicBezTo>
                <a:cubicBezTo>
                  <a:pt x="275115" y="202312"/>
                  <a:pt x="132701" y="340145"/>
                  <a:pt x="113121" y="358218"/>
                </a:cubicBezTo>
                <a:cubicBezTo>
                  <a:pt x="81077" y="441532"/>
                  <a:pt x="53165" y="508567"/>
                  <a:pt x="28280" y="593889"/>
                </a:cubicBezTo>
                <a:cubicBezTo>
                  <a:pt x="17397" y="631202"/>
                  <a:pt x="9427" y="669303"/>
                  <a:pt x="0" y="707010"/>
                </a:cubicBezTo>
                <a:cubicBezTo>
                  <a:pt x="3142" y="813847"/>
                  <a:pt x="4089" y="920772"/>
                  <a:pt x="9426" y="1027522"/>
                </a:cubicBezTo>
                <a:cubicBezTo>
                  <a:pt x="10380" y="1046612"/>
                  <a:pt x="13152" y="1065839"/>
                  <a:pt x="18853" y="1084082"/>
                </a:cubicBezTo>
                <a:cubicBezTo>
                  <a:pt x="28948" y="1116385"/>
                  <a:pt x="37233" y="1150568"/>
                  <a:pt x="56560" y="1178350"/>
                </a:cubicBezTo>
                <a:cubicBezTo>
                  <a:pt x="88307" y="1223986"/>
                  <a:pt x="119548" y="1276876"/>
                  <a:pt x="169682" y="1300899"/>
                </a:cubicBezTo>
                <a:cubicBezTo>
                  <a:pt x="275560" y="1351632"/>
                  <a:pt x="394763" y="1368277"/>
                  <a:pt x="509047" y="1395167"/>
                </a:cubicBezTo>
                <a:cubicBezTo>
                  <a:pt x="555334" y="1406058"/>
                  <a:pt x="603315" y="1407736"/>
                  <a:pt x="650449" y="1414021"/>
                </a:cubicBezTo>
                <a:cubicBezTo>
                  <a:pt x="722721" y="1432874"/>
                  <a:pt x="796408" y="1446961"/>
                  <a:pt x="867266" y="1470581"/>
                </a:cubicBezTo>
                <a:cubicBezTo>
                  <a:pt x="904973" y="1483150"/>
                  <a:pt x="941629" y="1499480"/>
                  <a:pt x="980387" y="1508289"/>
                </a:cubicBezTo>
                <a:cubicBezTo>
                  <a:pt x="1011181" y="1515288"/>
                  <a:pt x="1043232" y="1514573"/>
                  <a:pt x="1074655" y="1517715"/>
                </a:cubicBezTo>
                <a:cubicBezTo>
                  <a:pt x="1138219" y="1530428"/>
                  <a:pt x="1130407" y="1526839"/>
                  <a:pt x="1206631" y="1555423"/>
                </a:cubicBezTo>
                <a:cubicBezTo>
                  <a:pt x="1229038" y="1563826"/>
                  <a:pt x="1250832" y="1573800"/>
                  <a:pt x="1272618" y="1583703"/>
                </a:cubicBezTo>
                <a:cubicBezTo>
                  <a:pt x="1285411" y="1589518"/>
                  <a:pt x="1296993" y="1598113"/>
                  <a:pt x="1310325" y="1602557"/>
                </a:cubicBezTo>
                <a:cubicBezTo>
                  <a:pt x="1334907" y="1610751"/>
                  <a:pt x="1360602" y="1615126"/>
                  <a:pt x="1385740" y="1621410"/>
                </a:cubicBezTo>
                <a:cubicBezTo>
                  <a:pt x="1439159" y="1602556"/>
                  <a:pt x="1498058" y="1595032"/>
                  <a:pt x="1545996" y="1564849"/>
                </a:cubicBezTo>
                <a:cubicBezTo>
                  <a:pt x="1601105" y="1530151"/>
                  <a:pt x="1666816" y="1419467"/>
                  <a:pt x="1706251" y="1366886"/>
                </a:cubicBezTo>
                <a:cubicBezTo>
                  <a:pt x="1730395" y="1334693"/>
                  <a:pt x="1759344" y="1306100"/>
                  <a:pt x="1781666" y="1272618"/>
                </a:cubicBezTo>
                <a:cubicBezTo>
                  <a:pt x="1797256" y="1249233"/>
                  <a:pt x="1808672" y="1223192"/>
                  <a:pt x="1819373" y="1197204"/>
                </a:cubicBezTo>
                <a:cubicBezTo>
                  <a:pt x="1835944" y="1156959"/>
                  <a:pt x="1854000" y="1090149"/>
                  <a:pt x="1866507" y="1046375"/>
                </a:cubicBezTo>
                <a:cubicBezTo>
                  <a:pt x="1895933" y="810974"/>
                  <a:pt x="1848747" y="1180126"/>
                  <a:pt x="1894787" y="857839"/>
                </a:cubicBezTo>
                <a:cubicBezTo>
                  <a:pt x="1906446" y="776223"/>
                  <a:pt x="1908336" y="707053"/>
                  <a:pt x="1913641" y="622169"/>
                </a:cubicBezTo>
                <a:cubicBezTo>
                  <a:pt x="1901072" y="549897"/>
                  <a:pt x="1895442" y="476068"/>
                  <a:pt x="1875934" y="405352"/>
                </a:cubicBezTo>
                <a:cubicBezTo>
                  <a:pt x="1869908" y="383509"/>
                  <a:pt x="1851554" y="367117"/>
                  <a:pt x="1838226" y="348792"/>
                </a:cubicBezTo>
                <a:cubicBezTo>
                  <a:pt x="1826392" y="332520"/>
                  <a:pt x="1816615" y="313730"/>
                  <a:pt x="1800519" y="301658"/>
                </a:cubicBezTo>
                <a:cubicBezTo>
                  <a:pt x="1778035" y="284795"/>
                  <a:pt x="1752371" y="270766"/>
                  <a:pt x="1725105" y="263950"/>
                </a:cubicBezTo>
                <a:cubicBezTo>
                  <a:pt x="1575396" y="226523"/>
                  <a:pt x="1655493" y="240746"/>
                  <a:pt x="1517715" y="226243"/>
                </a:cubicBezTo>
                <a:lnTo>
                  <a:pt x="1432874" y="216816"/>
                </a:lnTo>
                <a:cubicBezTo>
                  <a:pt x="1263787" y="200713"/>
                  <a:pt x="1377071" y="215579"/>
                  <a:pt x="1253765" y="197963"/>
                </a:cubicBezTo>
                <a:cubicBezTo>
                  <a:pt x="1241196" y="191678"/>
                  <a:pt x="1227492" y="187277"/>
                  <a:pt x="1216057" y="179109"/>
                </a:cubicBezTo>
                <a:cubicBezTo>
                  <a:pt x="1205209" y="171360"/>
                  <a:pt x="1198018" y="159364"/>
                  <a:pt x="1187777" y="150829"/>
                </a:cubicBezTo>
                <a:cubicBezTo>
                  <a:pt x="1179073" y="143576"/>
                  <a:pt x="1168924" y="138260"/>
                  <a:pt x="1159497" y="131975"/>
                </a:cubicBezTo>
                <a:cubicBezTo>
                  <a:pt x="1136199" y="85380"/>
                  <a:pt x="1135930" y="92697"/>
                  <a:pt x="1131216" y="84841"/>
                </a:cubicBezTo>
                <a:close/>
              </a:path>
            </a:pathLst>
          </a:cu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800" dirty="0">
                <a:solidFill>
                  <a:schemeClr val="tx1"/>
                </a:solidFill>
                <a:latin typeface="Calibri" panose="020F0502020204030204" pitchFamily="34" charset="0"/>
                <a:cs typeface="Calibri" panose="020F0502020204030204" pitchFamily="34" charset="0"/>
              </a:rPr>
              <a:t>Гарантованість права на інформацію</a:t>
            </a:r>
          </a:p>
        </p:txBody>
      </p:sp>
      <p:sp>
        <p:nvSpPr>
          <p:cNvPr id="11" name="Полілінія: фігура 10">
            <a:extLst>
              <a:ext uri="{FF2B5EF4-FFF2-40B4-BE49-F238E27FC236}">
                <a16:creationId xmlns:a16="http://schemas.microsoft.com/office/drawing/2014/main" xmlns="" id="{E928CE01-59AC-4F97-A8E4-E1EA40685173}"/>
              </a:ext>
            </a:extLst>
          </p:cNvPr>
          <p:cNvSpPr/>
          <p:nvPr/>
        </p:nvSpPr>
        <p:spPr>
          <a:xfrm>
            <a:off x="7681640" y="4428941"/>
            <a:ext cx="2271860" cy="1924725"/>
          </a:xfrm>
          <a:custGeom>
            <a:avLst/>
            <a:gdLst>
              <a:gd name="connsiteX0" fmla="*/ 1291472 w 2027038"/>
              <a:gd name="connsiteY0" fmla="*/ 12584 h 1822531"/>
              <a:gd name="connsiteX1" fmla="*/ 1291472 w 2027038"/>
              <a:gd name="connsiteY1" fmla="*/ 12584 h 1822531"/>
              <a:gd name="connsiteX2" fmla="*/ 1027522 w 2027038"/>
              <a:gd name="connsiteY2" fmla="*/ 3158 h 1822531"/>
              <a:gd name="connsiteX3" fmla="*/ 631596 w 2027038"/>
              <a:gd name="connsiteY3" fmla="*/ 106852 h 1822531"/>
              <a:gd name="connsiteX4" fmla="*/ 405353 w 2027038"/>
              <a:gd name="connsiteY4" fmla="*/ 323669 h 1822531"/>
              <a:gd name="connsiteX5" fmla="*/ 301658 w 2027038"/>
              <a:gd name="connsiteY5" fmla="*/ 446217 h 1822531"/>
              <a:gd name="connsiteX6" fmla="*/ 188536 w 2027038"/>
              <a:gd name="connsiteY6" fmla="*/ 559339 h 1822531"/>
              <a:gd name="connsiteX7" fmla="*/ 84841 w 2027038"/>
              <a:gd name="connsiteY7" fmla="*/ 795009 h 1822531"/>
              <a:gd name="connsiteX8" fmla="*/ 0 w 2027038"/>
              <a:gd name="connsiteY8" fmla="*/ 1087240 h 1822531"/>
              <a:gd name="connsiteX9" fmla="*/ 65988 w 2027038"/>
              <a:gd name="connsiteY9" fmla="*/ 1379471 h 1822531"/>
              <a:gd name="connsiteX10" fmla="*/ 150829 w 2027038"/>
              <a:gd name="connsiteY10" fmla="*/ 1473739 h 1822531"/>
              <a:gd name="connsiteX11" fmla="*/ 245097 w 2027038"/>
              <a:gd name="connsiteY11" fmla="*/ 1568007 h 1822531"/>
              <a:gd name="connsiteX12" fmla="*/ 537328 w 2027038"/>
              <a:gd name="connsiteY12" fmla="*/ 1652848 h 1822531"/>
              <a:gd name="connsiteX13" fmla="*/ 697584 w 2027038"/>
              <a:gd name="connsiteY13" fmla="*/ 1671702 h 1822531"/>
              <a:gd name="connsiteX14" fmla="*/ 886120 w 2027038"/>
              <a:gd name="connsiteY14" fmla="*/ 1709409 h 1822531"/>
              <a:gd name="connsiteX15" fmla="*/ 1084083 w 2027038"/>
              <a:gd name="connsiteY15" fmla="*/ 1813104 h 1822531"/>
              <a:gd name="connsiteX16" fmla="*/ 1131217 w 2027038"/>
              <a:gd name="connsiteY16" fmla="*/ 1822531 h 1822531"/>
              <a:gd name="connsiteX17" fmla="*/ 1480008 w 2027038"/>
              <a:gd name="connsiteY17" fmla="*/ 1775397 h 1822531"/>
              <a:gd name="connsiteX18" fmla="*/ 1602557 w 2027038"/>
              <a:gd name="connsiteY18" fmla="*/ 1728263 h 1822531"/>
              <a:gd name="connsiteX19" fmla="*/ 1762812 w 2027038"/>
              <a:gd name="connsiteY19" fmla="*/ 1633995 h 1822531"/>
              <a:gd name="connsiteX20" fmla="*/ 1894788 w 2027038"/>
              <a:gd name="connsiteY20" fmla="*/ 1520873 h 1822531"/>
              <a:gd name="connsiteX21" fmla="*/ 1989056 w 2027038"/>
              <a:gd name="connsiteY21" fmla="*/ 1332337 h 1822531"/>
              <a:gd name="connsiteX22" fmla="*/ 2017336 w 2027038"/>
              <a:gd name="connsiteY22" fmla="*/ 1238069 h 1822531"/>
              <a:gd name="connsiteX23" fmla="*/ 1998483 w 2027038"/>
              <a:gd name="connsiteY23" fmla="*/ 955265 h 1822531"/>
              <a:gd name="connsiteX24" fmla="*/ 1875934 w 2027038"/>
              <a:gd name="connsiteY24" fmla="*/ 634753 h 1822531"/>
              <a:gd name="connsiteX25" fmla="*/ 1828800 w 2027038"/>
              <a:gd name="connsiteY25" fmla="*/ 578193 h 1822531"/>
              <a:gd name="connsiteX26" fmla="*/ 1593130 w 2027038"/>
              <a:gd name="connsiteY26" fmla="*/ 314242 h 1822531"/>
              <a:gd name="connsiteX27" fmla="*/ 1564850 w 2027038"/>
              <a:gd name="connsiteY27" fmla="*/ 267108 h 1822531"/>
              <a:gd name="connsiteX28" fmla="*/ 1517716 w 2027038"/>
              <a:gd name="connsiteY28" fmla="*/ 182267 h 1822531"/>
              <a:gd name="connsiteX29" fmla="*/ 1480008 w 2027038"/>
              <a:gd name="connsiteY29" fmla="*/ 125706 h 1822531"/>
              <a:gd name="connsiteX30" fmla="*/ 1442301 w 2027038"/>
              <a:gd name="connsiteY30" fmla="*/ 106852 h 1822531"/>
              <a:gd name="connsiteX31" fmla="*/ 1423448 w 2027038"/>
              <a:gd name="connsiteY31" fmla="*/ 78572 h 1822531"/>
              <a:gd name="connsiteX32" fmla="*/ 1376314 w 2027038"/>
              <a:gd name="connsiteY32" fmla="*/ 59718 h 1822531"/>
              <a:gd name="connsiteX33" fmla="*/ 1291472 w 2027038"/>
              <a:gd name="connsiteY33" fmla="*/ 12584 h 182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27038" h="1822531">
                <a:moveTo>
                  <a:pt x="1291472" y="12584"/>
                </a:moveTo>
                <a:lnTo>
                  <a:pt x="1291472" y="12584"/>
                </a:lnTo>
                <a:cubicBezTo>
                  <a:pt x="1203489" y="9442"/>
                  <a:pt x="1115006" y="-6719"/>
                  <a:pt x="1027522" y="3158"/>
                </a:cubicBezTo>
                <a:cubicBezTo>
                  <a:pt x="842748" y="24020"/>
                  <a:pt x="770181" y="54883"/>
                  <a:pt x="631596" y="106852"/>
                </a:cubicBezTo>
                <a:cubicBezTo>
                  <a:pt x="545315" y="185289"/>
                  <a:pt x="486532" y="235725"/>
                  <a:pt x="405353" y="323669"/>
                </a:cubicBezTo>
                <a:cubicBezTo>
                  <a:pt x="369058" y="362989"/>
                  <a:pt x="337888" y="406837"/>
                  <a:pt x="301658" y="446217"/>
                </a:cubicBezTo>
                <a:cubicBezTo>
                  <a:pt x="265553" y="485461"/>
                  <a:pt x="221636" y="517529"/>
                  <a:pt x="188536" y="559339"/>
                </a:cubicBezTo>
                <a:cubicBezTo>
                  <a:pt x="116319" y="650561"/>
                  <a:pt x="120403" y="688323"/>
                  <a:pt x="84841" y="795009"/>
                </a:cubicBezTo>
                <a:cubicBezTo>
                  <a:pt x="2815" y="1041085"/>
                  <a:pt x="33104" y="905172"/>
                  <a:pt x="0" y="1087240"/>
                </a:cubicBezTo>
                <a:cubicBezTo>
                  <a:pt x="10133" y="1151412"/>
                  <a:pt x="25178" y="1310408"/>
                  <a:pt x="65988" y="1379471"/>
                </a:cubicBezTo>
                <a:cubicBezTo>
                  <a:pt x="87494" y="1415867"/>
                  <a:pt x="121712" y="1443090"/>
                  <a:pt x="150829" y="1473739"/>
                </a:cubicBezTo>
                <a:cubicBezTo>
                  <a:pt x="181436" y="1505957"/>
                  <a:pt x="208936" y="1542178"/>
                  <a:pt x="245097" y="1568007"/>
                </a:cubicBezTo>
                <a:cubicBezTo>
                  <a:pt x="318134" y="1620176"/>
                  <a:pt x="461798" y="1643962"/>
                  <a:pt x="537328" y="1652848"/>
                </a:cubicBezTo>
                <a:cubicBezTo>
                  <a:pt x="590747" y="1659133"/>
                  <a:pt x="644337" y="1664095"/>
                  <a:pt x="697584" y="1671702"/>
                </a:cubicBezTo>
                <a:cubicBezTo>
                  <a:pt x="764893" y="1681318"/>
                  <a:pt x="820492" y="1694825"/>
                  <a:pt x="886120" y="1709409"/>
                </a:cubicBezTo>
                <a:cubicBezTo>
                  <a:pt x="958071" y="1751381"/>
                  <a:pt x="1007488" y="1785749"/>
                  <a:pt x="1084083" y="1813104"/>
                </a:cubicBezTo>
                <a:cubicBezTo>
                  <a:pt x="1099172" y="1818493"/>
                  <a:pt x="1115506" y="1819389"/>
                  <a:pt x="1131217" y="1822531"/>
                </a:cubicBezTo>
                <a:cubicBezTo>
                  <a:pt x="1247481" y="1806820"/>
                  <a:pt x="1364966" y="1798405"/>
                  <a:pt x="1480008" y="1775397"/>
                </a:cubicBezTo>
                <a:cubicBezTo>
                  <a:pt x="1522925" y="1766814"/>
                  <a:pt x="1563411" y="1747836"/>
                  <a:pt x="1602557" y="1728263"/>
                </a:cubicBezTo>
                <a:cubicBezTo>
                  <a:pt x="1657989" y="1700547"/>
                  <a:pt x="1710526" y="1667268"/>
                  <a:pt x="1762812" y="1633995"/>
                </a:cubicBezTo>
                <a:cubicBezTo>
                  <a:pt x="1789804" y="1616818"/>
                  <a:pt x="1888352" y="1526594"/>
                  <a:pt x="1894788" y="1520873"/>
                </a:cubicBezTo>
                <a:cubicBezTo>
                  <a:pt x="1933795" y="1450660"/>
                  <a:pt x="1959713" y="1409364"/>
                  <a:pt x="1989056" y="1332337"/>
                </a:cubicBezTo>
                <a:cubicBezTo>
                  <a:pt x="2000735" y="1301680"/>
                  <a:pt x="2007909" y="1269492"/>
                  <a:pt x="2017336" y="1238069"/>
                </a:cubicBezTo>
                <a:cubicBezTo>
                  <a:pt x="2032820" y="1083232"/>
                  <a:pt x="2031984" y="1169669"/>
                  <a:pt x="1998483" y="955265"/>
                </a:cubicBezTo>
                <a:cubicBezTo>
                  <a:pt x="1978542" y="827644"/>
                  <a:pt x="1973231" y="751508"/>
                  <a:pt x="1875934" y="634753"/>
                </a:cubicBezTo>
                <a:cubicBezTo>
                  <a:pt x="1860223" y="615900"/>
                  <a:pt x="1845725" y="595965"/>
                  <a:pt x="1828800" y="578193"/>
                </a:cubicBezTo>
                <a:cubicBezTo>
                  <a:pt x="1740289" y="485257"/>
                  <a:pt x="1658970" y="423978"/>
                  <a:pt x="1593130" y="314242"/>
                </a:cubicBezTo>
                <a:cubicBezTo>
                  <a:pt x="1583703" y="298531"/>
                  <a:pt x="1573748" y="283125"/>
                  <a:pt x="1564850" y="267108"/>
                </a:cubicBezTo>
                <a:cubicBezTo>
                  <a:pt x="1525492" y="196264"/>
                  <a:pt x="1569276" y="263289"/>
                  <a:pt x="1517716" y="182267"/>
                </a:cubicBezTo>
                <a:cubicBezTo>
                  <a:pt x="1505551" y="163150"/>
                  <a:pt x="1496031" y="141729"/>
                  <a:pt x="1480008" y="125706"/>
                </a:cubicBezTo>
                <a:cubicBezTo>
                  <a:pt x="1470071" y="115769"/>
                  <a:pt x="1454870" y="113137"/>
                  <a:pt x="1442301" y="106852"/>
                </a:cubicBezTo>
                <a:cubicBezTo>
                  <a:pt x="1436017" y="97425"/>
                  <a:pt x="1432667" y="85157"/>
                  <a:pt x="1423448" y="78572"/>
                </a:cubicBezTo>
                <a:cubicBezTo>
                  <a:pt x="1409678" y="68736"/>
                  <a:pt x="1392639" y="64170"/>
                  <a:pt x="1376314" y="59718"/>
                </a:cubicBezTo>
                <a:cubicBezTo>
                  <a:pt x="1336069" y="48742"/>
                  <a:pt x="1305612" y="20440"/>
                  <a:pt x="1291472" y="12584"/>
                </a:cubicBezTo>
                <a:close/>
              </a:path>
            </a:pathLst>
          </a:custGeom>
          <a:solidFill>
            <a:schemeClr val="tx2">
              <a:lumMod val="60000"/>
              <a:lumOff val="40000"/>
            </a:scheme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800" dirty="0">
                <a:solidFill>
                  <a:schemeClr val="tx1"/>
                </a:solidFill>
                <a:latin typeface="Calibri" panose="020F0502020204030204" pitchFamily="34" charset="0"/>
                <a:cs typeface="Calibri" panose="020F0502020204030204" pitchFamily="34" charset="0"/>
              </a:rPr>
              <a:t>Правомірність одержання, використання, поширення, зберігання та захисту інформації</a:t>
            </a:r>
            <a:endParaRPr lang="uk-UA" sz="1200" dirty="0">
              <a:solidFill>
                <a:schemeClr val="tx1"/>
              </a:solidFill>
              <a:latin typeface="Calibri" panose="020F0502020204030204" pitchFamily="34" charset="0"/>
              <a:cs typeface="Calibri" panose="020F0502020204030204" pitchFamily="34" charset="0"/>
            </a:endParaRPr>
          </a:p>
        </p:txBody>
      </p:sp>
      <p:sp>
        <p:nvSpPr>
          <p:cNvPr id="12" name="Полілінія: фігура 11">
            <a:extLst>
              <a:ext uri="{FF2B5EF4-FFF2-40B4-BE49-F238E27FC236}">
                <a16:creationId xmlns:a16="http://schemas.microsoft.com/office/drawing/2014/main" xmlns="" id="{FF5CB856-6737-4AEB-BC05-3DF424B16A6E}"/>
              </a:ext>
            </a:extLst>
          </p:cNvPr>
          <p:cNvSpPr/>
          <p:nvPr/>
        </p:nvSpPr>
        <p:spPr>
          <a:xfrm>
            <a:off x="5044987" y="5344898"/>
            <a:ext cx="2102177" cy="1456056"/>
          </a:xfrm>
          <a:custGeom>
            <a:avLst/>
            <a:gdLst>
              <a:gd name="connsiteX0" fmla="*/ 311084 w 1715678"/>
              <a:gd name="connsiteY0" fmla="*/ 161354 h 1113462"/>
              <a:gd name="connsiteX1" fmla="*/ 311084 w 1715678"/>
              <a:gd name="connsiteY1" fmla="*/ 161354 h 1113462"/>
              <a:gd name="connsiteX2" fmla="*/ 669303 w 1715678"/>
              <a:gd name="connsiteY2" fmla="*/ 10526 h 1113462"/>
              <a:gd name="connsiteX3" fmla="*/ 772998 w 1715678"/>
              <a:gd name="connsiteY3" fmla="*/ 1099 h 1113462"/>
              <a:gd name="connsiteX4" fmla="*/ 1093509 w 1715678"/>
              <a:gd name="connsiteY4" fmla="*/ 57660 h 1113462"/>
              <a:gd name="connsiteX5" fmla="*/ 1593130 w 1715678"/>
              <a:gd name="connsiteY5" fmla="*/ 481866 h 1113462"/>
              <a:gd name="connsiteX6" fmla="*/ 1630837 w 1715678"/>
              <a:gd name="connsiteY6" fmla="*/ 538427 h 1113462"/>
              <a:gd name="connsiteX7" fmla="*/ 1649690 w 1715678"/>
              <a:gd name="connsiteY7" fmla="*/ 594987 h 1113462"/>
              <a:gd name="connsiteX8" fmla="*/ 1677971 w 1715678"/>
              <a:gd name="connsiteY8" fmla="*/ 651548 h 1113462"/>
              <a:gd name="connsiteX9" fmla="*/ 1696824 w 1715678"/>
              <a:gd name="connsiteY9" fmla="*/ 755243 h 1113462"/>
              <a:gd name="connsiteX10" fmla="*/ 1715678 w 1715678"/>
              <a:gd name="connsiteY10" fmla="*/ 943779 h 1113462"/>
              <a:gd name="connsiteX11" fmla="*/ 1574276 w 1715678"/>
              <a:gd name="connsiteY11" fmla="*/ 1094608 h 1113462"/>
              <a:gd name="connsiteX12" fmla="*/ 1470581 w 1715678"/>
              <a:gd name="connsiteY12" fmla="*/ 1113462 h 1113462"/>
              <a:gd name="connsiteX13" fmla="*/ 1272618 w 1715678"/>
              <a:gd name="connsiteY13" fmla="*/ 1056901 h 1113462"/>
              <a:gd name="connsiteX14" fmla="*/ 1159497 w 1715678"/>
              <a:gd name="connsiteY14" fmla="*/ 1000340 h 1113462"/>
              <a:gd name="connsiteX15" fmla="*/ 989814 w 1715678"/>
              <a:gd name="connsiteY15" fmla="*/ 981486 h 1113462"/>
              <a:gd name="connsiteX16" fmla="*/ 886119 w 1715678"/>
              <a:gd name="connsiteY16" fmla="*/ 943779 h 1113462"/>
              <a:gd name="connsiteX17" fmla="*/ 697583 w 1715678"/>
              <a:gd name="connsiteY17" fmla="*/ 915499 h 1113462"/>
              <a:gd name="connsiteX18" fmla="*/ 301657 w 1715678"/>
              <a:gd name="connsiteY18" fmla="*/ 953206 h 1113462"/>
              <a:gd name="connsiteX19" fmla="*/ 150828 w 1715678"/>
              <a:gd name="connsiteY19" fmla="*/ 868365 h 1113462"/>
              <a:gd name="connsiteX20" fmla="*/ 84841 w 1715678"/>
              <a:gd name="connsiteY20" fmla="*/ 792950 h 1113462"/>
              <a:gd name="connsiteX21" fmla="*/ 37707 w 1715678"/>
              <a:gd name="connsiteY21" fmla="*/ 726963 h 1113462"/>
              <a:gd name="connsiteX22" fmla="*/ 0 w 1715678"/>
              <a:gd name="connsiteY22" fmla="*/ 632695 h 1113462"/>
              <a:gd name="connsiteX23" fmla="*/ 37707 w 1715678"/>
              <a:gd name="connsiteY23" fmla="*/ 415878 h 1113462"/>
              <a:gd name="connsiteX24" fmla="*/ 84841 w 1715678"/>
              <a:gd name="connsiteY24" fmla="*/ 349890 h 1113462"/>
              <a:gd name="connsiteX25" fmla="*/ 179109 w 1715678"/>
              <a:gd name="connsiteY25" fmla="*/ 255622 h 1113462"/>
              <a:gd name="connsiteX26" fmla="*/ 197963 w 1715678"/>
              <a:gd name="connsiteY26" fmla="*/ 227342 h 1113462"/>
              <a:gd name="connsiteX27" fmla="*/ 273377 w 1715678"/>
              <a:gd name="connsiteY27" fmla="*/ 170781 h 1113462"/>
              <a:gd name="connsiteX28" fmla="*/ 311084 w 1715678"/>
              <a:gd name="connsiteY28" fmla="*/ 161354 h 111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15678" h="1113462">
                <a:moveTo>
                  <a:pt x="311084" y="161354"/>
                </a:moveTo>
                <a:lnTo>
                  <a:pt x="311084" y="161354"/>
                </a:lnTo>
                <a:cubicBezTo>
                  <a:pt x="430490" y="111078"/>
                  <a:pt x="546901" y="52992"/>
                  <a:pt x="669303" y="10526"/>
                </a:cubicBezTo>
                <a:cubicBezTo>
                  <a:pt x="702093" y="-850"/>
                  <a:pt x="738362" y="-1135"/>
                  <a:pt x="772998" y="1099"/>
                </a:cubicBezTo>
                <a:cubicBezTo>
                  <a:pt x="873027" y="7552"/>
                  <a:pt x="993556" y="36241"/>
                  <a:pt x="1093509" y="57660"/>
                </a:cubicBezTo>
                <a:cubicBezTo>
                  <a:pt x="1224359" y="154742"/>
                  <a:pt x="1493333" y="332169"/>
                  <a:pt x="1593130" y="481866"/>
                </a:cubicBezTo>
                <a:lnTo>
                  <a:pt x="1630837" y="538427"/>
                </a:lnTo>
                <a:cubicBezTo>
                  <a:pt x="1637121" y="557280"/>
                  <a:pt x="1642046" y="576643"/>
                  <a:pt x="1649690" y="594987"/>
                </a:cubicBezTo>
                <a:cubicBezTo>
                  <a:pt x="1657797" y="614445"/>
                  <a:pt x="1672023" y="631325"/>
                  <a:pt x="1677971" y="651548"/>
                </a:cubicBezTo>
                <a:cubicBezTo>
                  <a:pt x="1687884" y="685252"/>
                  <a:pt x="1692328" y="720400"/>
                  <a:pt x="1696824" y="755243"/>
                </a:cubicBezTo>
                <a:cubicBezTo>
                  <a:pt x="1704906" y="817882"/>
                  <a:pt x="1715678" y="943779"/>
                  <a:pt x="1715678" y="943779"/>
                </a:cubicBezTo>
                <a:cubicBezTo>
                  <a:pt x="1676938" y="997047"/>
                  <a:pt x="1641792" y="1068352"/>
                  <a:pt x="1574276" y="1094608"/>
                </a:cubicBezTo>
                <a:cubicBezTo>
                  <a:pt x="1541533" y="1107341"/>
                  <a:pt x="1505146" y="1107177"/>
                  <a:pt x="1470581" y="1113462"/>
                </a:cubicBezTo>
                <a:cubicBezTo>
                  <a:pt x="1404593" y="1094608"/>
                  <a:pt x="1337114" y="1080354"/>
                  <a:pt x="1272618" y="1056901"/>
                </a:cubicBezTo>
                <a:cubicBezTo>
                  <a:pt x="1232998" y="1042494"/>
                  <a:pt x="1200231" y="1011203"/>
                  <a:pt x="1159497" y="1000340"/>
                </a:cubicBezTo>
                <a:cubicBezTo>
                  <a:pt x="1104509" y="985677"/>
                  <a:pt x="989814" y="981486"/>
                  <a:pt x="989814" y="981486"/>
                </a:cubicBezTo>
                <a:cubicBezTo>
                  <a:pt x="955249" y="968917"/>
                  <a:pt x="921602" y="953456"/>
                  <a:pt x="886119" y="943779"/>
                </a:cubicBezTo>
                <a:cubicBezTo>
                  <a:pt x="828509" y="928067"/>
                  <a:pt x="757340" y="922139"/>
                  <a:pt x="697583" y="915499"/>
                </a:cubicBezTo>
                <a:cubicBezTo>
                  <a:pt x="416292" y="997541"/>
                  <a:pt x="548828" y="994400"/>
                  <a:pt x="301657" y="953206"/>
                </a:cubicBezTo>
                <a:cubicBezTo>
                  <a:pt x="238848" y="926288"/>
                  <a:pt x="206695" y="917249"/>
                  <a:pt x="150828" y="868365"/>
                </a:cubicBezTo>
                <a:cubicBezTo>
                  <a:pt x="125690" y="846369"/>
                  <a:pt x="105707" y="819033"/>
                  <a:pt x="84841" y="792950"/>
                </a:cubicBezTo>
                <a:cubicBezTo>
                  <a:pt x="67955" y="771843"/>
                  <a:pt x="50354" y="750852"/>
                  <a:pt x="37707" y="726963"/>
                </a:cubicBezTo>
                <a:cubicBezTo>
                  <a:pt x="21872" y="697053"/>
                  <a:pt x="12569" y="664118"/>
                  <a:pt x="0" y="632695"/>
                </a:cubicBezTo>
                <a:cubicBezTo>
                  <a:pt x="12569" y="560423"/>
                  <a:pt x="16628" y="486141"/>
                  <a:pt x="37707" y="415878"/>
                </a:cubicBezTo>
                <a:cubicBezTo>
                  <a:pt x="45474" y="389987"/>
                  <a:pt x="66957" y="370159"/>
                  <a:pt x="84841" y="349890"/>
                </a:cubicBezTo>
                <a:cubicBezTo>
                  <a:pt x="114242" y="316568"/>
                  <a:pt x="154458" y="292597"/>
                  <a:pt x="179109" y="255622"/>
                </a:cubicBezTo>
                <a:cubicBezTo>
                  <a:pt x="185394" y="246195"/>
                  <a:pt x="189542" y="234921"/>
                  <a:pt x="197963" y="227342"/>
                </a:cubicBezTo>
                <a:cubicBezTo>
                  <a:pt x="221319" y="206321"/>
                  <a:pt x="247964" y="189263"/>
                  <a:pt x="273377" y="170781"/>
                </a:cubicBezTo>
                <a:cubicBezTo>
                  <a:pt x="312462" y="142355"/>
                  <a:pt x="304799" y="162925"/>
                  <a:pt x="311084" y="161354"/>
                </a:cubicBezTo>
                <a:close/>
              </a:path>
            </a:pathLst>
          </a:custGeom>
          <a:solidFill>
            <a:srgbClr val="B878B3"/>
          </a:solidFill>
          <a:ln>
            <a:solidFill>
              <a:srgbClr val="825E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800" dirty="0">
                <a:solidFill>
                  <a:schemeClr val="tx1"/>
                </a:solidFill>
                <a:latin typeface="Calibri" panose="020F0502020204030204" pitchFamily="34" charset="0"/>
                <a:cs typeface="Calibri" panose="020F0502020204030204" pitchFamily="34" charset="0"/>
              </a:rPr>
              <a:t>Свобода висловлення поглядів і переконань</a:t>
            </a:r>
            <a:endParaRPr lang="uk-UA" sz="1600" dirty="0">
              <a:solidFill>
                <a:schemeClr val="tx1"/>
              </a:solidFill>
              <a:latin typeface="Calibri" panose="020F0502020204030204" pitchFamily="34" charset="0"/>
              <a:cs typeface="Calibri" panose="020F0502020204030204" pitchFamily="34" charset="0"/>
            </a:endParaRPr>
          </a:p>
        </p:txBody>
      </p:sp>
      <p:sp>
        <p:nvSpPr>
          <p:cNvPr id="13" name="Дуга 12">
            <a:extLst>
              <a:ext uri="{FF2B5EF4-FFF2-40B4-BE49-F238E27FC236}">
                <a16:creationId xmlns:a16="http://schemas.microsoft.com/office/drawing/2014/main" xmlns="" id="{36EDC133-F413-4AD4-B059-B8785444A914}"/>
              </a:ext>
            </a:extLst>
          </p:cNvPr>
          <p:cNvSpPr/>
          <p:nvPr/>
        </p:nvSpPr>
        <p:spPr>
          <a:xfrm>
            <a:off x="3940404" y="2554664"/>
            <a:ext cx="848412" cy="60278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14" name="Дуга 13">
            <a:extLst>
              <a:ext uri="{FF2B5EF4-FFF2-40B4-BE49-F238E27FC236}">
                <a16:creationId xmlns:a16="http://schemas.microsoft.com/office/drawing/2014/main" xmlns="" id="{4EF1197F-BF07-4920-A6F7-0A73C281EE79}"/>
              </a:ext>
            </a:extLst>
          </p:cNvPr>
          <p:cNvSpPr/>
          <p:nvPr/>
        </p:nvSpPr>
        <p:spPr>
          <a:xfrm flipH="1">
            <a:off x="6003605" y="2498103"/>
            <a:ext cx="191073" cy="33586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15" name="Дуга 14">
            <a:extLst>
              <a:ext uri="{FF2B5EF4-FFF2-40B4-BE49-F238E27FC236}">
                <a16:creationId xmlns:a16="http://schemas.microsoft.com/office/drawing/2014/main" xmlns="" id="{09E4969C-9CDF-4D2E-9FE7-B414105A629E}"/>
              </a:ext>
            </a:extLst>
          </p:cNvPr>
          <p:cNvSpPr/>
          <p:nvPr/>
        </p:nvSpPr>
        <p:spPr>
          <a:xfrm rot="5948922">
            <a:off x="7043795" y="2812897"/>
            <a:ext cx="842788" cy="1211552"/>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16" name="Дуга 15">
            <a:extLst>
              <a:ext uri="{FF2B5EF4-FFF2-40B4-BE49-F238E27FC236}">
                <a16:creationId xmlns:a16="http://schemas.microsoft.com/office/drawing/2014/main" xmlns="" id="{3F0E934D-2E9E-4296-9C2E-D62460679ADE}"/>
              </a:ext>
            </a:extLst>
          </p:cNvPr>
          <p:cNvSpPr/>
          <p:nvPr/>
        </p:nvSpPr>
        <p:spPr>
          <a:xfrm rot="17326834">
            <a:off x="3748784" y="4120863"/>
            <a:ext cx="1451949" cy="116473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18" name="Дуга 17">
            <a:extLst>
              <a:ext uri="{FF2B5EF4-FFF2-40B4-BE49-F238E27FC236}">
                <a16:creationId xmlns:a16="http://schemas.microsoft.com/office/drawing/2014/main" xmlns="" id="{1ECE7551-3842-4130-A839-B8168B541449}"/>
              </a:ext>
            </a:extLst>
          </p:cNvPr>
          <p:cNvSpPr/>
          <p:nvPr/>
        </p:nvSpPr>
        <p:spPr>
          <a:xfrm>
            <a:off x="6091549" y="4958498"/>
            <a:ext cx="190183" cy="70229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19" name="Дуга 18">
            <a:extLst>
              <a:ext uri="{FF2B5EF4-FFF2-40B4-BE49-F238E27FC236}">
                <a16:creationId xmlns:a16="http://schemas.microsoft.com/office/drawing/2014/main" xmlns="" id="{1EF89954-A9E1-4716-928C-08C66D376CA3}"/>
              </a:ext>
            </a:extLst>
          </p:cNvPr>
          <p:cNvSpPr/>
          <p:nvPr/>
        </p:nvSpPr>
        <p:spPr>
          <a:xfrm rot="10469299">
            <a:off x="7228909" y="4113799"/>
            <a:ext cx="930717" cy="81389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Tree>
    <p:extLst>
      <p:ext uri="{BB962C8B-B14F-4D97-AF65-F5344CB8AC3E}">
        <p14:creationId xmlns:p14="http://schemas.microsoft.com/office/powerpoint/2010/main" val="9732284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1581</Words>
  <Application>Microsoft Office PowerPoint</Application>
  <PresentationFormat>Произвольный</PresentationFormat>
  <Paragraphs>95</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Тема 3. Теоретичні засади державної інформаційної політики в Україні</vt:lpstr>
      <vt:lpstr>План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User</cp:lastModifiedBy>
  <cp:revision>4</cp:revision>
  <dcterms:created xsi:type="dcterms:W3CDTF">2021-06-25T08:39:54Z</dcterms:created>
  <dcterms:modified xsi:type="dcterms:W3CDTF">2021-09-16T06:53:13Z</dcterms:modified>
</cp:coreProperties>
</file>