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5" r:id="rId5"/>
    <p:sldId id="296" r:id="rId6"/>
    <p:sldId id="297" r:id="rId7"/>
    <p:sldId id="279"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4" r:id="rId24"/>
    <p:sldId id="315" r:id="rId25"/>
    <p:sldId id="316" r:id="rId26"/>
    <p:sldId id="318" r:id="rId27"/>
    <p:sldId id="319" r:id="rId28"/>
    <p:sldId id="320" r:id="rId29"/>
    <p:sldId id="322" r:id="rId30"/>
    <p:sldId id="323" r:id="rId31"/>
    <p:sldId id="324" r:id="rId32"/>
    <p:sldId id="325" r:id="rId33"/>
    <p:sldId id="326" r:id="rId34"/>
    <p:sldId id="327" r:id="rId35"/>
    <p:sldId id="328" r:id="rId36"/>
    <p:sldId id="329"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294" r:id="rId5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F4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DCF3625B-9A3A-43AC-8294-71E364228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5681645-068A-4042-9AFE-09E8EB59CCB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7679207-A87A-4CFF-B7B7-E05921891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DB8ABB4-E6B4-4379-B2BE-DC84F3F3DA12}"/>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3B74B79B-4C5A-4DDF-9561-BF819863605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E098A3-1EC1-4812-AB2A-635402F1A9A6}"/>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380406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4FB091-343B-4994-984A-94008102CC0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4FBA854-DE17-4A82-BB16-8F8E8453883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EB7546C-339C-410D-8AA5-7D5495264D5F}"/>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4A36C80D-5B4B-4931-9714-0CED594150B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F16F9A-2902-4FEE-B09D-66DCA3292BC9}"/>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61531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397DD9B-BB0B-4D9E-9B40-72AC6B39203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FE2E8DF-4CED-42CE-882D-F9E9308D8D1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8509221-D3F3-4E2B-B5EC-6B3DB0F456DA}"/>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B7811325-C4DB-4238-8DCF-6DAE245374C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1B065A-ADA0-4434-93EB-DED66BCE393A}"/>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126649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B38671-567D-4769-843B-79B8E7BB45B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330FBE7-5A52-4BAF-BEF0-44C535D0447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DF461D3-255D-4B2B-8247-0101257BDCE4}"/>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C363D0FF-11F2-4C99-A714-32A02C7B10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A58F7BC-FBFC-4A9A-8974-82B6610F2E1D}"/>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284801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244B4D-70B5-4533-AFF5-46D5D388A2C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B2F803B-55F6-45DD-81A4-EC8E09917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4858936-D867-424C-A46C-A1D2A1E3893F}"/>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4C629DBD-49FF-4712-B368-33C87D173B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093FAE2-4C26-4CB1-82AD-621DD9C17752}"/>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73712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733D00-00DC-4D1E-93DF-6713B1E5463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2381FE3-18A1-4993-B6A0-458641DFFCB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284AC88-938B-47A4-9D5C-6B4A55215DC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9D0BC2A-1993-4EF0-8316-82FF151A9AB2}"/>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6" name="Нижний колонтитул 5">
            <a:extLst>
              <a:ext uri="{FF2B5EF4-FFF2-40B4-BE49-F238E27FC236}">
                <a16:creationId xmlns:a16="http://schemas.microsoft.com/office/drawing/2014/main" id="{1CB52811-459B-4778-936F-D51A6DE2659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76FE9B6-1C3A-4A92-A8D2-037E0595FA1A}"/>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298158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3CA7AD-D61C-4C46-A21B-0B7FF9C8A7D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6FAC000-6967-427A-8A23-6A3B0872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5B83D57-C9D8-400A-A73A-5B9BB2F0B00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CE1D348-E6F9-476C-8EC5-F561EC804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9361DDE-91FE-4B84-993E-981A9C06F79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DC08B31-4A92-4CEF-8431-CFAD2E026DA4}"/>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8" name="Нижний колонтитул 7">
            <a:extLst>
              <a:ext uri="{FF2B5EF4-FFF2-40B4-BE49-F238E27FC236}">
                <a16:creationId xmlns:a16="http://schemas.microsoft.com/office/drawing/2014/main" id="{5FB3028D-A432-4E47-A4FF-B4575E49A79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553AD29-2029-4B6B-8CEA-D4ECE141BAEE}"/>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1961744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86F02B-29F6-41E7-AE66-3E6055CA7FE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DA5423F-C8A3-4407-AE74-0C5FDF3742A0}"/>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4" name="Нижний колонтитул 3">
            <a:extLst>
              <a:ext uri="{FF2B5EF4-FFF2-40B4-BE49-F238E27FC236}">
                <a16:creationId xmlns:a16="http://schemas.microsoft.com/office/drawing/2014/main" id="{80D5B0B1-DCA6-424F-AAB2-6A53F761EC5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BDFA0CF-4CC1-4C8B-ACEE-1ACD7BF7FD47}"/>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125689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3B7B0FD-D962-464A-AF2D-75A209D48FF1}"/>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3" name="Нижний колонтитул 2">
            <a:extLst>
              <a:ext uri="{FF2B5EF4-FFF2-40B4-BE49-F238E27FC236}">
                <a16:creationId xmlns:a16="http://schemas.microsoft.com/office/drawing/2014/main" id="{85B445B3-4AD9-4F8E-9A1C-A2A5D8CD54E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66C0ACE-8666-4B00-B9A3-BE7D860C34C2}"/>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28578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6A9366-1E6B-4DED-AB84-CB9BFD29FED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10B79AE-D7DD-4DF2-8BFA-9F299C5DF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8A19E52-2034-4B05-8031-69F37B0DE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CD3C7EE-3229-4D58-A033-F9437AA811A3}"/>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6" name="Нижний колонтитул 5">
            <a:extLst>
              <a:ext uri="{FF2B5EF4-FFF2-40B4-BE49-F238E27FC236}">
                <a16:creationId xmlns:a16="http://schemas.microsoft.com/office/drawing/2014/main" id="{573F1F2F-2014-4342-B561-F2D338BB6C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96278C6-F26A-4714-9DF4-7B2295F4D326}"/>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240674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17F30E-EAB4-4FFF-A5BE-EBA402C0F8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E54B764-C2FC-48D4-99EC-857D06045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796B4C5-8579-4E78-AA14-C39FF6629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C21738F-E836-492D-B017-E2E19C395531}"/>
              </a:ext>
            </a:extLst>
          </p:cNvPr>
          <p:cNvSpPr>
            <a:spLocks noGrp="1"/>
          </p:cNvSpPr>
          <p:nvPr>
            <p:ph type="dt" sz="half" idx="10"/>
          </p:nvPr>
        </p:nvSpPr>
        <p:spPr/>
        <p:txBody>
          <a:bodyPr/>
          <a:lstStyle/>
          <a:p>
            <a:fld id="{F280F3A6-E49D-4240-A7F6-62BD6FA627A2}" type="datetimeFigureOut">
              <a:rPr lang="ru-RU" smtClean="0"/>
              <a:t>чт 30.09.21</a:t>
            </a:fld>
            <a:endParaRPr lang="ru-RU"/>
          </a:p>
        </p:txBody>
      </p:sp>
      <p:sp>
        <p:nvSpPr>
          <p:cNvPr id="6" name="Нижний колонтитул 5">
            <a:extLst>
              <a:ext uri="{FF2B5EF4-FFF2-40B4-BE49-F238E27FC236}">
                <a16:creationId xmlns:a16="http://schemas.microsoft.com/office/drawing/2014/main" id="{573E8588-3877-4324-A10F-48860DF8D15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AF00A4E-7674-4B09-BEEE-5A35A4D435CD}"/>
              </a:ext>
            </a:extLst>
          </p:cNvPr>
          <p:cNvSpPr>
            <a:spLocks noGrp="1"/>
          </p:cNvSpPr>
          <p:nvPr>
            <p:ph type="sldNum" sz="quarter" idx="12"/>
          </p:nvPr>
        </p:nvSpPr>
        <p:spPr/>
        <p:txBody>
          <a:bodyPr/>
          <a:lstStyle/>
          <a:p>
            <a:fld id="{8FA7DB63-62AE-4819-A199-544198B001E2}" type="slidenum">
              <a:rPr lang="ru-RU" smtClean="0"/>
              <a:t>‹#›</a:t>
            </a:fld>
            <a:endParaRPr lang="ru-RU"/>
          </a:p>
        </p:txBody>
      </p:sp>
    </p:spTree>
    <p:extLst>
      <p:ext uri="{BB962C8B-B14F-4D97-AF65-F5344CB8AC3E}">
        <p14:creationId xmlns:p14="http://schemas.microsoft.com/office/powerpoint/2010/main" val="1392107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790EDF-D2E0-43A3-8BC3-0BB5DE8CD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B1D1257-A0B5-4677-9E0B-743B6599F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488DCC-7F92-430F-A345-B98881383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F3A6-E49D-4240-A7F6-62BD6FA627A2}" type="datetimeFigureOut">
              <a:rPr lang="ru-RU" smtClean="0"/>
              <a:t>чт 30.09.21</a:t>
            </a:fld>
            <a:endParaRPr lang="ru-RU"/>
          </a:p>
        </p:txBody>
      </p:sp>
      <p:sp>
        <p:nvSpPr>
          <p:cNvPr id="5" name="Нижний колонтитул 4">
            <a:extLst>
              <a:ext uri="{FF2B5EF4-FFF2-40B4-BE49-F238E27FC236}">
                <a16:creationId xmlns:a16="http://schemas.microsoft.com/office/drawing/2014/main" id="{3F0FEAA8-3BC9-4215-90A7-5809F1127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3F83351-2FB2-46AE-A679-53CEA3A35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7DB63-62AE-4819-A199-544198B001E2}" type="slidenum">
              <a:rPr lang="ru-RU" smtClean="0"/>
              <a:t>‹#›</a:t>
            </a:fld>
            <a:endParaRPr lang="ru-RU"/>
          </a:p>
        </p:txBody>
      </p:sp>
      <p:pic>
        <p:nvPicPr>
          <p:cNvPr id="8" name="Рисунок 7">
            <a:extLst>
              <a:ext uri="{FF2B5EF4-FFF2-40B4-BE49-F238E27FC236}">
                <a16:creationId xmlns:a16="http://schemas.microsoft.com/office/drawing/2014/main" id="{59B38056-6EDF-4E2F-81C2-7D13F32CE3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743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nap.if.u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amvk.if.u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vk.if.ua/webca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qld.gov.a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risbane.qld.gov.a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651209-8BC2-4E21-A5DD-C64BFB8E0C0A}"/>
              </a:ext>
            </a:extLst>
          </p:cNvPr>
          <p:cNvSpPr>
            <a:spLocks noGrp="1"/>
          </p:cNvSpPr>
          <p:nvPr>
            <p:ph type="ctrTitle"/>
          </p:nvPr>
        </p:nvSpPr>
        <p:spPr>
          <a:xfrm>
            <a:off x="2205872" y="1875935"/>
            <a:ext cx="7780256" cy="2516076"/>
          </a:xfrm>
        </p:spPr>
        <p:txBody>
          <a:bodyPr>
            <a:normAutofit fontScale="90000"/>
          </a:bodyPr>
          <a:lstStyle/>
          <a:p>
            <a:r>
              <a:rPr lang="uk-UA" sz="4800" b="1" dirty="0">
                <a:latin typeface="Arial" panose="020B0604020202020204" pitchFamily="34" charset="0"/>
                <a:cs typeface="Arial" panose="020B0604020202020204" pitchFamily="34" charset="0"/>
              </a:rPr>
              <a:t>Тема 5. Розвиток електронного врядування на регіональному та місцевому рівнях в Україні</a:t>
            </a:r>
            <a:endParaRPr lang="ru-RU"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23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349361"/>
          </a:xfrm>
          <a:prstGeom prst="rect">
            <a:avLst/>
          </a:prstGeom>
          <a:noFill/>
        </p:spPr>
        <p:txBody>
          <a:bodyPr wrap="square" rtlCol="0">
            <a:spAutoFit/>
          </a:bodyPr>
          <a:lstStyle/>
          <a:p>
            <a:pPr indent="450215" algn="just"/>
            <a:r>
              <a:rPr lang="uk-UA" sz="2000" b="1" dirty="0">
                <a:effectLst/>
                <a:ea typeface="Times New Roman" panose="02020603050405020304" pitchFamily="18" charset="0"/>
              </a:rPr>
              <a:t>Які інструменти забезпечують безпеку в смарт-сіті?</a:t>
            </a:r>
            <a:endParaRPr lang="uk-UA" sz="2000" dirty="0">
              <a:effectLst/>
              <a:ea typeface="Times New Roman" panose="02020603050405020304" pitchFamily="18" charset="0"/>
            </a:endParaRPr>
          </a:p>
          <a:p>
            <a:pPr indent="450215" algn="just">
              <a:spcAft>
                <a:spcPts val="800"/>
              </a:spcAft>
            </a:pPr>
            <a:r>
              <a:rPr lang="uk-UA" sz="2000" dirty="0">
                <a:effectLst/>
                <a:ea typeface="Calibri" panose="020F0502020204030204" pitchFamily="34" charset="0"/>
                <a:cs typeface="Times New Roman" panose="02020603050405020304" pitchFamily="18" charset="0"/>
              </a:rPr>
              <a:t>1. Система вуличних камер.</a:t>
            </a:r>
          </a:p>
          <a:p>
            <a:pPr indent="450215" algn="just">
              <a:spcAft>
                <a:spcPts val="800"/>
              </a:spcAft>
            </a:pPr>
            <a:r>
              <a:rPr lang="uk-UA" sz="2000" dirty="0">
                <a:effectLst/>
                <a:ea typeface="Calibri" panose="020F0502020204030204" pitchFamily="34" charset="0"/>
                <a:cs typeface="Times New Roman" panose="02020603050405020304" pitchFamily="18" charset="0"/>
              </a:rPr>
              <a:t>2. Натільні камери для поліцейських.</a:t>
            </a:r>
          </a:p>
          <a:p>
            <a:pPr indent="450215" algn="just">
              <a:spcAft>
                <a:spcPts val="800"/>
              </a:spcAft>
            </a:pPr>
            <a:r>
              <a:rPr lang="uk-UA" sz="2000" dirty="0">
                <a:effectLst/>
                <a:ea typeface="Calibri" panose="020F0502020204030204" pitchFamily="34" charset="0"/>
                <a:cs typeface="Times New Roman" panose="02020603050405020304" pitchFamily="18" charset="0"/>
              </a:rPr>
              <a:t>3. Камери спостереження на дорогах.</a:t>
            </a:r>
          </a:p>
          <a:p>
            <a:pPr indent="450215" algn="just">
              <a:spcAft>
                <a:spcPts val="800"/>
              </a:spcAft>
            </a:pPr>
            <a:r>
              <a:rPr lang="uk-UA" sz="2000" dirty="0">
                <a:effectLst/>
                <a:ea typeface="Calibri" panose="020F0502020204030204" pitchFamily="34" charset="0"/>
                <a:cs typeface="Times New Roman" panose="02020603050405020304" pitchFamily="18" charset="0"/>
              </a:rPr>
              <a:t>4. Детектори пострілів.</a:t>
            </a:r>
          </a:p>
          <a:p>
            <a:pPr indent="450215" algn="just">
              <a:spcAft>
                <a:spcPts val="800"/>
              </a:spcAft>
            </a:pPr>
            <a:r>
              <a:rPr lang="uk-UA" sz="2000" dirty="0">
                <a:effectLst/>
                <a:ea typeface="Calibri" panose="020F0502020204030204" pitchFamily="34" charset="0"/>
                <a:cs typeface="Times New Roman" panose="02020603050405020304" pitchFamily="18" charset="0"/>
              </a:rPr>
              <a:t>5. Замки з аутентифікацією за відбитком пальця та ін.</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2050" name="Picture 2" descr="Що таке smart city: в світі та в Києві - Хмарочос">
            <a:extLst>
              <a:ext uri="{FF2B5EF4-FFF2-40B4-BE49-F238E27FC236}">
                <a16:creationId xmlns:a16="http://schemas.microsoft.com/office/drawing/2014/main" id="{DF395305-1F3B-4B44-8A61-285680FB9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1111" y="3289955"/>
            <a:ext cx="4494942" cy="338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8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349361"/>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У містах існують небезпеки й крім злочинності. Так, в галузі промислової безпеки можуть використовуватися всілякі сенсори, що реагують на:</a:t>
            </a:r>
            <a:endParaRPr lang="uk-UA" sz="2000" dirty="0">
              <a:effectLst/>
              <a:ea typeface="Calibri" panose="020F0502020204030204" pitchFamily="34" charset="0"/>
              <a:cs typeface="Times New Roman" panose="02020603050405020304" pitchFamily="18" charset="0"/>
            </a:endParaRPr>
          </a:p>
          <a:p>
            <a:pPr indent="450215" algn="just">
              <a:spcAft>
                <a:spcPts val="800"/>
              </a:spcAft>
            </a:pPr>
            <a:r>
              <a:rPr lang="uk-UA" sz="2000" dirty="0">
                <a:effectLst/>
                <a:ea typeface="Calibri" panose="020F0502020204030204" pitchFamily="34" charset="0"/>
                <a:cs typeface="Times New Roman" panose="02020603050405020304" pitchFamily="18" charset="0"/>
              </a:rPr>
              <a:t>1. Протікання води, газу.</a:t>
            </a:r>
          </a:p>
          <a:p>
            <a:pPr indent="450215" algn="just">
              <a:spcAft>
                <a:spcPts val="800"/>
              </a:spcAft>
            </a:pPr>
            <a:r>
              <a:rPr lang="uk-UA" sz="2000" dirty="0">
                <a:effectLst/>
                <a:ea typeface="Calibri" panose="020F0502020204030204" pitchFamily="34" charset="0"/>
                <a:cs typeface="Times New Roman" panose="02020603050405020304" pitchFamily="18" charset="0"/>
              </a:rPr>
              <a:t>2. Виділення токсичних речовин.</a:t>
            </a:r>
          </a:p>
          <a:p>
            <a:pPr indent="450215" algn="just">
              <a:spcAft>
                <a:spcPts val="800"/>
              </a:spcAft>
            </a:pPr>
            <a:r>
              <a:rPr lang="uk-UA" sz="2000" dirty="0">
                <a:effectLst/>
                <a:ea typeface="Calibri" panose="020F0502020204030204" pitchFamily="34" charset="0"/>
                <a:cs typeface="Times New Roman" panose="02020603050405020304" pitchFamily="18" charset="0"/>
              </a:rPr>
              <a:t>3. Пожежонебезпечну ситуацію.</a:t>
            </a:r>
          </a:p>
          <a:p>
            <a:pPr indent="450215" algn="just">
              <a:spcAft>
                <a:spcPts val="800"/>
              </a:spcAft>
            </a:pPr>
            <a:r>
              <a:rPr lang="uk-UA" sz="2000" dirty="0">
                <a:effectLst/>
                <a:ea typeface="Calibri" panose="020F0502020204030204" pitchFamily="34" charset="0"/>
                <a:cs typeface="Times New Roman" panose="02020603050405020304" pitchFamily="18" charset="0"/>
              </a:rPr>
              <a:t>4. Аварійні ситуації та ін.</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074" name="Picture 2" descr="Smart City">
            <a:extLst>
              <a:ext uri="{FF2B5EF4-FFF2-40B4-BE49-F238E27FC236}">
                <a16:creationId xmlns:a16="http://schemas.microsoft.com/office/drawing/2014/main" id="{B6BE7771-975B-473F-A303-6C3894ADF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45" y="3176610"/>
            <a:ext cx="5271155" cy="301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5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580467"/>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Контроль споживання енергії в розумному місті</a:t>
            </a:r>
            <a:endParaRPr lang="uk-UA" sz="2000" dirty="0">
              <a:effectLst/>
              <a:ea typeface="Calibri" panose="020F0502020204030204" pitchFamily="34" charset="0"/>
              <a:cs typeface="Times New Roman" panose="02020603050405020304" pitchFamily="18" charset="0"/>
            </a:endParaRPr>
          </a:p>
          <a:p>
            <a:pPr indent="450215" algn="just"/>
            <a:r>
              <a:rPr lang="uk-UA" sz="2000" b="1" i="1" dirty="0">
                <a:effectLst/>
                <a:ea typeface="Times New Roman" panose="02020603050405020304" pitchFamily="18" charset="0"/>
              </a:rPr>
              <a:t>Смарт-сіті </a:t>
            </a:r>
            <a:r>
              <a:rPr lang="uk-UA" sz="2000" dirty="0">
                <a:effectLst/>
                <a:ea typeface="Times New Roman" panose="02020603050405020304" pitchFamily="18" charset="0"/>
              </a:rPr>
              <a:t>– це місто, в якому дбають про планету. Турбота про навколишнє середовище починається з контролю споживання енергоресурсів. У розумному місті можуть використовуватися різні інструменти для ефективного здійснення цього контролю:</a:t>
            </a:r>
          </a:p>
          <a:p>
            <a:pPr indent="450215" algn="just"/>
            <a:r>
              <a:rPr lang="uk-UA" sz="2000" dirty="0">
                <a:effectLst/>
                <a:ea typeface="Times New Roman" panose="02020603050405020304" pitchFamily="18" charset="0"/>
              </a:rPr>
              <a:t>1. Розумне освітлення (ліхтарі на вулицях вмикаються і вимикаються автоматично, реагуючи на наближення людини).</a:t>
            </a:r>
          </a:p>
          <a:p>
            <a:pPr indent="450215" algn="just"/>
            <a:r>
              <a:rPr lang="uk-UA" sz="2000" dirty="0">
                <a:effectLst/>
                <a:ea typeface="Times New Roman" panose="02020603050405020304" pitchFamily="18" charset="0"/>
              </a:rPr>
              <a:t>2. Використання датчиків протікання.</a:t>
            </a:r>
          </a:p>
          <a:p>
            <a:pPr indent="450215" algn="just"/>
            <a:r>
              <a:rPr lang="uk-UA" sz="2000" dirty="0">
                <a:effectLst/>
                <a:ea typeface="Times New Roman" panose="02020603050405020304" pitchFamily="18" charset="0"/>
              </a:rPr>
              <a:t>3. Оптимізоване кондиціонування.</a:t>
            </a:r>
          </a:p>
          <a:p>
            <a:pPr indent="450215" algn="just"/>
            <a:r>
              <a:rPr lang="uk-UA" sz="2000" dirty="0">
                <a:effectLst/>
                <a:ea typeface="Times New Roman" panose="02020603050405020304" pitchFamily="18" charset="0"/>
              </a:rPr>
              <a:t>4. Автоматизація споживання води (розумні сенсорні змішувачі).</a:t>
            </a:r>
          </a:p>
          <a:p>
            <a:pPr indent="450215" algn="just"/>
            <a:r>
              <a:rPr lang="uk-UA" sz="2000" dirty="0">
                <a:effectLst/>
                <a:ea typeface="Times New Roman" panose="02020603050405020304" pitchFamily="18" charset="0"/>
              </a:rPr>
              <a:t>5. Автоматизація розподільчої мережі.</a:t>
            </a:r>
          </a:p>
          <a:p>
            <a:pPr indent="450215" algn="just"/>
            <a:r>
              <a:rPr lang="uk-UA" sz="2000" dirty="0">
                <a:effectLst/>
                <a:ea typeface="Times New Roman" panose="02020603050405020304" pitchFamily="18" charset="0"/>
              </a:rPr>
              <a:t>6. Застосування інтелектуальних термостатів та ін.</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098" name="Picture 2" descr="Smart City">
            <a:extLst>
              <a:ext uri="{FF2B5EF4-FFF2-40B4-BE49-F238E27FC236}">
                <a16:creationId xmlns:a16="http://schemas.microsoft.com/office/drawing/2014/main" id="{2D970F92-ABDF-4672-80C9-D5433676D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1"/>
          <a:stretch/>
        </p:blipFill>
        <p:spPr bwMode="auto">
          <a:xfrm>
            <a:off x="8805972" y="3542455"/>
            <a:ext cx="2790568" cy="286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5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477875"/>
          </a:xfrm>
          <a:prstGeom prst="rect">
            <a:avLst/>
          </a:prstGeom>
          <a:noFill/>
        </p:spPr>
        <p:txBody>
          <a:bodyPr wrap="square" rtlCol="0">
            <a:spAutoFit/>
          </a:bodyPr>
          <a:lstStyle/>
          <a:p>
            <a:pPr indent="450215" algn="just"/>
            <a:r>
              <a:rPr lang="uk-UA" sz="2000" dirty="0">
                <a:solidFill>
                  <a:srgbClr val="000000"/>
                </a:solidFill>
                <a:effectLst/>
                <a:ea typeface="Times New Roman" panose="02020603050405020304" pitchFamily="18" charset="0"/>
              </a:rPr>
              <a:t>У світі вже існує понад тисяча «розумних міст», підрахувала світова компанія з надання послуг </a:t>
            </a:r>
            <a:r>
              <a:rPr lang="uk-UA" sz="2000" dirty="0" err="1">
                <a:solidFill>
                  <a:srgbClr val="000000"/>
                </a:solidFill>
                <a:effectLst/>
                <a:ea typeface="Times New Roman" panose="02020603050405020304" pitchFamily="18" charset="0"/>
              </a:rPr>
              <a:t>Deloitte</a:t>
            </a:r>
            <a:r>
              <a:rPr lang="uk-UA" sz="2000" dirty="0">
                <a:solidFill>
                  <a:srgbClr val="000000"/>
                </a:solidFill>
                <a:effectLst/>
                <a:ea typeface="Times New Roman" panose="02020603050405020304" pitchFamily="18" charset="0"/>
              </a:rPr>
              <a:t>. Половина </a:t>
            </a:r>
            <a:r>
              <a:rPr lang="uk-UA" sz="2000" dirty="0">
                <a:effectLst/>
                <a:ea typeface="Times New Roman" panose="02020603050405020304" pitchFamily="18" charset="0"/>
              </a:rPr>
              <a:t>– </a:t>
            </a:r>
            <a:r>
              <a:rPr lang="uk-UA" sz="2000" dirty="0">
                <a:solidFill>
                  <a:srgbClr val="000000"/>
                </a:solidFill>
                <a:effectLst/>
                <a:ea typeface="Times New Roman" panose="02020603050405020304" pitchFamily="18" charset="0"/>
              </a:rPr>
              <a:t>в </a:t>
            </a:r>
            <a:r>
              <a:rPr lang="uk-UA" sz="2000" i="1" dirty="0">
                <a:solidFill>
                  <a:srgbClr val="000000"/>
                </a:solidFill>
                <a:effectLst/>
                <a:ea typeface="Times New Roman" panose="02020603050405020304" pitchFamily="18" charset="0"/>
              </a:rPr>
              <a:t>Китаї</a:t>
            </a:r>
            <a:r>
              <a:rPr lang="uk-UA" sz="2000" dirty="0">
                <a:solidFill>
                  <a:srgbClr val="000000"/>
                </a:solidFill>
                <a:effectLst/>
                <a:ea typeface="Times New Roman" panose="02020603050405020304" pitchFamily="18" charset="0"/>
              </a:rPr>
              <a:t>, серед лідерів «розумного» міського розвитку </a:t>
            </a:r>
            <a:r>
              <a:rPr lang="uk-UA" sz="2000" dirty="0">
                <a:effectLst/>
                <a:ea typeface="Times New Roman" panose="02020603050405020304" pitchFamily="18" charset="0"/>
              </a:rPr>
              <a:t>– </a:t>
            </a:r>
            <a:r>
              <a:rPr lang="uk-UA" sz="2000" dirty="0">
                <a:solidFill>
                  <a:srgbClr val="000000"/>
                </a:solidFill>
                <a:effectLst/>
                <a:ea typeface="Times New Roman" panose="02020603050405020304" pitchFamily="18" charset="0"/>
              </a:rPr>
              <a:t>також </a:t>
            </a:r>
            <a:r>
              <a:rPr lang="uk-UA" sz="2000" i="1" dirty="0">
                <a:solidFill>
                  <a:srgbClr val="000000"/>
                </a:solidFill>
                <a:effectLst/>
                <a:ea typeface="Times New Roman" panose="02020603050405020304" pitchFamily="18" charset="0"/>
              </a:rPr>
              <a:t>Європа, Північна Америка, Японія та Південна Корея</a:t>
            </a:r>
            <a:r>
              <a:rPr lang="uk-UA" sz="2000" dirty="0">
                <a:solidFill>
                  <a:srgbClr val="000000"/>
                </a:solidFill>
                <a:effectLst/>
                <a:ea typeface="Times New Roman" panose="02020603050405020304" pitchFamily="18" charset="0"/>
              </a:rPr>
              <a:t>. Дослідження показує, що з кожним роком держави залучають дедалі більше інвестицій для розбудови </a:t>
            </a:r>
            <a:r>
              <a:rPr lang="uk-UA" sz="2000" dirty="0" err="1">
                <a:solidFill>
                  <a:srgbClr val="000000"/>
                </a:solidFill>
                <a:effectLst/>
                <a:ea typeface="Times New Roman" panose="02020603050405020304" pitchFamily="18" charset="0"/>
              </a:rPr>
              <a:t>smart</a:t>
            </a:r>
            <a:r>
              <a:rPr lang="uk-UA" sz="2000" dirty="0">
                <a:solidFill>
                  <a:srgbClr val="000000"/>
                </a:solidFill>
                <a:effectLst/>
                <a:ea typeface="Times New Roman" panose="02020603050405020304" pitchFamily="18" charset="0"/>
              </a:rPr>
              <a:t> </a:t>
            </a:r>
            <a:r>
              <a:rPr lang="uk-UA" sz="2000" dirty="0" err="1">
                <a:solidFill>
                  <a:srgbClr val="000000"/>
                </a:solidFill>
                <a:effectLst/>
                <a:ea typeface="Times New Roman" panose="02020603050405020304" pitchFamily="18" charset="0"/>
              </a:rPr>
              <a:t>cities</a:t>
            </a:r>
            <a:r>
              <a:rPr lang="uk-UA" sz="2000" dirty="0">
                <a:solidFill>
                  <a:srgbClr val="000000"/>
                </a:solidFill>
                <a:effectLst/>
                <a:ea typeface="Times New Roman" panose="02020603050405020304" pitchFamily="18" charset="0"/>
              </a:rPr>
              <a:t>.</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Наприклад, у </a:t>
            </a:r>
            <a:r>
              <a:rPr lang="uk-UA" sz="2000" i="1" dirty="0">
                <a:effectLst/>
                <a:ea typeface="Times New Roman" panose="02020603050405020304" pitchFamily="18" charset="0"/>
              </a:rPr>
              <a:t>Барселоні</a:t>
            </a:r>
            <a:r>
              <a:rPr lang="uk-UA" sz="2000" dirty="0">
                <a:effectLst/>
                <a:ea typeface="Times New Roman" panose="02020603050405020304" pitchFamily="18" charset="0"/>
              </a:rPr>
              <a:t> спеціальні сенсори показують вільні місця для паркування, що сприяє розвантаженню трафіку. А в </a:t>
            </a:r>
            <a:r>
              <a:rPr lang="uk-UA" sz="2000" i="1" dirty="0">
                <a:effectLst/>
                <a:ea typeface="Times New Roman" panose="02020603050405020304" pitchFamily="18" charset="0"/>
              </a:rPr>
              <a:t>Амстердамі</a:t>
            </a:r>
            <a:r>
              <a:rPr lang="uk-UA" sz="2000" dirty="0">
                <a:effectLst/>
                <a:ea typeface="Times New Roman" panose="02020603050405020304" pitchFamily="18" charset="0"/>
              </a:rPr>
              <a:t> датчики на сміттєвих баках сигналізують про їхнє наповнення.</a:t>
            </a:r>
          </a:p>
          <a:p>
            <a:pPr indent="450215" algn="just"/>
            <a:r>
              <a:rPr lang="uk-UA" sz="2000" dirty="0">
                <a:effectLst/>
                <a:ea typeface="Times New Roman" panose="02020603050405020304" pitchFamily="18" charset="0"/>
              </a:rPr>
              <a:t>Є розумні міста, де головне завдання – це безпека. Як от в аргентинському місті </a:t>
            </a:r>
            <a:r>
              <a:rPr lang="uk-UA" sz="2000" i="1" dirty="0" err="1">
                <a:effectLst/>
                <a:ea typeface="Times New Roman" panose="02020603050405020304" pitchFamily="18" charset="0"/>
              </a:rPr>
              <a:t>Тігре</a:t>
            </a:r>
            <a:r>
              <a:rPr lang="uk-UA" sz="2000" dirty="0">
                <a:effectLst/>
                <a:ea typeface="Times New Roman" panose="02020603050405020304" pitchFamily="18" charset="0"/>
              </a:rPr>
              <a:t>, де встановлені відеокамери мають технологію розпізнавання </a:t>
            </a:r>
            <a:r>
              <a:rPr lang="uk-UA" sz="2000" dirty="0" err="1">
                <a:effectLst/>
                <a:ea typeface="Times New Roman" panose="02020603050405020304" pitchFamily="18" charset="0"/>
              </a:rPr>
              <a:t>облич</a:t>
            </a:r>
            <a:r>
              <a:rPr lang="uk-UA" sz="2000" dirty="0">
                <a:effectLst/>
                <a:ea typeface="Times New Roman" panose="02020603050405020304" pitchFamily="18" charset="0"/>
              </a:rPr>
              <a:t> чи навіть підозрілої поведінки. Це, у свою чергу, дозволяє знайти підозрюваних або ж навіть запобігти злочинам, оскільки система, проаналізувавши дані, сигналізує про небезпеку.</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05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2. Розвиток електронного врядування на регіональному рівні в Україні</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862322"/>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Програма «Електронне урядування задля підзвітності влади та участі громади» (Програма EGAP)</a:t>
            </a:r>
            <a:r>
              <a:rPr lang="uk-UA" sz="2000" b="1" dirty="0">
                <a:effectLst/>
                <a:ea typeface="Times New Roman" panose="02020603050405020304" pitchFamily="18" charset="0"/>
              </a:rPr>
              <a:t> </a:t>
            </a:r>
            <a:r>
              <a:rPr lang="uk-UA" sz="2000" dirty="0">
                <a:effectLst/>
                <a:ea typeface="Times New Roman" panose="02020603050405020304" pitchFamily="18" charset="0"/>
              </a:rPr>
              <a:t>реалізується протягом 2015-2023 років Фондом Східна Європа та Фондом </a:t>
            </a:r>
            <a:r>
              <a:rPr lang="uk-UA" sz="2000" dirty="0" err="1">
                <a:effectLst/>
                <a:ea typeface="Times New Roman" panose="02020603050405020304" pitchFamily="18" charset="0"/>
              </a:rPr>
              <a:t>Innovabridge</a:t>
            </a:r>
            <a:r>
              <a:rPr lang="uk-UA" sz="2000" dirty="0">
                <a:effectLst/>
                <a:ea typeface="Times New Roman" panose="02020603050405020304" pitchFamily="18" charset="0"/>
              </a:rPr>
              <a:t> у партнерстві з Міністерством цифрової трансформації України. Програма впроваджується за підтримки Швейцарії, що надається через Швейцарську агенцію розвитку та співробітництва (SDC). Цільовими регіонами є Вінницька, Волинська, Дніпропетровська, Луганська та Одеська області.</a:t>
            </a:r>
          </a:p>
          <a:p>
            <a:pPr indent="450215" algn="just"/>
            <a:r>
              <a:rPr lang="uk-UA" sz="2000" dirty="0">
                <a:effectLst/>
                <a:ea typeface="Times New Roman" panose="02020603050405020304" pitchFamily="18" charset="0"/>
              </a:rPr>
              <a:t>Робота триває за </a:t>
            </a:r>
            <a:r>
              <a:rPr lang="uk-UA" sz="2000" b="1" i="1" dirty="0">
                <a:effectLst/>
                <a:ea typeface="Times New Roman" panose="02020603050405020304" pitchFamily="18" charset="0"/>
              </a:rPr>
              <a:t>двома ключовими компонентами</a:t>
            </a:r>
            <a:r>
              <a:rPr lang="uk-UA" sz="2000" i="1" dirty="0">
                <a:effectLst/>
                <a:ea typeface="Times New Roman" panose="02020603050405020304" pitchFamily="18" charset="0"/>
              </a:rPr>
              <a:t>:</a:t>
            </a:r>
            <a:r>
              <a:rPr lang="uk-UA" sz="2000" dirty="0">
                <a:effectLst/>
                <a:ea typeface="Times New Roman" panose="02020603050405020304" pitchFamily="18" charset="0"/>
              </a:rPr>
              <a:t> розвиток електронних послуг та електронної демократії як на національному рівні, так і в регіонах України (або на рівні громад).</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67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2. Розвиток електронного врядування на регіональному рівні в Україні</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5386090"/>
          </a:xfrm>
          <a:prstGeom prst="rect">
            <a:avLst/>
          </a:prstGeom>
          <a:noFill/>
        </p:spPr>
        <p:txBody>
          <a:bodyPr wrap="square" rtlCol="0">
            <a:spAutoFit/>
          </a:bodyPr>
          <a:lstStyle/>
          <a:p>
            <a:pPr indent="450215" algn="just"/>
            <a:r>
              <a:rPr lang="uk-UA" sz="2000" dirty="0">
                <a:effectLst/>
                <a:ea typeface="Times New Roman" panose="02020603050405020304" pitchFamily="18" charset="0"/>
              </a:rPr>
              <a:t>За роки впровадження Програмою EGAP були </a:t>
            </a:r>
            <a:r>
              <a:rPr lang="uk-UA" sz="2000" b="1" i="1" dirty="0">
                <a:effectLst/>
                <a:ea typeface="Times New Roman" panose="02020603050405020304" pitchFamily="18" charset="0"/>
              </a:rPr>
              <a:t>створені інструменти:</a:t>
            </a:r>
          </a:p>
          <a:p>
            <a:pPr indent="450215" algn="just"/>
            <a:endParaRPr lang="uk-UA" b="1" i="1" dirty="0">
              <a:effectLst/>
              <a:ea typeface="Times New Roman" panose="02020603050405020304" pitchFamily="18" charset="0"/>
            </a:endParaRPr>
          </a:p>
          <a:p>
            <a:pPr marL="457200" indent="-457200" algn="just">
              <a:buAutoNum type="arabicPeriod"/>
            </a:pPr>
            <a:r>
              <a:rPr lang="uk-UA" sz="1600" dirty="0">
                <a:ea typeface="Times New Roman" panose="02020603050405020304" pitchFamily="18" charset="0"/>
              </a:rPr>
              <a:t>Е-Послуга призначення допомоги при народженні дитини.</a:t>
            </a:r>
          </a:p>
          <a:p>
            <a:pPr marL="457200" indent="-457200" algn="just">
              <a:buAutoNum type="arabicPeriod"/>
            </a:pPr>
            <a:r>
              <a:rPr lang="uk-UA" sz="1600" dirty="0">
                <a:effectLst/>
                <a:ea typeface="Times New Roman" panose="02020603050405020304" pitchFamily="18" charset="0"/>
              </a:rPr>
              <a:t>Е-Послуга «Муніципальна няня».</a:t>
            </a:r>
          </a:p>
          <a:p>
            <a:pPr marL="457200" indent="-457200" algn="just">
              <a:buAutoNum type="arabicPeriod"/>
            </a:pPr>
            <a:r>
              <a:rPr lang="uk-UA" sz="1600" dirty="0">
                <a:ea typeface="Times New Roman" panose="02020603050405020304" pitchFamily="18" charset="0"/>
              </a:rPr>
              <a:t>Е-Послуга призначення субсидії.</a:t>
            </a:r>
          </a:p>
          <a:p>
            <a:pPr marL="457200" indent="-457200" algn="just">
              <a:buAutoNum type="arabicPeriod"/>
            </a:pPr>
            <a:r>
              <a:rPr lang="uk-UA" sz="1600" dirty="0">
                <a:ea typeface="Times New Roman" panose="02020603050405020304" pitchFamily="18" charset="0"/>
              </a:rPr>
              <a:t>Е-Послуги реєстрації бізнесу та ГО.</a:t>
            </a:r>
          </a:p>
          <a:p>
            <a:pPr marL="457200" indent="-457200" algn="just">
              <a:buAutoNum type="arabicPeriod"/>
            </a:pPr>
            <a:r>
              <a:rPr lang="uk-UA" sz="1600" dirty="0">
                <a:effectLst/>
                <a:ea typeface="Times New Roman" panose="02020603050405020304" pitchFamily="18" charset="0"/>
              </a:rPr>
              <a:t>Е-Послуга замовлення довідки про несудимість.</a:t>
            </a:r>
          </a:p>
          <a:p>
            <a:pPr marL="457200" indent="-457200" algn="just">
              <a:buAutoNum type="arabicPeriod"/>
            </a:pPr>
            <a:r>
              <a:rPr lang="uk-UA" sz="1600" dirty="0">
                <a:ea typeface="Times New Roman" panose="02020603050405020304" pitchFamily="18" charset="0"/>
              </a:rPr>
              <a:t>Е-Послуга попередньої подачі документів на отримання паспорту.</a:t>
            </a:r>
          </a:p>
          <a:p>
            <a:pPr marL="457200" indent="-457200" algn="just">
              <a:buAutoNum type="arabicPeriod"/>
            </a:pPr>
            <a:r>
              <a:rPr lang="uk-UA" sz="1600" dirty="0">
                <a:effectLst/>
                <a:ea typeface="Times New Roman" panose="02020603050405020304" pitchFamily="18" charset="0"/>
              </a:rPr>
              <a:t>Е-Послуга перевірка паспортних документів.</a:t>
            </a:r>
          </a:p>
          <a:p>
            <a:pPr marL="457200" indent="-457200" algn="just">
              <a:buAutoNum type="arabicPeriod"/>
            </a:pPr>
            <a:r>
              <a:rPr lang="uk-UA" sz="1600" dirty="0">
                <a:ea typeface="Times New Roman" panose="02020603050405020304" pitchFamily="18" charset="0"/>
              </a:rPr>
              <a:t>Е-</a:t>
            </a:r>
            <a:r>
              <a:rPr lang="en-US" sz="1600" dirty="0">
                <a:ea typeface="Times New Roman" panose="02020603050405020304" pitchFamily="18" charset="0"/>
              </a:rPr>
              <a:t>Dem.ua</a:t>
            </a:r>
            <a:r>
              <a:rPr lang="uk-UA" sz="1600" dirty="0">
                <a:ea typeface="Times New Roman" panose="02020603050405020304" pitchFamily="18" charset="0"/>
              </a:rPr>
              <a:t>: Петиції.</a:t>
            </a:r>
          </a:p>
          <a:p>
            <a:pPr marL="457200" indent="-457200" algn="just">
              <a:buAutoNum type="arabicPeriod"/>
            </a:pPr>
            <a:r>
              <a:rPr lang="uk-UA" sz="1600" dirty="0">
                <a:ea typeface="Times New Roman" panose="02020603050405020304" pitchFamily="18" charset="0"/>
              </a:rPr>
              <a:t>Е-</a:t>
            </a:r>
            <a:r>
              <a:rPr lang="en-US" sz="1600" dirty="0">
                <a:ea typeface="Times New Roman" panose="02020603050405020304" pitchFamily="18" charset="0"/>
              </a:rPr>
              <a:t>Dem.ua</a:t>
            </a:r>
            <a:r>
              <a:rPr lang="uk-UA" sz="1600" dirty="0">
                <a:ea typeface="Times New Roman" panose="02020603050405020304" pitchFamily="18" charset="0"/>
              </a:rPr>
              <a:t>: Громадський бюджет.</a:t>
            </a:r>
          </a:p>
          <a:p>
            <a:pPr marL="457200" indent="-457200" algn="just">
              <a:buAutoNum type="arabicPeriod"/>
            </a:pPr>
            <a:r>
              <a:rPr lang="uk-UA" sz="1600" dirty="0">
                <a:ea typeface="Times New Roman" panose="02020603050405020304" pitchFamily="18" charset="0"/>
              </a:rPr>
              <a:t>Е-</a:t>
            </a:r>
            <a:r>
              <a:rPr lang="en-US" sz="1600" dirty="0">
                <a:ea typeface="Times New Roman" panose="02020603050405020304" pitchFamily="18" charset="0"/>
              </a:rPr>
              <a:t>Dem.ua</a:t>
            </a:r>
            <a:r>
              <a:rPr lang="uk-UA" sz="1600" dirty="0">
                <a:ea typeface="Times New Roman" panose="02020603050405020304" pitchFamily="18" charset="0"/>
              </a:rPr>
              <a:t>: Консультації.</a:t>
            </a:r>
          </a:p>
          <a:p>
            <a:pPr marL="457200" indent="-457200" algn="just">
              <a:buAutoNum type="arabicPeriod"/>
            </a:pPr>
            <a:r>
              <a:rPr lang="uk-UA" sz="1600" dirty="0">
                <a:effectLst/>
                <a:ea typeface="Times New Roman" panose="02020603050405020304" pitchFamily="18" charset="0"/>
              </a:rPr>
              <a:t>Відкрите місто.</a:t>
            </a:r>
          </a:p>
          <a:p>
            <a:pPr marL="457200" indent="-457200" algn="just">
              <a:buAutoNum type="arabicPeriod"/>
            </a:pPr>
            <a:r>
              <a:rPr lang="uk-UA" sz="1600" dirty="0">
                <a:effectLst/>
                <a:ea typeface="Times New Roman" panose="02020603050405020304" pitchFamily="18" charset="0"/>
              </a:rPr>
              <a:t>Індекс прозорості місцевих бюджетів.</a:t>
            </a:r>
          </a:p>
          <a:p>
            <a:pPr marL="457200" indent="-457200" algn="just">
              <a:buAutoNum type="arabicPeriod"/>
            </a:pPr>
            <a:r>
              <a:rPr lang="uk-UA" sz="1600" dirty="0">
                <a:ea typeface="Times New Roman" panose="02020603050405020304" pitchFamily="18" charset="0"/>
              </a:rPr>
              <a:t>Платформа створення сайтів ОТГ.</a:t>
            </a:r>
          </a:p>
          <a:p>
            <a:pPr marL="457200" indent="-457200" algn="just">
              <a:buAutoNum type="arabicPeriod"/>
            </a:pPr>
            <a:r>
              <a:rPr lang="uk-UA" sz="1600" dirty="0">
                <a:effectLst/>
                <a:ea typeface="Times New Roman" panose="02020603050405020304" pitchFamily="18" charset="0"/>
              </a:rPr>
              <a:t>Геоінформаційн</a:t>
            </a:r>
            <a:r>
              <a:rPr lang="uk-UA" sz="1600" dirty="0">
                <a:ea typeface="Times New Roman" panose="02020603050405020304" pitchFamily="18" charset="0"/>
              </a:rPr>
              <a:t>а система для ОТГ.</a:t>
            </a:r>
          </a:p>
          <a:p>
            <a:pPr marL="457200" indent="-457200" algn="just">
              <a:buAutoNum type="arabicPeriod"/>
            </a:pPr>
            <a:r>
              <a:rPr lang="uk-UA" sz="1600" dirty="0">
                <a:effectLst/>
                <a:ea typeface="Times New Roman" panose="02020603050405020304" pitchFamily="18" charset="0"/>
              </a:rPr>
              <a:t>Портал вакансій реформи державної служби.</a:t>
            </a:r>
          </a:p>
          <a:p>
            <a:pPr marL="457200" indent="-457200" algn="just">
              <a:buAutoNum type="arabicPeriod"/>
            </a:pPr>
            <a:r>
              <a:rPr lang="uk-UA" sz="1600" dirty="0">
                <a:effectLst/>
                <a:ea typeface="Times New Roman" panose="02020603050405020304" pitchFamily="18" charset="0"/>
              </a:rPr>
              <a:t>Портал Уряду України.</a:t>
            </a:r>
          </a:p>
          <a:p>
            <a:pPr marL="457200" indent="-457200" algn="just">
              <a:buAutoNum type="arabicPeriod"/>
            </a:pPr>
            <a:r>
              <a:rPr lang="uk-UA" sz="1600" dirty="0">
                <a:ea typeface="Times New Roman" panose="02020603050405020304" pitchFamily="18" charset="0"/>
              </a:rPr>
              <a:t>Портал реформи </a:t>
            </a:r>
            <a:r>
              <a:rPr lang="uk-UA" sz="1600" dirty="0" err="1">
                <a:ea typeface="Times New Roman" panose="02020603050405020304" pitchFamily="18" charset="0"/>
              </a:rPr>
              <a:t>реімбурсації</a:t>
            </a:r>
            <a:r>
              <a:rPr lang="uk-UA" sz="1600" dirty="0">
                <a:ea typeface="Times New Roman" panose="02020603050405020304" pitchFamily="18" charset="0"/>
              </a:rPr>
              <a:t>.</a:t>
            </a:r>
          </a:p>
          <a:p>
            <a:pPr marL="457200" indent="-457200" algn="just">
              <a:buAutoNum type="arabicPeriod"/>
            </a:pPr>
            <a:r>
              <a:rPr lang="uk-UA" sz="1600" dirty="0">
                <a:effectLst/>
                <a:ea typeface="Times New Roman" panose="02020603050405020304" pitchFamily="18" charset="0"/>
              </a:rPr>
              <a:t>Портал дизайн-системи державних сайтів України.</a:t>
            </a:r>
          </a:p>
          <a:p>
            <a:pPr marL="457200" indent="-457200" algn="just">
              <a:buAutoNum type="arabicPeriod"/>
            </a:pPr>
            <a:r>
              <a:rPr lang="uk-UA" sz="1600" dirty="0">
                <a:ea typeface="Times New Roman" panose="02020603050405020304" pitchFamily="18" charset="0"/>
              </a:rPr>
              <a:t>Інноваційна електронна послуга </a:t>
            </a:r>
            <a:r>
              <a:rPr lang="uk-UA" sz="1600" dirty="0" err="1">
                <a:ea typeface="Times New Roman" panose="02020603050405020304" pitchFamily="18" charset="0"/>
              </a:rPr>
              <a:t>єМалятко</a:t>
            </a:r>
            <a:r>
              <a:rPr lang="uk-UA" sz="1600" dirty="0">
                <a:ea typeface="Times New Roman" panose="02020603050405020304" pitchFamily="18" charset="0"/>
              </a:rPr>
              <a:t>.</a:t>
            </a:r>
            <a:endParaRPr lang="uk-UA" sz="1600" dirty="0">
              <a:effectLst/>
              <a:ea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5" name="Picture 2" descr="Програма EGAP">
            <a:extLst>
              <a:ext uri="{FF2B5EF4-FFF2-40B4-BE49-F238E27FC236}">
                <a16:creationId xmlns:a16="http://schemas.microsoft.com/office/drawing/2014/main" id="{0A7D03B2-2C2F-46D9-9B54-3899883FC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961" y="2460395"/>
            <a:ext cx="2254591" cy="253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44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477875"/>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Передумови</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Електронні сервіси, відкритий бюджет, мобільні додатки та інші інструменти електронної демократії – це важливі чинники подолання бар’єрів між владою та громадою, розвитку громадянського суспільства, зменшення корупційних ризиків.</a:t>
            </a:r>
          </a:p>
          <a:p>
            <a:pPr indent="450215" algn="just"/>
            <a:r>
              <a:rPr lang="uk-UA" sz="2000" b="1" i="1" dirty="0">
                <a:effectLst/>
                <a:ea typeface="Times New Roman" panose="02020603050405020304" pitchFamily="18" charset="0"/>
              </a:rPr>
              <a:t>Практика</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У 2012 році було прийнято Розпорядження Івано-Франківського міського голови «Про створення робочої групи з впровадження електронного документообігу». Саме це рішення започаткувало процес переходу до електронного врядування, а фахівці міської ради тоді розпочали розробку програмного забезпечення, різноманітних сервісів та електронних додатків. Фінансувалися ці проекти як за кошти місцевого бюджету, так і міжнародних організацій.</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26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246769"/>
          </a:xfrm>
          <a:prstGeom prst="rect">
            <a:avLst/>
          </a:prstGeom>
          <a:noFill/>
        </p:spPr>
        <p:txBody>
          <a:bodyPr wrap="square" rtlCol="0">
            <a:spAutoFit/>
          </a:bodyPr>
          <a:lstStyle/>
          <a:p>
            <a:pPr indent="450215" algn="just"/>
            <a:r>
              <a:rPr lang="uk-UA" sz="2000" dirty="0">
                <a:effectLst/>
                <a:ea typeface="Times New Roman" panose="02020603050405020304" pitchFamily="18" charset="0"/>
              </a:rPr>
              <a:t>Введення в дію нових версій офіційних сайтів – Івано-Франківської міської ради </a:t>
            </a:r>
            <a:r>
              <a:rPr lang="uk-UA" sz="2000" b="1" dirty="0">
                <a:effectLst/>
                <a:ea typeface="Times New Roman" panose="02020603050405020304" pitchFamily="18" charset="0"/>
              </a:rPr>
              <a:t>www.mrada.if.ua </a:t>
            </a:r>
            <a:r>
              <a:rPr lang="uk-UA" sz="2000" dirty="0">
                <a:effectLst/>
                <a:ea typeface="Times New Roman" panose="02020603050405020304" pitchFamily="18" charset="0"/>
              </a:rPr>
              <a:t>та міста Івано-Франківськ </a:t>
            </a:r>
            <a:r>
              <a:rPr lang="uk-UA" sz="2000" b="1" dirty="0">
                <a:effectLst/>
                <a:ea typeface="Times New Roman" panose="02020603050405020304" pitchFamily="18" charset="0"/>
              </a:rPr>
              <a:t>www.mvk.if.ua </a:t>
            </a:r>
            <a:r>
              <a:rPr lang="uk-UA" sz="2000" dirty="0">
                <a:effectLst/>
                <a:ea typeface="Times New Roman" panose="02020603050405020304" pitchFamily="18" charset="0"/>
              </a:rPr>
              <a:t>– стало важливим етапом на шляху до більшої відкритості роботи влади. Обидва ресурси побудовані таким чином, щоб надати користувачам можливість зручно і просто ознайомитися з інформацією про діяльність міської влади, рішеннями ради, проектами документів, дізнатися про важливі новини, отримати консультації тощо. Сайт міста, окрім великого обсягу інформації, пропонує гіперпосилання на он-лайн сервіси.</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509F8611-BA12-41FE-83A5-132AB7E82BCE}"/>
              </a:ext>
            </a:extLst>
          </p:cNvPr>
          <p:cNvPicPr>
            <a:picLocks noChangeAspect="1"/>
          </p:cNvPicPr>
          <p:nvPr/>
        </p:nvPicPr>
        <p:blipFill rotWithShape="1">
          <a:blip r:embed="rId2"/>
          <a:srcRect t="13675"/>
          <a:stretch/>
        </p:blipFill>
        <p:spPr>
          <a:xfrm>
            <a:off x="4242609" y="3497344"/>
            <a:ext cx="6299700" cy="3058999"/>
          </a:xfrm>
          <a:prstGeom prst="rect">
            <a:avLst/>
          </a:prstGeom>
        </p:spPr>
      </p:pic>
    </p:spTree>
    <p:extLst>
      <p:ext uri="{BB962C8B-B14F-4D97-AF65-F5344CB8AC3E}">
        <p14:creationId xmlns:p14="http://schemas.microsoft.com/office/powerpoint/2010/main" val="271484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1938992"/>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Система електронного документообігу (СЕД) «Діловод». Електронне врядування у Івано-Франківській міській раді</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Система електронного документообігу (СЕД) «Діловод», яка діє в міській раді з 2012 року, є зручним інструментом роботи з документами – реєстрації, контролю, зберігання та публікації. Завдяки використанню СЕД «Діловод», яка постійно удосконалюється, міській раді вдалося повністю перейти до електронного документообігу.</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146" name="Picture 2" descr="Система електронного документообігу | СЕД системи в Україні">
            <a:extLst>
              <a:ext uri="{FF2B5EF4-FFF2-40B4-BE49-F238E27FC236}">
                <a16:creationId xmlns:a16="http://schemas.microsoft.com/office/drawing/2014/main" id="{F4909169-D776-4426-98AA-ECF2E7F0A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408" y="3741522"/>
            <a:ext cx="6125627" cy="253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52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477875"/>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Центр надання адміністративних послуг м. Івано-Франківська та використання електронних сервісів у його роботі них сервісів у його роботі</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Центр надання адміністративних послуг м. Івано-Франківська працює з жовтня 2010 року. Мотивацією для його відкриття стало прагнення створити максимально комфортні умови для жителів міста при зверненні до органів місцевого самоврядування та унеможливити будь-які корупційні дії з боку посадових осіб. Протягом років роботи кількість доступних послуг збільшено, а інструменти надання послуг – суттєво </a:t>
            </a:r>
            <a:r>
              <a:rPr lang="uk-UA" sz="2000" dirty="0" err="1">
                <a:effectLst/>
                <a:ea typeface="Times New Roman" panose="02020603050405020304" pitchFamily="18" charset="0"/>
              </a:rPr>
              <a:t>удоконалено</a:t>
            </a:r>
            <a:r>
              <a:rPr lang="uk-UA" sz="2000" dirty="0">
                <a:effectLst/>
                <a:ea typeface="Times New Roman" panose="02020603050405020304" pitchFamily="18" charset="0"/>
              </a:rPr>
              <a:t>.</a:t>
            </a:r>
          </a:p>
          <a:p>
            <a:pPr indent="450215" algn="just"/>
            <a:r>
              <a:rPr lang="uk-UA" sz="2000" dirty="0">
                <a:effectLst/>
                <a:ea typeface="Times New Roman" panose="02020603050405020304" pitchFamily="18" charset="0"/>
              </a:rPr>
              <a:t>Сьогодні ЦНАП м. Івано-Франківська працює як інтегрований офіс за принципом «Єдиного вікна». Він обладнаний електронною чергою, місцями для очікування відвідувачів, ігровим куточком для дітей, а для маломобільних громадян передбачено пандус. У приміщенні Центру розміщені інформаційні картки, бланки, зразки заяв та інформаційні термінали.</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604A55-79BA-4B9B-BCB2-6F5B33DB432D}"/>
              </a:ext>
            </a:extLst>
          </p:cNvPr>
          <p:cNvSpPr>
            <a:spLocks noGrp="1"/>
          </p:cNvSpPr>
          <p:nvPr>
            <p:ph type="title"/>
          </p:nvPr>
        </p:nvSpPr>
        <p:spPr>
          <a:xfrm>
            <a:off x="838200" y="365125"/>
            <a:ext cx="10515600" cy="761711"/>
          </a:xfrm>
        </p:spPr>
        <p:txBody>
          <a:bodyPr/>
          <a:lstStyle/>
          <a:p>
            <a:pPr algn="ctr"/>
            <a:r>
              <a:rPr lang="uk-UA" b="1" dirty="0"/>
              <a:t>План</a:t>
            </a:r>
            <a:endParaRPr lang="ru-RU" b="1" dirty="0"/>
          </a:p>
        </p:txBody>
      </p:sp>
      <p:grpSp>
        <p:nvGrpSpPr>
          <p:cNvPr id="4" name="Group 2">
            <a:extLst>
              <a:ext uri="{FF2B5EF4-FFF2-40B4-BE49-F238E27FC236}">
                <a16:creationId xmlns:a16="http://schemas.microsoft.com/office/drawing/2014/main" id="{F7FA86A8-35E2-4D0E-86FA-00481144DED4}"/>
              </a:ext>
            </a:extLst>
          </p:cNvPr>
          <p:cNvGrpSpPr>
            <a:grpSpLocks/>
          </p:cNvGrpSpPr>
          <p:nvPr/>
        </p:nvGrpSpPr>
        <p:grpSpPr bwMode="auto">
          <a:xfrm>
            <a:off x="2806485" y="4371542"/>
            <a:ext cx="6724013" cy="555625"/>
            <a:chOff x="1248" y="1440"/>
            <a:chExt cx="3216" cy="350"/>
          </a:xfrm>
        </p:grpSpPr>
        <p:sp>
          <p:nvSpPr>
            <p:cNvPr id="5" name="Line 3">
              <a:extLst>
                <a:ext uri="{FF2B5EF4-FFF2-40B4-BE49-F238E27FC236}">
                  <a16:creationId xmlns:a16="http://schemas.microsoft.com/office/drawing/2014/main" id="{13B324D4-62CA-438E-AAD2-A65E751DDDD0}"/>
                </a:ext>
              </a:extLst>
            </p:cNvPr>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4">
              <a:extLst>
                <a:ext uri="{FF2B5EF4-FFF2-40B4-BE49-F238E27FC236}">
                  <a16:creationId xmlns:a16="http://schemas.microsoft.com/office/drawing/2014/main" id="{F3C9E7CB-1730-4FB0-9680-D99204F18543}"/>
                </a:ext>
              </a:extLst>
            </p:cNvPr>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 name="Text Box 6">
              <a:extLst>
                <a:ext uri="{FF2B5EF4-FFF2-40B4-BE49-F238E27FC236}">
                  <a16:creationId xmlns:a16="http://schemas.microsoft.com/office/drawing/2014/main" id="{306A4D45-30FE-490A-B770-20782A63856C}"/>
                </a:ext>
              </a:extLst>
            </p:cNvPr>
            <p:cNvSpPr txBox="1">
              <a:spLocks noChangeArrowheads="1"/>
            </p:cNvSpPr>
            <p:nvPr/>
          </p:nvSpPr>
          <p:spPr bwMode="gray">
            <a:xfrm>
              <a:off x="1296" y="14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4</a:t>
              </a:r>
            </a:p>
          </p:txBody>
        </p:sp>
      </p:grpSp>
      <p:grpSp>
        <p:nvGrpSpPr>
          <p:cNvPr id="9" name="Group 7">
            <a:extLst>
              <a:ext uri="{FF2B5EF4-FFF2-40B4-BE49-F238E27FC236}">
                <a16:creationId xmlns:a16="http://schemas.microsoft.com/office/drawing/2014/main" id="{D598E15B-2AA0-4A3C-8DC3-AF91281BAA6F}"/>
              </a:ext>
            </a:extLst>
          </p:cNvPr>
          <p:cNvGrpSpPr>
            <a:grpSpLocks/>
          </p:cNvGrpSpPr>
          <p:nvPr/>
        </p:nvGrpSpPr>
        <p:grpSpPr bwMode="auto">
          <a:xfrm>
            <a:off x="2806485" y="1679146"/>
            <a:ext cx="6949820" cy="733426"/>
            <a:chOff x="1248" y="1918"/>
            <a:chExt cx="3324" cy="462"/>
          </a:xfrm>
        </p:grpSpPr>
        <p:sp>
          <p:nvSpPr>
            <p:cNvPr id="10" name="Line 8">
              <a:extLst>
                <a:ext uri="{FF2B5EF4-FFF2-40B4-BE49-F238E27FC236}">
                  <a16:creationId xmlns:a16="http://schemas.microsoft.com/office/drawing/2014/main" id="{DDA1F1B0-C24F-42EF-B9F7-447A705E1370}"/>
                </a:ext>
              </a:extLst>
            </p:cNvPr>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Rectangle 9">
              <a:extLst>
                <a:ext uri="{FF2B5EF4-FFF2-40B4-BE49-F238E27FC236}">
                  <a16:creationId xmlns:a16="http://schemas.microsoft.com/office/drawing/2014/main" id="{251A583E-C14E-48A2-9A18-9D107C4FB103}"/>
                </a:ext>
              </a:extLst>
            </p:cNvPr>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 name="Text Box 10">
              <a:extLst>
                <a:ext uri="{FF2B5EF4-FFF2-40B4-BE49-F238E27FC236}">
                  <a16:creationId xmlns:a16="http://schemas.microsoft.com/office/drawing/2014/main" id="{7391DD7C-DD23-4CD5-8EC0-E9CCF5B799F2}"/>
                </a:ext>
              </a:extLst>
            </p:cNvPr>
            <p:cNvSpPr txBox="1">
              <a:spLocks noChangeArrowheads="1"/>
            </p:cNvSpPr>
            <p:nvPr/>
          </p:nvSpPr>
          <p:spPr bwMode="gray">
            <a:xfrm>
              <a:off x="1747" y="1918"/>
              <a:ext cx="2825"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000" dirty="0">
                  <a:solidFill>
                    <a:srgbClr val="000000"/>
                  </a:solidFill>
                </a:rPr>
                <a:t>Розумне місто, електронне місто та електронний регіон</a:t>
              </a:r>
              <a:endParaRPr lang="en-US" sz="2000" dirty="0">
                <a:solidFill>
                  <a:srgbClr val="000000"/>
                </a:solidFill>
              </a:endParaRPr>
            </a:p>
          </p:txBody>
        </p:sp>
        <p:sp>
          <p:nvSpPr>
            <p:cNvPr id="13" name="Text Box 11">
              <a:extLst>
                <a:ext uri="{FF2B5EF4-FFF2-40B4-BE49-F238E27FC236}">
                  <a16:creationId xmlns:a16="http://schemas.microsoft.com/office/drawing/2014/main" id="{D54F45B7-411C-4EFE-AAD6-3070A1EBA34B}"/>
                </a:ext>
              </a:extLst>
            </p:cNvPr>
            <p:cNvSpPr txBox="1">
              <a:spLocks noChangeArrowheads="1"/>
            </p:cNvSpPr>
            <p:nvPr/>
          </p:nvSpPr>
          <p:spPr bwMode="gray">
            <a:xfrm>
              <a:off x="1296" y="204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1</a:t>
              </a:r>
            </a:p>
          </p:txBody>
        </p:sp>
      </p:grpSp>
      <p:grpSp>
        <p:nvGrpSpPr>
          <p:cNvPr id="14" name="Group 12">
            <a:extLst>
              <a:ext uri="{FF2B5EF4-FFF2-40B4-BE49-F238E27FC236}">
                <a16:creationId xmlns:a16="http://schemas.microsoft.com/office/drawing/2014/main" id="{83E6B8F7-BD7A-471B-8A3F-82EF0259F744}"/>
              </a:ext>
            </a:extLst>
          </p:cNvPr>
          <p:cNvGrpSpPr>
            <a:grpSpLocks/>
          </p:cNvGrpSpPr>
          <p:nvPr/>
        </p:nvGrpSpPr>
        <p:grpSpPr bwMode="auto">
          <a:xfrm>
            <a:off x="2806485" y="2695142"/>
            <a:ext cx="6724013" cy="555625"/>
            <a:chOff x="1248" y="2640"/>
            <a:chExt cx="3216" cy="350"/>
          </a:xfrm>
        </p:grpSpPr>
        <p:sp>
          <p:nvSpPr>
            <p:cNvPr id="15" name="Line 13">
              <a:extLst>
                <a:ext uri="{FF2B5EF4-FFF2-40B4-BE49-F238E27FC236}">
                  <a16:creationId xmlns:a16="http://schemas.microsoft.com/office/drawing/2014/main" id="{F962E53B-BC7C-4520-8621-4697A8E04017}"/>
                </a:ext>
              </a:extLst>
            </p:cNvPr>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4">
              <a:extLst>
                <a:ext uri="{FF2B5EF4-FFF2-40B4-BE49-F238E27FC236}">
                  <a16:creationId xmlns:a16="http://schemas.microsoft.com/office/drawing/2014/main" id="{6C9DB3CC-F42E-4D6B-80CD-42068AD15981}"/>
                </a:ext>
              </a:extLst>
            </p:cNvPr>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 name="Text Box 16">
              <a:extLst>
                <a:ext uri="{FF2B5EF4-FFF2-40B4-BE49-F238E27FC236}">
                  <a16:creationId xmlns:a16="http://schemas.microsoft.com/office/drawing/2014/main" id="{A05A5845-CA43-458B-93C3-642A978870E0}"/>
                </a:ext>
              </a:extLst>
            </p:cNvPr>
            <p:cNvSpPr txBox="1">
              <a:spLocks noChangeArrowheads="1"/>
            </p:cNvSpPr>
            <p:nvPr/>
          </p:nvSpPr>
          <p:spPr bwMode="gray">
            <a:xfrm>
              <a:off x="1296" y="26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2</a:t>
              </a:r>
            </a:p>
          </p:txBody>
        </p:sp>
      </p:grpSp>
      <p:grpSp>
        <p:nvGrpSpPr>
          <p:cNvPr id="19" name="Group 17">
            <a:extLst>
              <a:ext uri="{FF2B5EF4-FFF2-40B4-BE49-F238E27FC236}">
                <a16:creationId xmlns:a16="http://schemas.microsoft.com/office/drawing/2014/main" id="{AC406D38-BC26-4527-87BF-86C5B29C48AD}"/>
              </a:ext>
            </a:extLst>
          </p:cNvPr>
          <p:cNvGrpSpPr>
            <a:grpSpLocks/>
          </p:cNvGrpSpPr>
          <p:nvPr/>
        </p:nvGrpSpPr>
        <p:grpSpPr bwMode="auto">
          <a:xfrm>
            <a:off x="2806485" y="3533342"/>
            <a:ext cx="6724013" cy="555625"/>
            <a:chOff x="1248" y="3230"/>
            <a:chExt cx="3216" cy="350"/>
          </a:xfrm>
        </p:grpSpPr>
        <p:sp>
          <p:nvSpPr>
            <p:cNvPr id="20" name="Line 18">
              <a:extLst>
                <a:ext uri="{FF2B5EF4-FFF2-40B4-BE49-F238E27FC236}">
                  <a16:creationId xmlns:a16="http://schemas.microsoft.com/office/drawing/2014/main" id="{8921CDA7-26BD-4E67-A356-43CB2B136881}"/>
                </a:ext>
              </a:extLst>
            </p:cNvPr>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19">
              <a:extLst>
                <a:ext uri="{FF2B5EF4-FFF2-40B4-BE49-F238E27FC236}">
                  <a16:creationId xmlns:a16="http://schemas.microsoft.com/office/drawing/2014/main" id="{7AF88062-C1C3-4916-8192-F645CE36C71F}"/>
                </a:ext>
              </a:extLst>
            </p:cNvPr>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3" name="Text Box 21">
              <a:extLst>
                <a:ext uri="{FF2B5EF4-FFF2-40B4-BE49-F238E27FC236}">
                  <a16:creationId xmlns:a16="http://schemas.microsoft.com/office/drawing/2014/main" id="{7E33C027-9D76-4459-B1AF-DAC46714031C}"/>
                </a:ext>
              </a:extLst>
            </p:cNvPr>
            <p:cNvSpPr txBox="1">
              <a:spLocks noChangeArrowheads="1"/>
            </p:cNvSpPr>
            <p:nvPr/>
          </p:nvSpPr>
          <p:spPr bwMode="gray">
            <a:xfrm>
              <a:off x="1296" y="324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3</a:t>
              </a:r>
            </a:p>
          </p:txBody>
        </p:sp>
      </p:grpSp>
      <p:sp>
        <p:nvSpPr>
          <p:cNvPr id="33" name="Text Box 10">
            <a:extLst>
              <a:ext uri="{FF2B5EF4-FFF2-40B4-BE49-F238E27FC236}">
                <a16:creationId xmlns:a16="http://schemas.microsoft.com/office/drawing/2014/main" id="{083F9772-26FA-456B-A5CE-23686DEF92FC}"/>
              </a:ext>
            </a:extLst>
          </p:cNvPr>
          <p:cNvSpPr txBox="1">
            <a:spLocks noChangeArrowheads="1"/>
          </p:cNvSpPr>
          <p:nvPr/>
        </p:nvSpPr>
        <p:spPr bwMode="gray">
          <a:xfrm>
            <a:off x="3849794" y="2502496"/>
            <a:ext cx="59065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000" dirty="0">
                <a:solidFill>
                  <a:srgbClr val="000000"/>
                </a:solidFill>
              </a:rPr>
              <a:t>Розвиток електронного врядування на регіональному рівні в Україні</a:t>
            </a:r>
            <a:endParaRPr lang="en-US" sz="2000" dirty="0">
              <a:solidFill>
                <a:srgbClr val="000000"/>
              </a:solidFill>
            </a:endParaRPr>
          </a:p>
        </p:txBody>
      </p:sp>
      <p:sp>
        <p:nvSpPr>
          <p:cNvPr id="34" name="Text Box 10">
            <a:extLst>
              <a:ext uri="{FF2B5EF4-FFF2-40B4-BE49-F238E27FC236}">
                <a16:creationId xmlns:a16="http://schemas.microsoft.com/office/drawing/2014/main" id="{96DDA605-286C-4EB5-85B6-C2EE45DCA74D}"/>
              </a:ext>
            </a:extLst>
          </p:cNvPr>
          <p:cNvSpPr txBox="1">
            <a:spLocks noChangeArrowheads="1"/>
          </p:cNvSpPr>
          <p:nvPr/>
        </p:nvSpPr>
        <p:spPr bwMode="gray">
          <a:xfrm>
            <a:off x="3849794" y="3339109"/>
            <a:ext cx="59065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000" dirty="0">
                <a:solidFill>
                  <a:srgbClr val="000000"/>
                </a:solidFill>
              </a:rPr>
              <a:t>Основні напрямки розвитку електронного врядування  в м. Івано-Франківськ</a:t>
            </a:r>
            <a:endParaRPr lang="en-US" sz="2000" dirty="0">
              <a:solidFill>
                <a:srgbClr val="000000"/>
              </a:solidFill>
            </a:endParaRPr>
          </a:p>
        </p:txBody>
      </p:sp>
      <p:sp>
        <p:nvSpPr>
          <p:cNvPr id="35" name="Text Box 10">
            <a:extLst>
              <a:ext uri="{FF2B5EF4-FFF2-40B4-BE49-F238E27FC236}">
                <a16:creationId xmlns:a16="http://schemas.microsoft.com/office/drawing/2014/main" id="{83F90435-5ACD-41ED-9EFC-9ED035EBCCE6}"/>
              </a:ext>
            </a:extLst>
          </p:cNvPr>
          <p:cNvSpPr txBox="1">
            <a:spLocks noChangeArrowheads="1"/>
          </p:cNvSpPr>
          <p:nvPr/>
        </p:nvSpPr>
        <p:spPr bwMode="gray">
          <a:xfrm>
            <a:off x="3849793" y="4217694"/>
            <a:ext cx="59065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000" dirty="0">
                <a:solidFill>
                  <a:srgbClr val="000000"/>
                </a:solidFill>
              </a:rPr>
              <a:t>Кращі зарубіжні практики електронного врядування на місцевому та регіональному рівнях</a:t>
            </a:r>
            <a:endParaRPr lang="en-US" sz="2000" dirty="0">
              <a:solidFill>
                <a:srgbClr val="000000"/>
              </a:solidFill>
            </a:endParaRPr>
          </a:p>
        </p:txBody>
      </p:sp>
    </p:spTree>
    <p:extLst>
      <p:ext uri="{BB962C8B-B14F-4D97-AF65-F5344CB8AC3E}">
        <p14:creationId xmlns:p14="http://schemas.microsoft.com/office/powerpoint/2010/main" val="64321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708981"/>
          </a:xfrm>
          <a:prstGeom prst="rect">
            <a:avLst/>
          </a:prstGeom>
          <a:noFill/>
        </p:spPr>
        <p:txBody>
          <a:bodyPr wrap="square" rtlCol="0">
            <a:spAutoFit/>
          </a:bodyPr>
          <a:lstStyle/>
          <a:p>
            <a:pPr indent="450215" algn="just"/>
            <a:r>
              <a:rPr lang="uk-UA" sz="2000" dirty="0">
                <a:effectLst/>
                <a:ea typeface="Times New Roman" panose="02020603050405020304" pitchFamily="18" charset="0"/>
              </a:rPr>
              <a:t>На сьогодні ЦНАП </a:t>
            </a:r>
            <a:r>
              <a:rPr lang="uk-UA" sz="2000" dirty="0" err="1">
                <a:effectLst/>
                <a:ea typeface="Times New Roman" panose="02020603050405020304" pitchFamily="18" charset="0"/>
              </a:rPr>
              <a:t>м.Івано</a:t>
            </a:r>
            <a:r>
              <a:rPr lang="uk-UA" sz="2000" dirty="0">
                <a:effectLst/>
                <a:ea typeface="Times New Roman" panose="02020603050405020304" pitchFamily="18" charset="0"/>
              </a:rPr>
              <a:t>-Франківська надає 240 соціальних та адміністративних послуг, 49 з яких можна отримати через Інтернет.</a:t>
            </a:r>
          </a:p>
          <a:p>
            <a:pPr indent="450215" algn="just"/>
            <a:r>
              <a:rPr lang="uk-UA" sz="2000" b="1" i="1" dirty="0">
                <a:effectLst/>
                <a:ea typeface="Times New Roman" panose="02020603050405020304" pitchFamily="18" charset="0"/>
              </a:rPr>
              <a:t>Доступ до електронних сервісів Центру можна отримати через офіційний веб-сайт </a:t>
            </a:r>
            <a:r>
              <a:rPr lang="uk-UA" sz="2000" dirty="0">
                <a:effectLst/>
                <a:ea typeface="Times New Roman" panose="02020603050405020304" pitchFamily="18" charset="0"/>
              </a:rPr>
              <a:t>(</a:t>
            </a:r>
            <a:r>
              <a:rPr lang="uk-UA" sz="2000" b="1" u="sng" dirty="0">
                <a:solidFill>
                  <a:srgbClr val="0000FF"/>
                </a:solidFill>
                <a:effectLst/>
                <a:ea typeface="Times New Roman" panose="02020603050405020304" pitchFamily="18" charset="0"/>
                <a:hlinkClick r:id="rId2"/>
              </a:rPr>
              <a:t>www.cnap.if.ua</a:t>
            </a:r>
            <a:r>
              <a:rPr lang="uk-UA" sz="2000" dirty="0">
                <a:effectLst/>
                <a:ea typeface="Times New Roman" panose="02020603050405020304" pitchFamily="18" charset="0"/>
              </a:rPr>
              <a:t>):</a:t>
            </a:r>
          </a:p>
          <a:p>
            <a:pPr indent="450215" algn="just"/>
            <a:r>
              <a:rPr lang="uk-UA" sz="2000" dirty="0">
                <a:effectLst/>
                <a:ea typeface="Times New Roman" panose="02020603050405020304" pitchFamily="18" charset="0"/>
              </a:rPr>
              <a:t>1) </a:t>
            </a:r>
            <a:r>
              <a:rPr lang="uk-UA" sz="2000" i="1" dirty="0">
                <a:effectLst/>
                <a:ea typeface="Times New Roman" panose="02020603050405020304" pitchFamily="18" charset="0"/>
              </a:rPr>
              <a:t>«код зворотного зв’язку» </a:t>
            </a:r>
            <a:r>
              <a:rPr lang="uk-UA" sz="2000" dirty="0">
                <a:effectLst/>
                <a:ea typeface="Times New Roman" panose="02020603050405020304" pitchFamily="18" charset="0"/>
              </a:rPr>
              <a:t>- можливість отримати інформацію щодо виконання адміністративної послуги чи дозвільної процедури шляхом введення коду, який видається при поданні звернення;</a:t>
            </a:r>
          </a:p>
          <a:p>
            <a:pPr indent="450215" algn="just"/>
            <a:r>
              <a:rPr lang="uk-UA" sz="2000" dirty="0">
                <a:effectLst/>
                <a:ea typeface="Times New Roman" panose="02020603050405020304" pitchFamily="18" charset="0"/>
              </a:rPr>
              <a:t>2) </a:t>
            </a:r>
            <a:r>
              <a:rPr lang="uk-UA" sz="2000" i="1" dirty="0">
                <a:effectLst/>
                <a:ea typeface="Times New Roman" panose="02020603050405020304" pitchFamily="18" charset="0"/>
              </a:rPr>
              <a:t>«попередній запис на прийом»</a:t>
            </a:r>
            <a:r>
              <a:rPr lang="uk-UA" sz="2000" dirty="0">
                <a:effectLst/>
                <a:ea typeface="Times New Roman" panose="02020603050405020304" pitchFamily="18" charset="0"/>
              </a:rPr>
              <a:t> - дозволяє записатися на прийом он-лайн, обравши потрібну послугу та зручну дату і час прийому;</a:t>
            </a:r>
          </a:p>
          <a:p>
            <a:pPr indent="450215" algn="just"/>
            <a:r>
              <a:rPr lang="uk-UA" sz="2000" dirty="0">
                <a:effectLst/>
                <a:ea typeface="Times New Roman" panose="02020603050405020304" pitchFamily="18" charset="0"/>
              </a:rPr>
              <a:t>3) </a:t>
            </a:r>
            <a:r>
              <a:rPr lang="uk-UA" sz="2000" i="1" dirty="0">
                <a:effectLst/>
                <a:ea typeface="Times New Roman" panose="02020603050405020304" pitchFamily="18" charset="0"/>
              </a:rPr>
              <a:t>«СМС-інформування» </a:t>
            </a:r>
            <a:r>
              <a:rPr lang="uk-UA" sz="2000" dirty="0">
                <a:effectLst/>
                <a:ea typeface="Times New Roman" panose="02020603050405020304" pitchFamily="18" charset="0"/>
              </a:rPr>
              <a:t>- безкоштовне оповіщення заявника про готовність послуги;</a:t>
            </a:r>
          </a:p>
          <a:p>
            <a:pPr indent="450215" algn="just"/>
            <a:r>
              <a:rPr lang="uk-UA" sz="2000" dirty="0">
                <a:effectLst/>
                <a:ea typeface="Times New Roman" panose="02020603050405020304" pitchFamily="18" charset="0"/>
              </a:rPr>
              <a:t>4) </a:t>
            </a:r>
            <a:r>
              <a:rPr lang="uk-UA" sz="2000" i="1" dirty="0">
                <a:effectLst/>
                <a:ea typeface="Times New Roman" panose="02020603050405020304" pitchFamily="18" charset="0"/>
              </a:rPr>
              <a:t>«он-лайн консультація» </a:t>
            </a:r>
            <a:r>
              <a:rPr lang="uk-UA" sz="2000" dirty="0">
                <a:effectLst/>
                <a:ea typeface="Times New Roman" panose="02020603050405020304" pitchFamily="18" charset="0"/>
              </a:rPr>
              <a:t>- можливість отримати необхідну інформацію від працівника Центру з питань надання адміністративних послуг та дозвільних процедур у режимі чат-зв’язку;</a:t>
            </a:r>
          </a:p>
          <a:p>
            <a:pPr indent="450215" algn="just"/>
            <a:r>
              <a:rPr lang="uk-UA" sz="2000" dirty="0">
                <a:effectLst/>
                <a:ea typeface="Times New Roman" panose="02020603050405020304" pitchFamily="18" charset="0"/>
              </a:rPr>
              <a:t>5) </a:t>
            </a:r>
            <a:r>
              <a:rPr lang="uk-UA" sz="2000" i="1" dirty="0">
                <a:effectLst/>
                <a:ea typeface="Times New Roman" panose="02020603050405020304" pitchFamily="18" charset="0"/>
              </a:rPr>
              <a:t>«мобільний адміністратор» </a:t>
            </a:r>
            <a:r>
              <a:rPr lang="uk-UA" sz="2000" dirty="0">
                <a:effectLst/>
                <a:ea typeface="Times New Roman" panose="02020603050405020304" pitchFamily="18" charset="0"/>
              </a:rPr>
              <a:t>- замовлення виїзду адміністратора Центру до одержувача послуг додому (для категорій громадян, яким складно пересуватись).</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29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554545"/>
          </a:xfrm>
          <a:prstGeom prst="rect">
            <a:avLst/>
          </a:prstGeom>
          <a:noFill/>
        </p:spPr>
        <p:txBody>
          <a:bodyPr wrap="square" rtlCol="0">
            <a:spAutoFit/>
          </a:bodyPr>
          <a:lstStyle/>
          <a:p>
            <a:pPr indent="450215" algn="just"/>
            <a:r>
              <a:rPr lang="uk-UA" sz="2000" dirty="0">
                <a:effectLst/>
                <a:ea typeface="Times New Roman" panose="02020603050405020304" pitchFamily="18" charset="0"/>
              </a:rPr>
              <a:t>В розділі </a:t>
            </a:r>
            <a:r>
              <a:rPr lang="uk-UA" sz="2000" b="1" i="1" dirty="0">
                <a:effectLst/>
                <a:ea typeface="Times New Roman" panose="02020603050405020304" pitchFamily="18" charset="0"/>
              </a:rPr>
              <a:t>«Оплата послуг» </a:t>
            </a:r>
            <a:r>
              <a:rPr lang="uk-UA" sz="2000" dirty="0">
                <a:effectLst/>
                <a:ea typeface="Times New Roman" panose="02020603050405020304" pitchFamily="18" charset="0"/>
              </a:rPr>
              <a:t>можна оплатити будь-яку послугу он-лайн.</a:t>
            </a:r>
          </a:p>
          <a:p>
            <a:pPr indent="450215" algn="just"/>
            <a:r>
              <a:rPr lang="uk-UA" sz="2000" dirty="0">
                <a:effectLst/>
                <a:ea typeface="Times New Roman" panose="02020603050405020304" pitchFamily="18" charset="0"/>
              </a:rPr>
              <a:t>Сервіс </a:t>
            </a:r>
            <a:r>
              <a:rPr lang="uk-UA" sz="2000" b="1" i="1" dirty="0">
                <a:effectLst/>
                <a:ea typeface="Times New Roman" panose="02020603050405020304" pitchFamily="18" charset="0"/>
              </a:rPr>
              <a:t>«Персональний кабінет мешканця» </a:t>
            </a:r>
            <a:r>
              <a:rPr lang="uk-UA" sz="2000" dirty="0">
                <a:effectLst/>
                <a:ea typeface="Times New Roman" panose="02020603050405020304" pitchFamily="18" charset="0"/>
              </a:rPr>
              <a:t>дозволяє замовляти послуги, перевіряти стан їх виконання, переглядати отриманий результат та історію замовлень.</a:t>
            </a:r>
          </a:p>
          <a:p>
            <a:pPr indent="450215" algn="just"/>
            <a:r>
              <a:rPr lang="uk-UA" sz="2000" dirty="0">
                <a:effectLst/>
                <a:ea typeface="Times New Roman" panose="02020603050405020304" pitchFamily="18" charset="0"/>
              </a:rPr>
              <a:t>У ЦНАП м. Івано-Франківська діє </a:t>
            </a:r>
            <a:r>
              <a:rPr lang="uk-UA" sz="2000" b="1" i="1" dirty="0">
                <a:effectLst/>
                <a:ea typeface="Times New Roman" panose="02020603050405020304" pitchFamily="18" charset="0"/>
              </a:rPr>
              <a:t>«Універсам послуг» </a:t>
            </a:r>
            <a:r>
              <a:rPr lang="uk-UA" sz="2000" dirty="0">
                <a:effectLst/>
                <a:ea typeface="Times New Roman" panose="02020603050405020304" pitchFamily="18" charset="0"/>
              </a:rPr>
              <a:t>- програмне забезпечення для реєстрації адміністративних і дозвільних послуг, архівування документів до кожної адміністративної та дозвільної послуги. Програма дозволяє автоматично формувати заяви, здійснювати контроль за дотриманням термінів виконання, друкувати супровідні картки, готувати звіти тощо.</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9705F8AC-6EEE-4525-9A40-AF677C6225EF}"/>
              </a:ext>
            </a:extLst>
          </p:cNvPr>
          <p:cNvPicPr>
            <a:picLocks noChangeAspect="1"/>
          </p:cNvPicPr>
          <p:nvPr/>
        </p:nvPicPr>
        <p:blipFill rotWithShape="1">
          <a:blip r:embed="rId2"/>
          <a:srcRect t="13871" b="5567"/>
          <a:stretch/>
        </p:blipFill>
        <p:spPr>
          <a:xfrm>
            <a:off x="5011918" y="3769977"/>
            <a:ext cx="6096000" cy="2762426"/>
          </a:xfrm>
          <a:prstGeom prst="rect">
            <a:avLst/>
          </a:prstGeom>
        </p:spPr>
      </p:pic>
    </p:spTree>
    <p:extLst>
      <p:ext uri="{BB962C8B-B14F-4D97-AF65-F5344CB8AC3E}">
        <p14:creationId xmlns:p14="http://schemas.microsoft.com/office/powerpoint/2010/main" val="1612749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170099"/>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Інтернет приймальня (www.emvk.if.ua) та сайт нормативних актів Івано-Франківської міської ради (</a:t>
            </a:r>
            <a:r>
              <a:rPr lang="uk-UA" sz="2000" b="1" i="1" u="sng" dirty="0">
                <a:solidFill>
                  <a:srgbClr val="0000FF"/>
                </a:solidFill>
                <a:effectLst/>
                <a:ea typeface="Times New Roman" panose="02020603050405020304" pitchFamily="18" charset="0"/>
                <a:hlinkClick r:id="rId2"/>
              </a:rPr>
              <a:t>www.namvk.if.ua</a:t>
            </a:r>
            <a:r>
              <a:rPr lang="uk-UA" sz="2000" b="1" i="1" dirty="0">
                <a:effectLst/>
                <a:ea typeface="Times New Roman" panose="02020603050405020304" pitchFamily="18" charset="0"/>
              </a:rPr>
              <a:t>)</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Інтернет-приймальня – це дієвий спосіб звернутись до органів місцевого самоврядування. Вона дає можливість направити звернення чи запит, перевірити підтвердження про його отримання і дату надання відповіді та контролювати процес виконання он-лайн.</a:t>
            </a:r>
          </a:p>
          <a:p>
            <a:pPr indent="450215" algn="just"/>
            <a:r>
              <a:rPr lang="uk-UA" sz="2000" dirty="0">
                <a:effectLst/>
                <a:ea typeface="Times New Roman" panose="02020603050405020304" pitchFamily="18" charset="0"/>
              </a:rPr>
              <a:t>Сайт нормативних актів Івано-Франківської міської ради – це платформа, де публікуються всі розпорядчі акти міської ради, з якими жителі Івано-Франківська та всієї України можуть з ознайомитись через Інтернет.</a:t>
            </a:r>
          </a:p>
          <a:p>
            <a:pPr indent="450215" algn="just"/>
            <a:r>
              <a:rPr lang="uk-UA" sz="2000" dirty="0">
                <a:effectLst/>
                <a:ea typeface="Times New Roman" panose="02020603050405020304" pitchFamily="18" charset="0"/>
              </a:rPr>
              <a:t>Обидва ресурси діють з 2012 року. Тоді ж у міській раді запроваджено </a:t>
            </a:r>
            <a:r>
              <a:rPr lang="uk-UA" sz="2000" dirty="0" err="1">
                <a:effectLst/>
                <a:ea typeface="Times New Roman" panose="02020603050405020304" pitchFamily="18" charset="0"/>
              </a:rPr>
              <a:t>відеотрансляцію</a:t>
            </a:r>
            <a:r>
              <a:rPr lang="uk-UA" sz="2000" dirty="0">
                <a:effectLst/>
                <a:ea typeface="Times New Roman" panose="02020603050405020304" pitchFamily="18" charset="0"/>
              </a:rPr>
              <a:t> сесій та електронну систему голосування «Віче».</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41815388-98FF-4A99-B405-E17216F0F080}"/>
              </a:ext>
            </a:extLst>
          </p:cNvPr>
          <p:cNvPicPr>
            <a:picLocks noChangeAspect="1"/>
          </p:cNvPicPr>
          <p:nvPr/>
        </p:nvPicPr>
        <p:blipFill rotWithShape="1">
          <a:blip r:embed="rId3"/>
          <a:srcRect t="14845"/>
          <a:stretch/>
        </p:blipFill>
        <p:spPr>
          <a:xfrm>
            <a:off x="6455972" y="4335927"/>
            <a:ext cx="4763496" cy="2281690"/>
          </a:xfrm>
          <a:prstGeom prst="rect">
            <a:avLst/>
          </a:prstGeom>
        </p:spPr>
      </p:pic>
    </p:spTree>
    <p:extLst>
      <p:ext uri="{BB962C8B-B14F-4D97-AF65-F5344CB8AC3E}">
        <p14:creationId xmlns:p14="http://schemas.microsoft.com/office/powerpoint/2010/main" val="2628526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554545"/>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Он-лайн платформа «Бюджет участі» (bu.mvk.if.ua)</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Для удосконалення діалогу між владою і громадою та активізації участі жителів Івано-Франківська у бюджетному процесі у 2016 році була запроваджена програма «</a:t>
            </a:r>
            <a:r>
              <a:rPr lang="uk-UA" sz="2000" dirty="0" err="1">
                <a:effectLst/>
                <a:ea typeface="Times New Roman" panose="02020603050405020304" pitchFamily="18" charset="0"/>
              </a:rPr>
              <a:t>Партиципаторне</a:t>
            </a:r>
            <a:r>
              <a:rPr lang="uk-UA" sz="2000" dirty="0">
                <a:effectLst/>
                <a:ea typeface="Times New Roman" panose="02020603050405020304" pitchFamily="18" charset="0"/>
              </a:rPr>
              <a:t> бюджетування (Бюджет участі) у м. Івано-Франківськ». Ця Програма встановлює та регулює систему взаємодії виконавчих органів Івано-Франківської міської ради та жителів міста щодо реалізації проектів за рахунок коштів з місцевого бюджету. На онлайн-платформі «Бюджет участі» івано-франківці можуть голосувати за міські проекти, найкращі з яких щороку реалізовуються. Також через платформу можна подати свій проект.</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F077AA93-3CB4-49FE-9F72-7E4898786C59}"/>
              </a:ext>
            </a:extLst>
          </p:cNvPr>
          <p:cNvPicPr>
            <a:picLocks noChangeAspect="1"/>
          </p:cNvPicPr>
          <p:nvPr/>
        </p:nvPicPr>
        <p:blipFill rotWithShape="1">
          <a:blip r:embed="rId2"/>
          <a:srcRect t="13872"/>
          <a:stretch/>
        </p:blipFill>
        <p:spPr>
          <a:xfrm>
            <a:off x="5643513" y="4024948"/>
            <a:ext cx="5702432" cy="2762647"/>
          </a:xfrm>
          <a:prstGeom prst="rect">
            <a:avLst/>
          </a:prstGeom>
        </p:spPr>
      </p:pic>
    </p:spTree>
    <p:extLst>
      <p:ext uri="{BB962C8B-B14F-4D97-AF65-F5344CB8AC3E}">
        <p14:creationId xmlns:p14="http://schemas.microsoft.com/office/powerpoint/2010/main" val="46169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554545"/>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GPS - моніторинг громадського та комунального транспорту (mvk.if.ua/</a:t>
            </a:r>
            <a:r>
              <a:rPr lang="uk-UA" sz="2000" b="1" i="1" dirty="0" err="1">
                <a:effectLst/>
                <a:ea typeface="Times New Roman" panose="02020603050405020304" pitchFamily="18" charset="0"/>
              </a:rPr>
              <a:t>gps</a:t>
            </a:r>
            <a:r>
              <a:rPr lang="uk-UA" sz="2000" b="1" i="1" dirty="0">
                <a:effectLst/>
                <a:ea typeface="Times New Roman" panose="02020603050405020304" pitchFamily="18" charset="0"/>
              </a:rPr>
              <a:t>)</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В розділі «Електронні сервіси» на офіційному сайті Івано-Франківська розміщено сервіс «GPS - моніторинг громадського транспорту» та «GPS - моніторинг комунального транспорту», де можна побачити інформацію про рух громадського та комунального транспорту. GPS системи дають можливість відстежити, у якому напрямку і з яким інтервалом рухається громадський транспорт або комунальна техніка. Система, створена у 2011 році, дозволяє контролювати якість надання транспортних та житлово-комунальних послуг, а також допомагає жителям слідкувати за рухом транспорту.</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7E13BEBF-BF87-4E87-90D0-B35741C46134}"/>
              </a:ext>
            </a:extLst>
          </p:cNvPr>
          <p:cNvPicPr>
            <a:picLocks noChangeAspect="1"/>
          </p:cNvPicPr>
          <p:nvPr/>
        </p:nvPicPr>
        <p:blipFill rotWithShape="1">
          <a:blip r:embed="rId2"/>
          <a:srcRect t="13601"/>
          <a:stretch/>
        </p:blipFill>
        <p:spPr>
          <a:xfrm>
            <a:off x="5417885" y="4006273"/>
            <a:ext cx="5715171" cy="2777541"/>
          </a:xfrm>
          <a:prstGeom prst="rect">
            <a:avLst/>
          </a:prstGeom>
        </p:spPr>
      </p:pic>
    </p:spTree>
    <p:extLst>
      <p:ext uri="{BB962C8B-B14F-4D97-AF65-F5344CB8AC3E}">
        <p14:creationId xmlns:p14="http://schemas.microsoft.com/office/powerpoint/2010/main" val="396054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170099"/>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Додаток для смартфонів та планшетів «Мобільний Івано-Франківськ»</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«Мобільний Івано-Франківськ» – це мобільний додаток для смартфонів і планшетів, за допомогою якого можна переглядати останні новини міста та всієї країни, надсилати фото-звернення, робити запити публічної інформації, переглядати інформацію про адміністративні послуги та дозволи, що надаються міською радою, завантажувати бланки заяв, отримувати відповідь на звернення та інформацію про стан надання замовлених послуг. Додаток був створений у 2013 році.</a:t>
            </a:r>
          </a:p>
          <a:p>
            <a:pPr indent="450215" algn="just"/>
            <a:r>
              <a:rPr lang="uk-UA" sz="2000" dirty="0">
                <a:effectLst/>
                <a:ea typeface="Times New Roman" panose="02020603050405020304" pitchFamily="18" charset="0"/>
              </a:rPr>
              <a:t>Також у мобільному додатку є інформація про історію Івано-Франківська, телефонний довідник, розміщені корисні посилання, фотогалерея міста. Завантажити додаток можна на офіційному сайті Івано-Франківська mvk.if.ua.</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194" name="Picture 2" descr="Мобільний додаток для смартфонів та планшетів «Івано-Франківськ для  туристів» (Android) - Івано-Франківськ SMARTCity :">
            <a:extLst>
              <a:ext uri="{FF2B5EF4-FFF2-40B4-BE49-F238E27FC236}">
                <a16:creationId xmlns:a16="http://schemas.microsoft.com/office/drawing/2014/main" id="{DB7EB9CC-78B2-4879-931E-58582FEB9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134" y="4298623"/>
            <a:ext cx="1576257" cy="248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38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246769"/>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Сервіс «Голос громади» (golos.mvk.if.ua)</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Портал створений у 2016 році з метою отримання думки громади з актуальних питань щодо розвитку міста. Через інтерактивне голосування городяни можуть впливати на рішення, які приймає влада. Дуже важливо, що цей ресурс дає змогу брати участь в управлінні містом та плануванні розвитку територій людям з обмеженими можливостями. Опитування проводяться за категоріями: загальноміські, галузеві, територіальні. Таким чином громадяни можуть висловлювати свою думку та впливати на рішення, які приймає міська влада.</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C9D8CAB7-A8B4-49DA-9D51-59CB55C9189C}"/>
              </a:ext>
            </a:extLst>
          </p:cNvPr>
          <p:cNvPicPr>
            <a:picLocks noChangeAspect="1"/>
          </p:cNvPicPr>
          <p:nvPr/>
        </p:nvPicPr>
        <p:blipFill rotWithShape="1">
          <a:blip r:embed="rId2"/>
          <a:srcRect t="13601"/>
          <a:stretch/>
        </p:blipFill>
        <p:spPr>
          <a:xfrm>
            <a:off x="5194168" y="3817358"/>
            <a:ext cx="5970309" cy="2901537"/>
          </a:xfrm>
          <a:prstGeom prst="rect">
            <a:avLst/>
          </a:prstGeom>
        </p:spPr>
      </p:pic>
    </p:spTree>
    <p:extLst>
      <p:ext uri="{BB962C8B-B14F-4D97-AF65-F5344CB8AC3E}">
        <p14:creationId xmlns:p14="http://schemas.microsoft.com/office/powerpoint/2010/main" val="221212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1938992"/>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Сервіс «Безпечне місто» (</a:t>
            </a:r>
            <a:r>
              <a:rPr lang="uk-UA" sz="2000" b="1" i="1" u="sng" dirty="0">
                <a:solidFill>
                  <a:srgbClr val="0000FF"/>
                </a:solidFill>
                <a:effectLst/>
                <a:ea typeface="Times New Roman" panose="02020603050405020304" pitchFamily="18" charset="0"/>
                <a:hlinkClick r:id="rId2"/>
              </a:rPr>
              <a:t>www.mvk.if.ua/webcam</a:t>
            </a:r>
            <a:r>
              <a:rPr lang="uk-UA" sz="2000" b="1" i="1" dirty="0">
                <a:effectLst/>
                <a:ea typeface="Times New Roman" panose="02020603050405020304" pitchFamily="18" charset="0"/>
              </a:rPr>
              <a:t>)</a:t>
            </a:r>
            <a:endParaRPr lang="uk-UA" sz="2000" dirty="0">
              <a:effectLst/>
              <a:ea typeface="Times New Roman" panose="02020603050405020304" pitchFamily="18" charset="0"/>
            </a:endParaRPr>
          </a:p>
          <a:p>
            <a:pPr algn="just"/>
            <a:r>
              <a:rPr lang="uk-UA" sz="2000" dirty="0">
                <a:effectLst/>
                <a:ea typeface="Calibri" panose="020F0502020204030204" pitchFamily="34" charset="0"/>
                <a:cs typeface="Times New Roman" panose="02020603050405020304" pitchFamily="18" charset="0"/>
              </a:rPr>
              <a:t>Сторінка «Безпечне місто» на офіційному сайті Івано-Франківська створена з метою швидкого реагування на проблемні ситуації. Інформація з міських камер спостереження в режимі он-лайн виводиться на сайт міста, до ситуаційного центру «Служба 1580» та правоохоронних органів. Спеціалізоване програмне забезпечення опрацьовує інформацію з камер та повідомляє операторів про небезпечні випадки.</a:t>
            </a:r>
            <a:endParaRPr lang="uk-UA" sz="2000" dirty="0">
              <a:effectLst/>
              <a:ea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BE784185-1487-4FF1-A956-482BCE0F94E0}"/>
              </a:ext>
            </a:extLst>
          </p:cNvPr>
          <p:cNvPicPr>
            <a:picLocks noChangeAspect="1"/>
          </p:cNvPicPr>
          <p:nvPr/>
        </p:nvPicPr>
        <p:blipFill rotWithShape="1">
          <a:blip r:embed="rId3"/>
          <a:srcRect t="14561"/>
          <a:stretch/>
        </p:blipFill>
        <p:spPr>
          <a:xfrm>
            <a:off x="5706362" y="3784614"/>
            <a:ext cx="5453430" cy="2620900"/>
          </a:xfrm>
          <a:prstGeom prst="rect">
            <a:avLst/>
          </a:prstGeom>
        </p:spPr>
      </p:pic>
    </p:spTree>
    <p:extLst>
      <p:ext uri="{BB962C8B-B14F-4D97-AF65-F5344CB8AC3E}">
        <p14:creationId xmlns:p14="http://schemas.microsoft.com/office/powerpoint/2010/main" val="2790485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1" y="452486"/>
            <a:ext cx="10782693" cy="461665"/>
          </a:xfrm>
          <a:prstGeom prst="rect">
            <a:avLst/>
          </a:prstGeom>
          <a:noFill/>
        </p:spPr>
        <p:txBody>
          <a:bodyPr wrap="square" rtlCol="0">
            <a:spAutoFit/>
          </a:bodyPr>
          <a:lstStyle/>
          <a:p>
            <a:r>
              <a:rPr lang="uk-UA" sz="2400" b="1" dirty="0"/>
              <a:t>3. Основні напрямки розвитку електронного врядування в м. Івано-Франківськ</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170099"/>
          </a:xfrm>
          <a:prstGeom prst="rect">
            <a:avLst/>
          </a:prstGeom>
          <a:noFill/>
        </p:spPr>
        <p:txBody>
          <a:bodyPr wrap="square" rtlCol="0">
            <a:spAutoFit/>
          </a:bodyPr>
          <a:lstStyle/>
          <a:p>
            <a:pPr indent="450215" algn="just"/>
            <a:r>
              <a:rPr lang="uk-UA" sz="2000" b="1" i="1" dirty="0">
                <a:effectLst/>
                <a:ea typeface="Times New Roman" panose="02020603050405020304" pitchFamily="18" charset="0"/>
              </a:rPr>
              <a:t>3D-тур міською ратушою (ratusha.mvk.if.ua)</a:t>
            </a:r>
            <a:endParaRPr lang="uk-UA" sz="2000" dirty="0">
              <a:effectLst/>
              <a:ea typeface="Times New Roman" panose="02020603050405020304" pitchFamily="18" charset="0"/>
            </a:endParaRPr>
          </a:p>
          <a:p>
            <a:pPr indent="450215" algn="just"/>
            <a:r>
              <a:rPr lang="uk-UA" sz="2000" dirty="0">
                <a:effectLst/>
                <a:ea typeface="Times New Roman" panose="02020603050405020304" pitchFamily="18" charset="0"/>
              </a:rPr>
              <a:t>Завдяки сервісу «3D-тур міською ратушою» можна ознайомитися з однією із найбільш відомих пам’яток Івана-Франківська. Сервіс дає можливість відвідати ратушу в режимі віртуальної екскурсії. На відміну від звичайної фотографії, сферична панорама створює ефект присутності всередині об’єкта, дозволяючи відвідувачу «озирнутися», самому вибираючи кут зору. Віртуальний тур, створений з декількох панорам, дає можливість «прогулятися» об’єктом, переходячи з одного приміщення до іншого, і, навіть, «вийти на вулицю», щоб оцінити місцевість, де розташований об’єкт. Мета проекту – популяризація історії міста, розвиток туризму та забезпечення візуального доступу до пам’ятки маломобільним групам населення.</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80B5AAA6-843D-4E2D-AE49-1E96C50DD213}"/>
              </a:ext>
            </a:extLst>
          </p:cNvPr>
          <p:cNvPicPr>
            <a:picLocks noChangeAspect="1"/>
          </p:cNvPicPr>
          <p:nvPr/>
        </p:nvPicPr>
        <p:blipFill rotWithShape="1">
          <a:blip r:embed="rId2"/>
          <a:srcRect t="13872"/>
          <a:stretch/>
        </p:blipFill>
        <p:spPr>
          <a:xfrm>
            <a:off x="6297105" y="4368455"/>
            <a:ext cx="4839878" cy="2344767"/>
          </a:xfrm>
          <a:prstGeom prst="rect">
            <a:avLst/>
          </a:prstGeom>
        </p:spPr>
      </p:pic>
    </p:spTree>
    <p:extLst>
      <p:ext uri="{BB962C8B-B14F-4D97-AF65-F5344CB8AC3E}">
        <p14:creationId xmlns:p14="http://schemas.microsoft.com/office/powerpoint/2010/main" val="1413145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140643"/>
            <a:ext cx="4579856" cy="5380704"/>
          </a:xfrm>
          <a:prstGeom prst="rect">
            <a:avLst/>
          </a:prstGeom>
          <a:noFill/>
        </p:spPr>
        <p:txBody>
          <a:bodyPr wrap="square" rtlCol="0">
            <a:spAutoFit/>
          </a:bodyPr>
          <a:lstStyle/>
          <a:p>
            <a:pPr indent="450215" algn="just">
              <a:lnSpc>
                <a:spcPct val="115000"/>
              </a:lnSpc>
              <a:spcAft>
                <a:spcPts val="800"/>
              </a:spcAft>
            </a:pPr>
            <a:r>
              <a:rPr lang="uk-UA" sz="2000" dirty="0">
                <a:effectLst/>
                <a:ea typeface="Calibri" panose="020F0502020204030204" pitchFamily="34" charset="0"/>
                <a:cs typeface="Times New Roman" panose="02020603050405020304" pitchFamily="18" charset="0"/>
              </a:rPr>
              <a:t>Для розуміння сутності процесів, що відбуваються у сфері е-урядування на місцевому та регіональному рівнях, необхідно розглянути та проаналізувати відповідні кращі зарубіжні практики. Досвід найбільш успішних з них стане в нагоді для подальшого вдосконалення розвитку електронного урядування в Україні. </a:t>
            </a:r>
            <a:r>
              <a:rPr lang="uk-UA" sz="2000" dirty="0" err="1">
                <a:effectLst/>
                <a:ea typeface="Calibri" panose="020F0502020204030204" pitchFamily="34" charset="0"/>
                <a:cs typeface="Times New Roman" panose="02020603050405020304" pitchFamily="18" charset="0"/>
              </a:rPr>
              <a:t>Згiднo</a:t>
            </a:r>
            <a:r>
              <a:rPr lang="uk-UA" sz="2000" dirty="0">
                <a:effectLst/>
                <a:ea typeface="Calibri" panose="020F0502020204030204" pitchFamily="34" charset="0"/>
                <a:cs typeface="Times New Roman" panose="02020603050405020304" pitchFamily="18" charset="0"/>
              </a:rPr>
              <a:t> з даними OOН «</a:t>
            </a:r>
            <a:r>
              <a:rPr lang="uk-UA" sz="2000" dirty="0" err="1">
                <a:effectLst/>
                <a:ea typeface="Calibri" panose="020F0502020204030204" pitchFamily="34" charset="0"/>
                <a:cs typeface="Times New Roman" panose="02020603050405020304" pitchFamily="18" charset="0"/>
              </a:rPr>
              <a:t>United</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Nations</a:t>
            </a:r>
            <a:r>
              <a:rPr lang="uk-UA" sz="2000" dirty="0">
                <a:effectLst/>
                <a:ea typeface="Calibri" panose="020F0502020204030204" pitchFamily="34" charset="0"/>
                <a:cs typeface="Times New Roman" panose="02020603050405020304" pitchFamily="18" charset="0"/>
              </a:rPr>
              <a:t> E-</a:t>
            </a:r>
            <a:r>
              <a:rPr lang="uk-UA" sz="2000" dirty="0" err="1">
                <a:effectLst/>
                <a:ea typeface="Calibri" panose="020F0502020204030204" pitchFamily="34" charset="0"/>
                <a:cs typeface="Times New Roman" panose="02020603050405020304" pitchFamily="18" charset="0"/>
              </a:rPr>
              <a:t>Government</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Survey</a:t>
            </a:r>
            <a:r>
              <a:rPr lang="uk-UA" sz="2000" dirty="0">
                <a:effectLst/>
                <a:ea typeface="Calibri" panose="020F0502020204030204" pitchFamily="34" charset="0"/>
                <a:cs typeface="Times New Roman" panose="02020603050405020304" pitchFamily="18" charset="0"/>
              </a:rPr>
              <a:t>: E-</a:t>
            </a:r>
            <a:r>
              <a:rPr lang="uk-UA" sz="2000" dirty="0" err="1">
                <a:effectLst/>
                <a:ea typeface="Calibri" panose="020F0502020204030204" pitchFamily="34" charset="0"/>
                <a:cs typeface="Times New Roman" panose="02020603050405020304" pitchFamily="18" charset="0"/>
              </a:rPr>
              <a:t>Government</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in</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Support</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of</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Sustainable</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Development</a:t>
            </a:r>
            <a:r>
              <a:rPr lang="uk-UA" sz="2000" dirty="0">
                <a:effectLst/>
                <a:ea typeface="Calibri" panose="020F0502020204030204" pitchFamily="34" charset="0"/>
                <a:cs typeface="Times New Roman" panose="02020603050405020304" pitchFamily="18" charset="0"/>
              </a:rPr>
              <a:t>», країни-лідери з упровадження електронного урядування розташувалися таким чином:</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08D4F6E4-2430-4089-807A-3D8247E46182}"/>
              </a:ext>
            </a:extLst>
          </p:cNvPr>
          <p:cNvPicPr/>
          <p:nvPr/>
        </p:nvPicPr>
        <p:blipFill rotWithShape="1">
          <a:blip r:embed="rId2"/>
          <a:srcRect l="46582" t="23054" r="27586" b="14085"/>
          <a:stretch/>
        </p:blipFill>
        <p:spPr bwMode="auto">
          <a:xfrm>
            <a:off x="6278602" y="999240"/>
            <a:ext cx="4647064" cy="53806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106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683060"/>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Існують два основні підходи до розгляду впровадження електронного урядування на місцевому рівні, які окреслилися у термінах «смарт-сіті» (розумне місто) та «е-місто».</a:t>
            </a:r>
          </a:p>
          <a:p>
            <a:pPr indent="450215" algn="just">
              <a:spcAft>
                <a:spcPts val="800"/>
              </a:spcAft>
            </a:pPr>
            <a:r>
              <a:rPr lang="uk-UA" sz="2000" dirty="0">
                <a:effectLst/>
                <a:ea typeface="Calibri" panose="020F0502020204030204" pitchFamily="34" charset="0"/>
                <a:cs typeface="Times New Roman" panose="02020603050405020304" pitchFamily="18" charset="0"/>
              </a:rPr>
              <a:t>Якщо на думку одних дослідників, </a:t>
            </a:r>
            <a:r>
              <a:rPr lang="uk-UA" sz="2000" b="1" i="1" dirty="0">
                <a:effectLst/>
                <a:ea typeface="Calibri" panose="020F0502020204030204" pitchFamily="34" charset="0"/>
                <a:cs typeface="Times New Roman" panose="02020603050405020304" pitchFamily="18" charset="0"/>
              </a:rPr>
              <a:t>смарт-сіті (розумне місто)</a:t>
            </a:r>
            <a:r>
              <a:rPr lang="uk-UA" sz="2000" dirty="0">
                <a:effectLst/>
                <a:ea typeface="Calibri" panose="020F0502020204030204" pitchFamily="34" charset="0"/>
                <a:cs typeface="Times New Roman" panose="02020603050405020304" pitchFamily="18" charset="0"/>
              </a:rPr>
              <a:t> – це поняття, що безпосередньо пов’язується з автоматизацією життєдіяльності міста, навіть його роботизацією, то у розробників </a:t>
            </a:r>
            <a:r>
              <a:rPr lang="uk-UA" sz="2000" dirty="0" err="1">
                <a:effectLst/>
                <a:ea typeface="Calibri" panose="020F0502020204030204" pitchFamily="34" charset="0"/>
                <a:cs typeface="Times New Roman" panose="02020603050405020304" pitchFamily="18" charset="0"/>
              </a:rPr>
              <a:t>European</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Smart</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Cities</a:t>
            </a:r>
            <a:r>
              <a:rPr lang="uk-UA" sz="2000" dirty="0">
                <a:effectLst/>
                <a:ea typeface="Calibri" panose="020F0502020204030204" pitchFamily="34" charset="0"/>
                <a:cs typeface="Times New Roman" panose="02020603050405020304" pitchFamily="18" charset="0"/>
              </a:rPr>
              <a:t> кардинально інший підхід до розуміння сутності поняття «розумне місто». На їхню думку, </a:t>
            </a:r>
            <a:r>
              <a:rPr lang="uk-UA" sz="2000" b="1" i="1" dirty="0">
                <a:effectLst/>
                <a:ea typeface="Calibri" panose="020F0502020204030204" pitchFamily="34" charset="0"/>
                <a:cs typeface="Times New Roman" panose="02020603050405020304" pitchFamily="18" charset="0"/>
              </a:rPr>
              <a:t>«розумне» місто</a:t>
            </a:r>
            <a:r>
              <a:rPr lang="uk-UA" sz="2000" dirty="0">
                <a:effectLst/>
                <a:ea typeface="Calibri" panose="020F0502020204030204" pitchFamily="34" charset="0"/>
                <a:cs typeface="Times New Roman" panose="02020603050405020304" pitchFamily="18" charset="0"/>
              </a:rPr>
              <a:t> – це місто, яке ефективно використовує всю доступну інформацію для кращого розуміння і контролю своїх функцій та оптимального використання наявних ресурсів, у тому числі людських ресурсів.</a:t>
            </a:r>
          </a:p>
          <a:p>
            <a:pPr indent="450215" algn="just">
              <a:spcAft>
                <a:spcPts val="800"/>
              </a:spcAft>
            </a:pPr>
            <a:r>
              <a:rPr lang="uk-UA" sz="2000" b="1" i="1" dirty="0">
                <a:effectLst/>
                <a:ea typeface="Calibri" panose="020F0502020204030204" pitchFamily="34" charset="0"/>
                <a:cs typeface="Times New Roman" panose="02020603050405020304" pitchFamily="18" charset="0"/>
              </a:rPr>
              <a:t>Електронне місто</a:t>
            </a:r>
            <a:r>
              <a:rPr lang="uk-UA" sz="2000" dirty="0">
                <a:effectLst/>
                <a:ea typeface="Calibri" panose="020F0502020204030204" pitchFamily="34" charset="0"/>
                <a:cs typeface="Times New Roman" panose="02020603050405020304" pitchFamily="18" charset="0"/>
              </a:rPr>
              <a:t> – це форма організації життєдіяльності (функціонування) міста з використанням сучасних ІКТ, що включає в себе такі основні складові: електронну адміністрацію, електронну участь та електронні послуги.</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513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606389"/>
          </a:xfrm>
          <a:prstGeom prst="rect">
            <a:avLst/>
          </a:prstGeom>
          <a:noFill/>
        </p:spPr>
        <p:txBody>
          <a:bodyPr wrap="square" rtlCol="0">
            <a:spAutoFit/>
          </a:bodyPr>
          <a:lstStyle/>
          <a:p>
            <a:pPr indent="450215" algn="just">
              <a:spcAft>
                <a:spcPts val="800"/>
              </a:spcAft>
            </a:pPr>
            <a:r>
              <a:rPr lang="uk-UA" sz="2000" b="1" i="1" dirty="0">
                <a:effectLst/>
                <a:ea typeface="Calibri" panose="020F0502020204030204" pitchFamily="34" charset="0"/>
                <a:cs typeface="Times New Roman" panose="02020603050405020304" pitchFamily="18" charset="0"/>
              </a:rPr>
              <a:t>Австралія</a:t>
            </a:r>
            <a:endParaRPr lang="uk-UA" sz="2000" dirty="0">
              <a:effectLst/>
              <a:ea typeface="Calibri" panose="020F0502020204030204" pitchFamily="34" charset="0"/>
              <a:cs typeface="Times New Roman" panose="02020603050405020304" pitchFamily="18" charset="0"/>
            </a:endParaRPr>
          </a:p>
          <a:p>
            <a:pPr indent="450215" algn="just">
              <a:spcAft>
                <a:spcPts val="800"/>
              </a:spcAft>
            </a:pPr>
            <a:r>
              <a:rPr lang="uk-UA" sz="2000" dirty="0">
                <a:effectLst/>
                <a:ea typeface="Calibri" panose="020F0502020204030204" pitchFamily="34" charset="0"/>
                <a:cs typeface="Times New Roman" panose="02020603050405020304" pitchFamily="18" charset="0"/>
              </a:rPr>
              <a:t>На рівні штату громадяни частіш за все користуються такими онлайн послугами: отримання водійських прав, австралійський бізнес-портал, електронна медицина, електронне оподаткування, онлайн послуги державних перевезень, електронні вибори (формування в електронному вигляді списків виборців), замовлення документів онлайн (пенсійні посвідчення, свідоцтво про народження тощо). На місцевому рівні частіш за все громадяни користуються запитами на: онлайн послуги відпочинку, послуги з соціального забезпечення, електронне законодавство, електронні комунальні сервіси (електронне замовлення вивезення сміття, ремонту доріг, отримання дозвільних документів), онлайн платежів податків та зборів, пошук роботи.</a:t>
            </a:r>
          </a:p>
          <a:p>
            <a:pPr indent="450215" algn="just">
              <a:spcAft>
                <a:spcPts val="800"/>
              </a:spcAft>
            </a:pPr>
            <a:r>
              <a:rPr lang="uk-UA" sz="2000" dirty="0">
                <a:effectLst/>
                <a:ea typeface="Calibri" panose="020F0502020204030204" pitchFamily="34" charset="0"/>
                <a:cs typeface="Times New Roman" panose="02020603050405020304" pitchFamily="18" charset="0"/>
              </a:rPr>
              <a:t>Ще у 2003 р. було створено портал уряду штату </a:t>
            </a:r>
            <a:r>
              <a:rPr lang="uk-UA" sz="2000" dirty="0" err="1">
                <a:effectLst/>
                <a:ea typeface="Calibri" panose="020F0502020204030204" pitchFamily="34" charset="0"/>
                <a:cs typeface="Times New Roman" panose="02020603050405020304" pitchFamily="18" charset="0"/>
              </a:rPr>
              <a:t>Квінсланд</a:t>
            </a:r>
            <a:r>
              <a:rPr lang="uk-UA" sz="2000" dirty="0">
                <a:effectLst/>
                <a:ea typeface="Calibri" panose="020F0502020204030204" pitchFamily="34" charset="0"/>
                <a:cs typeface="Times New Roman" panose="02020603050405020304" pitchFamily="18" charset="0"/>
              </a:rPr>
              <a:t>, що відповідає всім сучасним вимогам до розвитку електронного урядування на регіональному рівні. Він передбачає як активну участь громадян в цьому процесі, так і якісне надання е-послуг, які розподілені за 18 категоріями.</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25501"/>
          </a:xfrm>
          <a:prstGeom prst="rect">
            <a:avLst/>
          </a:prstGeom>
          <a:noFill/>
        </p:spPr>
        <p:txBody>
          <a:bodyPr wrap="square" rtlCol="0">
            <a:spAutoFit/>
          </a:bodyPr>
          <a:lstStyle/>
          <a:p>
            <a:pPr algn="ctr">
              <a:lnSpc>
                <a:spcPct val="115000"/>
              </a:lnSpc>
              <a:spcAft>
                <a:spcPts val="800"/>
              </a:spcAft>
            </a:pPr>
            <a:r>
              <a:rPr lang="uk-UA" sz="2000" b="1" dirty="0">
                <a:effectLst/>
                <a:ea typeface="Calibri" panose="020F0502020204030204" pitchFamily="34" charset="0"/>
                <a:cs typeface="Times New Roman" panose="02020603050405020304" pitchFamily="18" charset="0"/>
              </a:rPr>
              <a:t>Смарт-сервіс: портал уряду штату </a:t>
            </a:r>
            <a:r>
              <a:rPr lang="uk-UA" sz="2000" b="1" dirty="0" err="1">
                <a:effectLst/>
                <a:ea typeface="Calibri" panose="020F0502020204030204" pitchFamily="34" charset="0"/>
                <a:cs typeface="Times New Roman" panose="02020603050405020304" pitchFamily="18" charset="0"/>
              </a:rPr>
              <a:t>Квінсланд</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1BEBBE2D-5F24-416C-BCE0-EDFBB176C948}"/>
              </a:ext>
            </a:extLst>
          </p:cNvPr>
          <p:cNvPicPr>
            <a:picLocks noChangeAspect="1"/>
          </p:cNvPicPr>
          <p:nvPr/>
        </p:nvPicPr>
        <p:blipFill rotWithShape="1">
          <a:blip r:embed="rId2"/>
          <a:srcRect t="14571"/>
          <a:stretch/>
        </p:blipFill>
        <p:spPr>
          <a:xfrm>
            <a:off x="820362" y="1660910"/>
            <a:ext cx="10551276" cy="5070323"/>
          </a:xfrm>
          <a:prstGeom prst="rect">
            <a:avLst/>
          </a:prstGeom>
        </p:spPr>
      </p:pic>
    </p:spTree>
    <p:extLst>
      <p:ext uri="{BB962C8B-B14F-4D97-AF65-F5344CB8AC3E}">
        <p14:creationId xmlns:p14="http://schemas.microsoft.com/office/powerpoint/2010/main" val="239493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056700"/>
          </a:xfrm>
          <a:prstGeom prst="rect">
            <a:avLst/>
          </a:prstGeom>
          <a:noFill/>
        </p:spPr>
        <p:txBody>
          <a:bodyPr wrap="square" rtlCol="0">
            <a:spAutoFit/>
          </a:bodyPr>
          <a:lstStyle/>
          <a:p>
            <a:pPr indent="450215" algn="just">
              <a:spcAft>
                <a:spcPts val="800"/>
              </a:spcAft>
            </a:pPr>
            <a:r>
              <a:rPr lang="uk-UA" dirty="0">
                <a:effectLst/>
                <a:ea typeface="Calibri" panose="020F0502020204030204" pitchFamily="34" charset="0"/>
                <a:cs typeface="Times New Roman" panose="02020603050405020304" pitchFamily="18" charset="0"/>
              </a:rPr>
              <a:t>На даному порталі налагоджено зворотній зв’язок з громадянами та бізнесом. Існує можливість залишати свої відгуки, побажання. Найбільш популярні запити розміщені одразу на першій сторінці.</a:t>
            </a:r>
          </a:p>
          <a:p>
            <a:pPr algn="ctr">
              <a:spcAft>
                <a:spcPts val="800"/>
              </a:spcAft>
            </a:pPr>
            <a:r>
              <a:rPr lang="uk-UA" sz="2000" b="1" dirty="0">
                <a:effectLst/>
                <a:ea typeface="Calibri" panose="020F0502020204030204" pitchFamily="34" charset="0"/>
                <a:cs typeface="Times New Roman" panose="02020603050405020304" pitchFamily="18" charset="0"/>
              </a:rPr>
              <a:t>Уряд </a:t>
            </a:r>
            <a:r>
              <a:rPr lang="uk-UA" sz="2000" b="1" dirty="0" err="1">
                <a:effectLst/>
                <a:ea typeface="Calibri" panose="020F0502020204030204" pitchFamily="34" charset="0"/>
                <a:cs typeface="Times New Roman" panose="02020603050405020304" pitchFamily="18" charset="0"/>
              </a:rPr>
              <a:t>Квінсланду</a:t>
            </a:r>
            <a:r>
              <a:rPr lang="uk-UA" sz="2000" b="1" dirty="0">
                <a:effectLst/>
                <a:ea typeface="Calibri" panose="020F0502020204030204" pitchFamily="34" charset="0"/>
                <a:cs typeface="Times New Roman" panose="02020603050405020304" pitchFamily="18" charset="0"/>
              </a:rPr>
              <a:t> </a:t>
            </a:r>
            <a:r>
              <a:rPr lang="uk-UA" sz="2000" b="1" u="sng" dirty="0">
                <a:solidFill>
                  <a:srgbClr val="0000FF"/>
                </a:solidFill>
                <a:effectLst/>
                <a:ea typeface="Calibri" panose="020F0502020204030204" pitchFamily="34" charset="0"/>
                <a:cs typeface="Times New Roman" panose="02020603050405020304" pitchFamily="18" charset="0"/>
                <a:hlinkClick r:id="rId2"/>
              </a:rPr>
              <a:t>https://www.qld.gov.au/</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268AA5E6-7E8F-4259-BDFB-A0FDAE91E0F7}"/>
              </a:ext>
            </a:extLst>
          </p:cNvPr>
          <p:cNvPicPr>
            <a:picLocks noChangeAspect="1"/>
          </p:cNvPicPr>
          <p:nvPr/>
        </p:nvPicPr>
        <p:blipFill rotWithShape="1">
          <a:blip r:embed="rId3"/>
          <a:srcRect t="13601"/>
          <a:stretch/>
        </p:blipFill>
        <p:spPr>
          <a:xfrm>
            <a:off x="1561153" y="2140783"/>
            <a:ext cx="9303792" cy="4521591"/>
          </a:xfrm>
          <a:prstGeom prst="rect">
            <a:avLst/>
          </a:prstGeom>
        </p:spPr>
      </p:pic>
    </p:spTree>
    <p:extLst>
      <p:ext uri="{BB962C8B-B14F-4D97-AF65-F5344CB8AC3E}">
        <p14:creationId xmlns:p14="http://schemas.microsoft.com/office/powerpoint/2010/main" val="4208311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580467"/>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Найбільш популярними серед громадян є пошук роботи, оновлення водійських прав, зміна адреси проживання, запит на </a:t>
            </a:r>
            <a:r>
              <a:rPr lang="uk-UA" sz="2000" dirty="0" err="1">
                <a:effectLst/>
                <a:ea typeface="Calibri" panose="020F0502020204030204" pitchFamily="34" charset="0"/>
                <a:cs typeface="Times New Roman" panose="02020603050405020304" pitchFamily="18" charset="0"/>
              </a:rPr>
              <a:t>Senior</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Card</a:t>
            </a:r>
            <a:r>
              <a:rPr lang="uk-UA" sz="2000" dirty="0">
                <a:effectLst/>
                <a:ea typeface="Calibri" panose="020F0502020204030204" pitchFamily="34" charset="0"/>
                <a:cs typeface="Times New Roman" panose="02020603050405020304" pitchFamily="18" charset="0"/>
              </a:rPr>
              <a:t> (аналог пенсійного посвідчення), пошук урядової інформації, плата за штрафи. Цей портал є класичним прикладом е-міста. Цікавим є те, що інформація на даному порталі доступна не лише англійською мовою.</a:t>
            </a:r>
          </a:p>
          <a:p>
            <a:pPr indent="450215" algn="just">
              <a:spcAft>
                <a:spcPts val="800"/>
              </a:spcAft>
            </a:pPr>
            <a:r>
              <a:rPr lang="uk-UA" sz="2000" dirty="0">
                <a:effectLst/>
                <a:ea typeface="Calibri" panose="020F0502020204030204" pitchFamily="34" charset="0"/>
                <a:cs typeface="Times New Roman" panose="02020603050405020304" pitchFamily="18" charset="0"/>
              </a:rPr>
              <a:t>У 2001 році створено сайт міста Сідней, де можна знайти різноманітну інформацію стосовно діяльності міської влади та отримати необхідні е-послуги. Для зручності користувачів, вся інформація розділена за таким категоріями: повсякденне життя, місця для відвідувань, навчання, спільнота (послуги), бізнес, розвиток, бачення майбутнього міста, міська рада Сіднея. Цікаво подається інформація для споживачів, яка розпочинається фразою «Я хочу…», у такий спосіб безпосередньо заохочуючи та мотивуючи людину користуватися цим веб-сайтом.</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63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00110"/>
          </a:xfrm>
          <a:prstGeom prst="rect">
            <a:avLst/>
          </a:prstGeom>
          <a:noFill/>
        </p:spPr>
        <p:txBody>
          <a:bodyPr wrap="square" rtlCol="0">
            <a:spAutoFit/>
          </a:bodyPr>
          <a:lstStyle/>
          <a:p>
            <a:pPr algn="ctr">
              <a:spcAft>
                <a:spcPts val="800"/>
              </a:spcAft>
            </a:pPr>
            <a:r>
              <a:rPr lang="uk-UA" sz="2000" b="1" dirty="0">
                <a:effectLst/>
                <a:ea typeface="Calibri" panose="020F0502020204030204" pitchFamily="34" charset="0"/>
                <a:cs typeface="Times New Roman" panose="02020603050405020304" pitchFamily="18" charset="0"/>
              </a:rPr>
              <a:t>Офіційний веб-сайт Сіднея</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B020EFF4-15D1-4FB8-AF6D-F1D3E4D98A22}"/>
              </a:ext>
            </a:extLst>
          </p:cNvPr>
          <p:cNvPicPr/>
          <p:nvPr/>
        </p:nvPicPr>
        <p:blipFill rotWithShape="1">
          <a:blip r:embed="rId2"/>
          <a:srcRect l="32472" t="29694" r="17316" b="17004"/>
          <a:stretch/>
        </p:blipFill>
        <p:spPr bwMode="auto">
          <a:xfrm>
            <a:off x="2387366" y="1559607"/>
            <a:ext cx="7642754" cy="5067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040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056700"/>
          </a:xfrm>
          <a:prstGeom prst="rect">
            <a:avLst/>
          </a:prstGeom>
          <a:noFill/>
        </p:spPr>
        <p:txBody>
          <a:bodyPr wrap="square" rtlCol="0">
            <a:spAutoFit/>
          </a:bodyPr>
          <a:lstStyle/>
          <a:p>
            <a:pPr indent="450215" algn="just">
              <a:spcAft>
                <a:spcPts val="800"/>
              </a:spcAft>
            </a:pPr>
            <a:r>
              <a:rPr lang="uk-UA" sz="1800" dirty="0">
                <a:effectLst/>
                <a:ea typeface="Calibri" panose="020F0502020204030204" pitchFamily="34" charset="0"/>
                <a:cs typeface="Times New Roman" panose="02020603050405020304" pitchFamily="18" charset="0"/>
              </a:rPr>
              <a:t>Класичним прикладом е-міста є портал міста </a:t>
            </a:r>
            <a:r>
              <a:rPr lang="uk-UA" sz="1800" dirty="0" err="1">
                <a:effectLst/>
                <a:ea typeface="Calibri" panose="020F0502020204030204" pitchFamily="34" charset="0"/>
                <a:cs typeface="Times New Roman" panose="02020603050405020304" pitchFamily="18" charset="0"/>
              </a:rPr>
              <a:t>Брісбейн</a:t>
            </a:r>
            <a:r>
              <a:rPr lang="uk-UA" sz="1800" dirty="0">
                <a:effectLst/>
                <a:ea typeface="Calibri" panose="020F0502020204030204" pitchFamily="34" charset="0"/>
                <a:cs typeface="Times New Roman" panose="02020603050405020304" pitchFamily="18" charset="0"/>
              </a:rPr>
              <a:t>, який було створено міською радою у 2005 р. – </a:t>
            </a:r>
            <a:r>
              <a:rPr lang="uk-UA" sz="1800" u="sng" dirty="0">
                <a:solidFill>
                  <a:srgbClr val="0000FF"/>
                </a:solidFill>
                <a:effectLst/>
                <a:ea typeface="Calibri" panose="020F0502020204030204" pitchFamily="34" charset="0"/>
                <a:cs typeface="Times New Roman" panose="02020603050405020304" pitchFamily="18" charset="0"/>
                <a:hlinkClick r:id="rId2"/>
              </a:rPr>
              <a:t>https://www.brisbane.qld.gov.au/</a:t>
            </a:r>
            <a:r>
              <a:rPr lang="uk-UA" sz="1800" dirty="0">
                <a:effectLst/>
                <a:ea typeface="Calibri" panose="020F0502020204030204" pitchFamily="34" charset="0"/>
                <a:cs typeface="Times New Roman" panose="02020603050405020304" pitchFamily="18" charset="0"/>
              </a:rPr>
              <a:t>.</a:t>
            </a:r>
          </a:p>
          <a:p>
            <a:pPr>
              <a:spcAft>
                <a:spcPts val="800"/>
              </a:spcAft>
            </a:pPr>
            <a:r>
              <a:rPr lang="uk-UA" sz="2000" b="1" i="1" dirty="0">
                <a:ea typeface="Calibri" panose="020F0502020204030204" pitchFamily="34" charset="0"/>
                <a:cs typeface="Times New Roman" panose="02020603050405020304" pitchFamily="18" charset="0"/>
              </a:rPr>
              <a:t>       </a:t>
            </a:r>
            <a:r>
              <a:rPr lang="uk-UA" sz="2000" b="1" i="1" dirty="0">
                <a:effectLst/>
                <a:ea typeface="Calibri" panose="020F0502020204030204" pitchFamily="34" charset="0"/>
                <a:cs typeface="Times New Roman" panose="02020603050405020304" pitchFamily="18" charset="0"/>
              </a:rPr>
              <a:t>Портал міста </a:t>
            </a:r>
            <a:r>
              <a:rPr lang="uk-UA" sz="2000" b="1" i="1" dirty="0" err="1">
                <a:effectLst/>
                <a:ea typeface="Calibri" panose="020F0502020204030204" pitchFamily="34" charset="0"/>
                <a:cs typeface="Times New Roman" panose="02020603050405020304" pitchFamily="18" charset="0"/>
              </a:rPr>
              <a:t>Брісбейн</a:t>
            </a:r>
            <a:endParaRPr lang="uk-UA" sz="18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82885571-3FB8-4939-953D-435BE32109FC}"/>
              </a:ext>
            </a:extLst>
          </p:cNvPr>
          <p:cNvPicPr/>
          <p:nvPr/>
        </p:nvPicPr>
        <p:blipFill rotWithShape="1">
          <a:blip r:embed="rId3"/>
          <a:srcRect l="34444" t="25452" r="20115" b="6861"/>
          <a:stretch/>
        </p:blipFill>
        <p:spPr bwMode="auto">
          <a:xfrm>
            <a:off x="4412852" y="1502657"/>
            <a:ext cx="6286569" cy="5253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4041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170099"/>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Основними послугами цього порталу є онлайн оплата послуг, робота з бібліотеками міста, онлайн заповнення паперів для участі в тендерах, написання скарг до міськради, онлайн написання запитів на отримання сертифікацій, довідок міських служб тощо, зворотний зв’язок з міською радою тощо. Цікавим є те, що міська рада </a:t>
            </a:r>
            <a:r>
              <a:rPr lang="uk-UA" sz="2000" dirty="0" err="1">
                <a:effectLst/>
                <a:ea typeface="Calibri" panose="020F0502020204030204" pitchFamily="34" charset="0"/>
                <a:cs typeface="Times New Roman" panose="02020603050405020304" pitchFamily="18" charset="0"/>
              </a:rPr>
              <a:t>Брісбейну</a:t>
            </a:r>
            <a:r>
              <a:rPr lang="uk-UA" sz="2000" dirty="0">
                <a:effectLst/>
                <a:ea typeface="Calibri" panose="020F0502020204030204" pitchFamily="34" charset="0"/>
                <a:cs typeface="Times New Roman" panose="02020603050405020304" pitchFamily="18" charset="0"/>
              </a:rPr>
              <a:t> не обмежилися одним урядовим порталом. Беручи до уваги сучасні тенденції, створено акаунти в таких популярних соціальних мережах, як </a:t>
            </a:r>
            <a:r>
              <a:rPr lang="uk-UA" sz="2000" dirty="0" err="1">
                <a:effectLst/>
                <a:ea typeface="Calibri" panose="020F0502020204030204" pitchFamily="34" charset="0"/>
                <a:cs typeface="Times New Roman" panose="02020603050405020304" pitchFamily="18" charset="0"/>
              </a:rPr>
              <a:t>Twitter</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Facebook</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YouTube</a:t>
            </a:r>
            <a:r>
              <a:rPr lang="uk-UA" sz="2000" dirty="0">
                <a:effectLst/>
                <a:ea typeface="Calibri" panose="020F0502020204030204" pitchFamily="34" charset="0"/>
                <a:cs typeface="Times New Roman" panose="02020603050405020304" pitchFamily="18" charset="0"/>
              </a:rPr>
              <a:t> та </a:t>
            </a:r>
            <a:r>
              <a:rPr lang="uk-UA" sz="2000" dirty="0" err="1">
                <a:effectLst/>
                <a:ea typeface="Calibri" panose="020F0502020204030204" pitchFamily="34" charset="0"/>
                <a:cs typeface="Times New Roman" panose="02020603050405020304" pitchFamily="18" charset="0"/>
              </a:rPr>
              <a:t>Instagram</a:t>
            </a:r>
            <a:r>
              <a:rPr lang="uk-UA" sz="2000" dirty="0">
                <a:effectLst/>
                <a:ea typeface="Calibri" panose="020F0502020204030204" pitchFamily="34" charset="0"/>
                <a:cs typeface="Times New Roman" panose="02020603050405020304" pitchFamily="18" charset="0"/>
              </a:rPr>
              <a:t>. Це показує, що мерія </a:t>
            </a:r>
            <a:r>
              <a:rPr lang="uk-UA" sz="2000" dirty="0" err="1">
                <a:effectLst/>
                <a:ea typeface="Calibri" panose="020F0502020204030204" pitchFamily="34" charset="0"/>
                <a:cs typeface="Times New Roman" panose="02020603050405020304" pitchFamily="18" charset="0"/>
              </a:rPr>
              <a:t>Брісбейну</a:t>
            </a:r>
            <a:r>
              <a:rPr lang="uk-UA" sz="2000" dirty="0">
                <a:effectLst/>
                <a:ea typeface="Calibri" panose="020F0502020204030204" pitchFamily="34" charset="0"/>
                <a:cs typeface="Times New Roman" panose="02020603050405020304" pitchFamily="18" charset="0"/>
              </a:rPr>
              <a:t> зацікавлена в контакті з громадянами, особливо в залученні молоді. На акаунті в </a:t>
            </a:r>
            <a:r>
              <a:rPr lang="uk-UA" sz="2000" dirty="0" err="1">
                <a:effectLst/>
                <a:ea typeface="Calibri" panose="020F0502020204030204" pitchFamily="34" charset="0"/>
                <a:cs typeface="Times New Roman" panose="02020603050405020304" pitchFamily="18" charset="0"/>
              </a:rPr>
              <a:t>Instagram</a:t>
            </a:r>
            <a:r>
              <a:rPr lang="uk-UA" sz="2000" dirty="0">
                <a:effectLst/>
                <a:ea typeface="Calibri" panose="020F0502020204030204" pitchFamily="34" charset="0"/>
                <a:cs typeface="Times New Roman" panose="02020603050405020304" pitchFamily="18" charset="0"/>
              </a:rPr>
              <a:t> міська рада розміщає фото різноманітних цікавих подій, що привертає до них увагу та залучає молодь до поширення даної інформації та участі в певних подіях, проектах уряду, ініціативах тощо.</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758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056700"/>
          </a:xfrm>
          <a:prstGeom prst="rect">
            <a:avLst/>
          </a:prstGeom>
          <a:noFill/>
        </p:spPr>
        <p:txBody>
          <a:bodyPr wrap="square" rtlCol="0">
            <a:spAutoFit/>
          </a:bodyPr>
          <a:lstStyle/>
          <a:p>
            <a:pPr indent="450215" algn="just">
              <a:spcAft>
                <a:spcPts val="800"/>
              </a:spcAft>
            </a:pPr>
            <a:r>
              <a:rPr lang="uk-UA" sz="1800" dirty="0">
                <a:effectLst/>
                <a:ea typeface="Calibri" panose="020F0502020204030204" pitchFamily="34" charset="0"/>
                <a:cs typeface="Times New Roman" panose="02020603050405020304" pitchFamily="18" charset="0"/>
              </a:rPr>
              <a:t>У </a:t>
            </a:r>
            <a:r>
              <a:rPr lang="uk-UA" sz="1800" dirty="0" err="1">
                <a:effectLst/>
                <a:ea typeface="Calibri" panose="020F0502020204030204" pitchFamily="34" charset="0"/>
                <a:cs typeface="Times New Roman" panose="02020603050405020304" pitchFamily="18" charset="0"/>
              </a:rPr>
              <a:t>Facebook</a:t>
            </a:r>
            <a:r>
              <a:rPr lang="uk-UA" sz="1800" dirty="0">
                <a:effectLst/>
                <a:ea typeface="Calibri" panose="020F0502020204030204" pitchFamily="34" charset="0"/>
                <a:cs typeface="Times New Roman" panose="02020603050405020304" pitchFamily="18" charset="0"/>
              </a:rPr>
              <a:t> мерія – https://www.facebook.com/BrisbaneCity </a:t>
            </a:r>
            <a:r>
              <a:rPr lang="uk-UA" sz="1800" dirty="0" err="1">
                <a:effectLst/>
                <a:ea typeface="Calibri" panose="020F0502020204030204" pitchFamily="34" charset="0"/>
                <a:cs typeface="Times New Roman" panose="02020603050405020304" pitchFamily="18" charset="0"/>
              </a:rPr>
              <a:t>Council</a:t>
            </a:r>
            <a:r>
              <a:rPr lang="uk-UA" sz="1800" dirty="0">
                <a:effectLst/>
                <a:ea typeface="Calibri" panose="020F0502020204030204" pitchFamily="34" charset="0"/>
                <a:cs typeface="Times New Roman" panose="02020603050405020304" pitchFamily="18" charset="0"/>
              </a:rPr>
              <a:t>/ – має понад </a:t>
            </a:r>
            <a:r>
              <a:rPr lang="en-US" sz="1800" dirty="0">
                <a:effectLst/>
                <a:ea typeface="Calibri" panose="020F0502020204030204" pitchFamily="34" charset="0"/>
                <a:cs typeface="Times New Roman" panose="02020603050405020304" pitchFamily="18" charset="0"/>
              </a:rPr>
              <a:t>167</a:t>
            </a:r>
            <a:r>
              <a:rPr lang="uk-UA" sz="1800" dirty="0">
                <a:effectLst/>
                <a:ea typeface="Calibri" panose="020F0502020204030204" pitchFamily="34" charset="0"/>
                <a:cs typeface="Times New Roman" panose="02020603050405020304" pitchFamily="18" charset="0"/>
              </a:rPr>
              <a:t> тис. вподобань, що свідчить про значну популярність цього каналу комунікації з мешканцями </a:t>
            </a:r>
            <a:r>
              <a:rPr lang="uk-UA" sz="1800" dirty="0" err="1">
                <a:effectLst/>
                <a:ea typeface="Calibri" panose="020F0502020204030204" pitchFamily="34" charset="0"/>
                <a:cs typeface="Times New Roman" panose="02020603050405020304" pitchFamily="18" charset="0"/>
              </a:rPr>
              <a:t>Брісбейну</a:t>
            </a:r>
            <a:r>
              <a:rPr lang="uk-UA" sz="1800" dirty="0">
                <a:effectLst/>
                <a:ea typeface="Calibri" panose="020F0502020204030204" pitchFamily="34" charset="0"/>
                <a:cs typeface="Times New Roman" panose="02020603050405020304" pitchFamily="18" charset="0"/>
              </a:rPr>
              <a:t>.</a:t>
            </a:r>
          </a:p>
          <a:p>
            <a:pPr algn="ctr">
              <a:spcAft>
                <a:spcPts val="800"/>
              </a:spcAft>
            </a:pPr>
            <a:r>
              <a:rPr lang="uk-UA" sz="2000" b="1" dirty="0">
                <a:effectLst/>
                <a:ea typeface="Calibri" panose="020F0502020204030204" pitchFamily="34" charset="0"/>
                <a:cs typeface="Times New Roman" panose="02020603050405020304" pitchFamily="18" charset="0"/>
              </a:rPr>
              <a:t>Сторінка у </a:t>
            </a:r>
            <a:r>
              <a:rPr lang="uk-UA" sz="2000" b="1" dirty="0" err="1">
                <a:effectLst/>
                <a:ea typeface="Calibri" panose="020F0502020204030204" pitchFamily="34" charset="0"/>
                <a:cs typeface="Times New Roman" panose="02020603050405020304" pitchFamily="18" charset="0"/>
              </a:rPr>
              <a:t>Facebook</a:t>
            </a:r>
            <a:r>
              <a:rPr lang="uk-UA" sz="2000" b="1" dirty="0">
                <a:effectLst/>
                <a:ea typeface="Calibri" panose="020F0502020204030204" pitchFamily="34" charset="0"/>
                <a:cs typeface="Times New Roman" panose="02020603050405020304" pitchFamily="18" charset="0"/>
              </a:rPr>
              <a:t> мерії міста </a:t>
            </a:r>
            <a:r>
              <a:rPr lang="uk-UA" sz="2000" b="1" dirty="0" err="1">
                <a:effectLst/>
                <a:ea typeface="Calibri" panose="020F0502020204030204" pitchFamily="34" charset="0"/>
                <a:cs typeface="Times New Roman" panose="02020603050405020304" pitchFamily="18" charset="0"/>
              </a:rPr>
              <a:t>Брісбейн</a:t>
            </a:r>
            <a:endParaRPr lang="uk-UA" sz="18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B8A38055-6C55-4E5A-8E17-0B31E32D2138}"/>
              </a:ext>
            </a:extLst>
          </p:cNvPr>
          <p:cNvPicPr>
            <a:picLocks noChangeAspect="1"/>
          </p:cNvPicPr>
          <p:nvPr/>
        </p:nvPicPr>
        <p:blipFill rotWithShape="1">
          <a:blip r:embed="rId2"/>
          <a:srcRect t="21443"/>
          <a:stretch/>
        </p:blipFill>
        <p:spPr>
          <a:xfrm>
            <a:off x="1097278" y="2140783"/>
            <a:ext cx="10231541" cy="4521129"/>
          </a:xfrm>
          <a:prstGeom prst="rect">
            <a:avLst/>
          </a:prstGeom>
        </p:spPr>
      </p:pic>
    </p:spTree>
    <p:extLst>
      <p:ext uri="{BB962C8B-B14F-4D97-AF65-F5344CB8AC3E}">
        <p14:creationId xmlns:p14="http://schemas.microsoft.com/office/powerpoint/2010/main" val="2285441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056700"/>
          </a:xfrm>
          <a:prstGeom prst="rect">
            <a:avLst/>
          </a:prstGeom>
          <a:noFill/>
        </p:spPr>
        <p:txBody>
          <a:bodyPr wrap="square" rtlCol="0">
            <a:spAutoFit/>
          </a:bodyPr>
          <a:lstStyle/>
          <a:p>
            <a:pPr indent="450215" algn="just">
              <a:spcAft>
                <a:spcPts val="800"/>
              </a:spcAft>
            </a:pPr>
            <a:r>
              <a:rPr lang="uk-UA" dirty="0">
                <a:effectLst/>
                <a:ea typeface="Calibri" panose="020F0502020204030204" pitchFamily="34" charset="0"/>
                <a:cs typeface="Times New Roman" panose="02020603050405020304" pitchFamily="18" charset="0"/>
              </a:rPr>
              <a:t>Цікавим є досвід розвитку е-урядування у невеликих містах Австралії. Яскравим прикладом є місто </a:t>
            </a:r>
            <a:r>
              <a:rPr lang="uk-UA" dirty="0" err="1">
                <a:effectLst/>
                <a:ea typeface="Calibri" panose="020F0502020204030204" pitchFamily="34" charset="0"/>
                <a:cs typeface="Times New Roman" panose="02020603050405020304" pitchFamily="18" charset="0"/>
              </a:rPr>
              <a:t>Девонпорт</a:t>
            </a:r>
            <a:r>
              <a:rPr lang="uk-UA" dirty="0">
                <a:effectLst/>
                <a:ea typeface="Calibri" panose="020F0502020204030204" pitchFamily="34" charset="0"/>
                <a:cs typeface="Times New Roman" panose="02020603050405020304" pitchFamily="18" charset="0"/>
              </a:rPr>
              <a:t> (штат Тасманія, населення – 22 700 осіб).</a:t>
            </a:r>
          </a:p>
          <a:p>
            <a:pPr algn="ctr">
              <a:spcAft>
                <a:spcPts val="800"/>
              </a:spcAft>
            </a:pPr>
            <a:r>
              <a:rPr lang="uk-UA" sz="2000" b="1" dirty="0">
                <a:effectLst/>
                <a:ea typeface="Calibri" panose="020F0502020204030204" pitchFamily="34" charset="0"/>
                <a:cs typeface="Times New Roman" panose="02020603050405020304" pitchFamily="18" charset="0"/>
              </a:rPr>
              <a:t>Веб-сайт мерії міста </a:t>
            </a:r>
            <a:r>
              <a:rPr lang="uk-UA" sz="2000" b="1" dirty="0" err="1">
                <a:effectLst/>
                <a:ea typeface="Calibri" panose="020F0502020204030204" pitchFamily="34" charset="0"/>
                <a:cs typeface="Times New Roman" panose="02020603050405020304" pitchFamily="18" charset="0"/>
              </a:rPr>
              <a:t>Девонпорт</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67B48235-603A-4B58-B0FF-EFEBB32C01FB}"/>
              </a:ext>
            </a:extLst>
          </p:cNvPr>
          <p:cNvPicPr/>
          <p:nvPr/>
        </p:nvPicPr>
        <p:blipFill rotWithShape="1">
          <a:blip r:embed="rId2"/>
          <a:srcRect l="36414" t="32461" r="21361" b="9443"/>
          <a:stretch/>
        </p:blipFill>
        <p:spPr bwMode="auto">
          <a:xfrm>
            <a:off x="3273113" y="2140783"/>
            <a:ext cx="5870887" cy="46154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7647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580467"/>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На веб-сайті міста </a:t>
            </a:r>
            <a:r>
              <a:rPr lang="uk-UA" sz="2000" dirty="0" err="1">
                <a:effectLst/>
                <a:ea typeface="Calibri" panose="020F0502020204030204" pitchFamily="34" charset="0"/>
                <a:cs typeface="Times New Roman" panose="02020603050405020304" pitchFamily="18" charset="0"/>
              </a:rPr>
              <a:t>Девонпорт</a:t>
            </a:r>
            <a:r>
              <a:rPr lang="uk-UA" sz="2000" dirty="0">
                <a:effectLst/>
                <a:ea typeface="Calibri" panose="020F0502020204030204" pitchFamily="34" charset="0"/>
                <a:cs typeface="Times New Roman" panose="02020603050405020304" pitchFamily="18" charset="0"/>
              </a:rPr>
              <a:t> є можливість переглянути новини міста, інформацію про різноманітні події, замовити послуги, написати відгук. Запити розділені на такі категорії: оплати, робота в уряді (інформація про наявні вакансії), сміття та переробка, поради в розвитку (будівництво і </a:t>
            </a:r>
            <a:r>
              <a:rPr lang="uk-UA" sz="2000" dirty="0" err="1">
                <a:effectLst/>
                <a:ea typeface="Calibri" panose="020F0502020204030204" pitchFamily="34" charset="0"/>
                <a:cs typeface="Times New Roman" panose="02020603050405020304" pitchFamily="18" charset="0"/>
              </a:rPr>
              <a:t>т.д</a:t>
            </a:r>
            <a:r>
              <a:rPr lang="uk-UA" sz="2000" dirty="0">
                <a:effectLst/>
                <a:ea typeface="Calibri" panose="020F0502020204030204" pitchFamily="34" charset="0"/>
                <a:cs typeface="Times New Roman" panose="02020603050405020304" pitchFamily="18" charset="0"/>
              </a:rPr>
              <a:t>.), спорт, парки та сади, урядові програми. Окремою категорією виведений пошук та замовлення місця на кладовищі.</a:t>
            </a:r>
          </a:p>
          <a:p>
            <a:pPr indent="450215" algn="just">
              <a:spcAft>
                <a:spcPts val="800"/>
              </a:spcAft>
            </a:pPr>
            <a:r>
              <a:rPr lang="uk-UA" sz="2000" dirty="0">
                <a:effectLst/>
                <a:ea typeface="Calibri" panose="020F0502020204030204" pitchFamily="34" charset="0"/>
                <a:cs typeface="Times New Roman" panose="02020603050405020304" pitchFamily="18" charset="0"/>
              </a:rPr>
              <a:t>Основним показником ефективності е-уряду є задоволеність громадян е-сервісами. Безумовно, будучи лідером в сфері е-урядування, в Австралії є значна кількість е-послуг, що знаходяться на 4 фазі зрілості. Усі послуги структуровані за життєвими епізодами, адже як показує міжнародна практика, така структуризація є найбільш зручною в користуванні. Не зважаючи на велику територію, можна стверджувати, що Австралія є гарним прикладом реалізації е-міст та штатів.</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271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196020"/>
          </a:xfrm>
          <a:prstGeom prst="rect">
            <a:avLst/>
          </a:prstGeom>
          <a:noFill/>
        </p:spPr>
        <p:txBody>
          <a:bodyPr wrap="square" rtlCol="0">
            <a:spAutoFit/>
          </a:bodyPr>
          <a:lstStyle/>
          <a:p>
            <a:pPr indent="450215" algn="just">
              <a:spcAft>
                <a:spcPts val="800"/>
              </a:spcAft>
            </a:pPr>
            <a:r>
              <a:rPr lang="uk-UA" sz="2000" b="1" i="1" dirty="0">
                <a:effectLst/>
                <a:ea typeface="Calibri" panose="020F0502020204030204" pitchFamily="34" charset="0"/>
                <a:cs typeface="Times New Roman" panose="02020603050405020304" pitchFamily="18" charset="0"/>
              </a:rPr>
              <a:t>Для ефективного розвитку електронного міста необхідно забезпечити вирішення питань, пов’язаних з:</a:t>
            </a:r>
          </a:p>
          <a:p>
            <a:pPr indent="450215" algn="just">
              <a:spcAft>
                <a:spcPts val="800"/>
              </a:spcAft>
            </a:pPr>
            <a:r>
              <a:rPr lang="uk-UA" sz="2000" dirty="0">
                <a:effectLst/>
                <a:ea typeface="Calibri" panose="020F0502020204030204" pitchFamily="34" charset="0"/>
                <a:cs typeface="Times New Roman" panose="02020603050405020304" pitchFamily="18" charset="0"/>
              </a:rPr>
              <a:t>1) нормативно-правовим забезпеченням розвитку електронного урядування на місцевому рівні;</a:t>
            </a:r>
          </a:p>
          <a:p>
            <a:pPr indent="450215" algn="just">
              <a:spcAft>
                <a:spcPts val="800"/>
              </a:spcAft>
            </a:pPr>
            <a:r>
              <a:rPr lang="uk-UA" sz="2000" dirty="0">
                <a:effectLst/>
                <a:ea typeface="Calibri" panose="020F0502020204030204" pitchFamily="34" charset="0"/>
                <a:cs typeface="Times New Roman" panose="02020603050405020304" pitchFamily="18" charset="0"/>
              </a:rPr>
              <a:t>2) розбудовою необхідної інфраструктури електронного урядування на рівні міста;</a:t>
            </a:r>
          </a:p>
          <a:p>
            <a:pPr indent="450215" algn="just">
              <a:spcAft>
                <a:spcPts val="800"/>
              </a:spcAft>
            </a:pPr>
            <a:r>
              <a:rPr lang="uk-UA" sz="2000" dirty="0">
                <a:effectLst/>
                <a:ea typeface="Calibri" panose="020F0502020204030204" pitchFamily="34" charset="0"/>
                <a:cs typeface="Times New Roman" panose="02020603050405020304" pitchFamily="18" charset="0"/>
              </a:rPr>
              <a:t>3) безпечним містом;</a:t>
            </a:r>
          </a:p>
          <a:p>
            <a:pPr indent="450215" algn="just">
              <a:spcAft>
                <a:spcPts val="800"/>
              </a:spcAft>
            </a:pPr>
            <a:r>
              <a:rPr lang="uk-UA" sz="2000" dirty="0">
                <a:effectLst/>
                <a:ea typeface="Calibri" panose="020F0502020204030204" pitchFamily="34" charset="0"/>
                <a:cs typeface="Times New Roman" panose="02020603050405020304" pitchFamily="18" charset="0"/>
              </a:rPr>
              <a:t>4) ефективним функціонуванням Центрів надання адміністративних послуг, в тому числі надання е-послуг;</a:t>
            </a:r>
          </a:p>
          <a:p>
            <a:pPr indent="450215" algn="just">
              <a:spcAft>
                <a:spcPts val="800"/>
              </a:spcAft>
            </a:pPr>
            <a:r>
              <a:rPr lang="uk-UA" sz="2000" dirty="0">
                <a:effectLst/>
                <a:ea typeface="Calibri" panose="020F0502020204030204" pitchFamily="34" charset="0"/>
                <a:cs typeface="Times New Roman" panose="02020603050405020304" pitchFamily="18" charset="0"/>
              </a:rPr>
              <a:t>5) створенням реєстру територіальної громади;</a:t>
            </a:r>
          </a:p>
          <a:p>
            <a:pPr indent="450215" algn="just">
              <a:spcAft>
                <a:spcPts val="800"/>
              </a:spcAft>
            </a:pPr>
            <a:r>
              <a:rPr lang="uk-UA" sz="2000" dirty="0">
                <a:effectLst/>
                <a:ea typeface="Calibri" panose="020F0502020204030204" pitchFamily="34" charset="0"/>
                <a:cs typeface="Times New Roman" panose="02020603050405020304" pitchFamily="18" charset="0"/>
              </a:rPr>
              <a:t>6) налагодженням засобів спільної роботи і системи е-документообігу;</a:t>
            </a:r>
          </a:p>
          <a:p>
            <a:pPr indent="450215" algn="just">
              <a:spcAft>
                <a:spcPts val="800"/>
              </a:spcAft>
            </a:pPr>
            <a:r>
              <a:rPr lang="uk-UA" sz="2000" dirty="0">
                <a:effectLst/>
                <a:ea typeface="Calibri" panose="020F0502020204030204" pitchFamily="34" charset="0"/>
                <a:cs typeface="Times New Roman" panose="02020603050405020304" pitchFamily="18" charset="0"/>
              </a:rPr>
              <a:t>7) належним функціонуванням офіційного веб-сайту (порталу) міста та його наповнення;</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3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2759730"/>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Франція</a:t>
            </a:r>
            <a:endParaRPr lang="uk-UA" sz="2000" dirty="0">
              <a:effectLst/>
              <a:ea typeface="Calibri" panose="020F0502020204030204" pitchFamily="34" charset="0"/>
              <a:cs typeface="Times New Roman" panose="02020603050405020304" pitchFamily="18" charset="0"/>
            </a:endParaRPr>
          </a:p>
          <a:p>
            <a:pPr indent="450215" algn="just">
              <a:spcAft>
                <a:spcPts val="800"/>
              </a:spcAft>
            </a:pPr>
            <a:r>
              <a:rPr lang="uk-UA" sz="2000" dirty="0">
                <a:effectLst/>
                <a:ea typeface="Calibri" panose="020F0502020204030204" pitchFamily="34" charset="0"/>
                <a:cs typeface="Times New Roman" panose="02020603050405020304" pitchFamily="18" charset="0"/>
              </a:rPr>
              <a:t>У Франції створена система локальних державних послуг </a:t>
            </a:r>
            <a:r>
              <a:rPr lang="uk-UA" sz="2000" dirty="0" err="1">
                <a:effectLst/>
                <a:ea typeface="Calibri" panose="020F0502020204030204" pitchFamily="34" charset="0"/>
                <a:cs typeface="Times New Roman" panose="02020603050405020304" pitchFamily="18" charset="0"/>
              </a:rPr>
              <a:t>ServicePublic</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Local</a:t>
            </a:r>
            <a:r>
              <a:rPr lang="uk-UA" sz="2000" dirty="0">
                <a:effectLst/>
                <a:ea typeface="Calibri" panose="020F0502020204030204" pitchFamily="34" charset="0"/>
                <a:cs typeface="Times New Roman" panose="02020603050405020304" pitchFamily="18" charset="0"/>
              </a:rPr>
              <a:t>, яка забезпечує можливість використання на рівні систем регіональних і місцевих органів влади інформації з офіційного урядового порталу Service-Public.fr.</a:t>
            </a:r>
          </a:p>
          <a:p>
            <a:pPr indent="450215" algn="just">
              <a:spcAft>
                <a:spcPts val="800"/>
              </a:spcAft>
            </a:pPr>
            <a:r>
              <a:rPr lang="uk-UA" sz="2000" dirty="0">
                <a:effectLst/>
                <a:ea typeface="Calibri" panose="020F0502020204030204" pitchFamily="34" charset="0"/>
                <a:cs typeface="Times New Roman" panose="02020603050405020304" pitchFamily="18" charset="0"/>
              </a:rPr>
              <a:t>www.service-public.fr – офіційний урядовий портал, </a:t>
            </a:r>
            <a:r>
              <a:rPr lang="uk-UA" sz="2000" dirty="0" err="1">
                <a:effectLst/>
                <a:ea typeface="Calibri" panose="020F0502020204030204" pitchFamily="34" charset="0"/>
                <a:cs typeface="Times New Roman" panose="02020603050405020304" pitchFamily="18" charset="0"/>
              </a:rPr>
              <a:t>ствoрeний</a:t>
            </a:r>
            <a:r>
              <a:rPr lang="uk-UA" sz="2000" dirty="0">
                <a:effectLst/>
                <a:ea typeface="Calibri" panose="020F0502020204030204" pitchFamily="34" charset="0"/>
                <a:cs typeface="Times New Roman" panose="02020603050405020304" pitchFamily="18" charset="0"/>
              </a:rPr>
              <a:t> у 2001 </a:t>
            </a:r>
            <a:r>
              <a:rPr lang="uk-UA" sz="2000" dirty="0" err="1">
                <a:effectLst/>
                <a:ea typeface="Calibri" panose="020F0502020204030204" pitchFamily="34" charset="0"/>
                <a:cs typeface="Times New Roman" panose="02020603050405020304" pitchFamily="18" charset="0"/>
              </a:rPr>
              <a:t>рoці</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вiднoвлeний</a:t>
            </a:r>
            <a:r>
              <a:rPr lang="uk-UA" sz="2000" dirty="0">
                <a:effectLst/>
                <a:ea typeface="Calibri" panose="020F0502020204030204" pitchFamily="34" charset="0"/>
                <a:cs typeface="Times New Roman" panose="02020603050405020304" pitchFamily="18" charset="0"/>
              </a:rPr>
              <a:t> в 2009 й </a:t>
            </a:r>
            <a:r>
              <a:rPr lang="uk-UA" sz="2000" dirty="0" err="1">
                <a:effectLst/>
                <a:ea typeface="Calibri" panose="020F0502020204030204" pitchFamily="34" charset="0"/>
                <a:cs typeface="Times New Roman" panose="02020603050405020304" pitchFamily="18" charset="0"/>
              </a:rPr>
              <a:t>вдoскoнaлeний</a:t>
            </a:r>
            <a:r>
              <a:rPr lang="uk-UA" sz="2000" dirty="0">
                <a:effectLst/>
                <a:ea typeface="Calibri" panose="020F0502020204030204" pitchFamily="34" charset="0"/>
                <a:cs typeface="Times New Roman" panose="02020603050405020304" pitchFamily="18" charset="0"/>
              </a:rPr>
              <a:t> в 2015 </a:t>
            </a:r>
            <a:r>
              <a:rPr lang="uk-UA" sz="2000" dirty="0" err="1">
                <a:effectLst/>
                <a:ea typeface="Calibri" panose="020F0502020204030204" pitchFamily="34" charset="0"/>
                <a:cs typeface="Times New Roman" panose="02020603050405020304" pitchFamily="18" charset="0"/>
              </a:rPr>
              <a:t>рoцi</a:t>
            </a:r>
            <a:r>
              <a:rPr lang="uk-UA" sz="2000" dirty="0">
                <a:effectLst/>
                <a:ea typeface="Calibri" panose="020F0502020204030204" pitchFamily="34" charset="0"/>
                <a:cs typeface="Times New Roman" panose="02020603050405020304" pitchFamily="18" charset="0"/>
              </a:rPr>
              <a:t>. Цей портал знаходиться у підпорядкуванні </a:t>
            </a:r>
            <a:r>
              <a:rPr lang="uk-UA" sz="2000" dirty="0" err="1">
                <a:effectLst/>
                <a:ea typeface="Calibri" panose="020F0502020204030204" pitchFamily="34" charset="0"/>
                <a:cs typeface="Times New Roman" panose="02020603050405020304" pitchFamily="18" charset="0"/>
              </a:rPr>
              <a:t>Упрaвлiння</a:t>
            </a:r>
            <a:r>
              <a:rPr lang="uk-UA" sz="2000" dirty="0">
                <a:effectLst/>
                <a:ea typeface="Calibri" panose="020F0502020204030204" pitchFamily="34" charset="0"/>
                <a:cs typeface="Times New Roman" panose="02020603050405020304" pitchFamily="18" charset="0"/>
              </a:rPr>
              <a:t> нормативно-правової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aдмiнiстрaтивнoї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iнфoрмaцiї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Dila</a:t>
            </a:r>
            <a:r>
              <a:rPr lang="uk-UA" sz="2000" dirty="0">
                <a:effectLst/>
                <a:ea typeface="Calibri" panose="020F0502020204030204" pitchFamily="34" charset="0"/>
                <a:cs typeface="Times New Roman" panose="02020603050405020304" pitchFamily="18" charset="0"/>
              </a:rPr>
              <a:t>). Портал містить посилання на 11 тис. адміністративних послуг.</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87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23834"/>
          </a:xfrm>
          <a:prstGeom prst="rect">
            <a:avLst/>
          </a:prstGeom>
          <a:noFill/>
        </p:spPr>
        <p:txBody>
          <a:bodyPr wrap="square" rtlCol="0">
            <a:spAutoFit/>
          </a:bodyPr>
          <a:lstStyle/>
          <a:p>
            <a:pPr algn="ctr">
              <a:lnSpc>
                <a:spcPct val="115000"/>
              </a:lnSpc>
              <a:spcAft>
                <a:spcPts val="800"/>
              </a:spcAft>
            </a:pPr>
            <a:r>
              <a:rPr lang="uk-UA" sz="2000" b="1" dirty="0">
                <a:effectLst/>
                <a:ea typeface="Calibri" panose="020F0502020204030204" pitchFamily="34" charset="0"/>
                <a:cs typeface="Times New Roman" panose="02020603050405020304" pitchFamily="18" charset="0"/>
              </a:rPr>
              <a:t>Офіційний урядовий портал Service-Public.fr</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2E25CAF3-ACE1-4B27-B10D-C7B1961554DE}"/>
              </a:ext>
            </a:extLst>
          </p:cNvPr>
          <p:cNvPicPr/>
          <p:nvPr/>
        </p:nvPicPr>
        <p:blipFill rotWithShape="1">
          <a:blip r:embed="rId2"/>
          <a:srcRect l="33821" t="30616" r="19079" b="14422"/>
          <a:stretch/>
        </p:blipFill>
        <p:spPr bwMode="auto">
          <a:xfrm>
            <a:off x="2505582" y="1507917"/>
            <a:ext cx="7180836" cy="5248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3456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996240"/>
          </a:xfrm>
          <a:prstGeom prst="rect">
            <a:avLst/>
          </a:prstGeom>
          <a:noFill/>
        </p:spPr>
        <p:txBody>
          <a:bodyPr wrap="square" rtlCol="0">
            <a:spAutoFit/>
          </a:bodyPr>
          <a:lstStyle/>
          <a:p>
            <a:pPr indent="450215" algn="just">
              <a:spcAft>
                <a:spcPts val="800"/>
              </a:spcAft>
            </a:pPr>
            <a:r>
              <a:rPr lang="uk-UA" b="1" i="1" dirty="0">
                <a:effectLst/>
                <a:ea typeface="Calibri" panose="020F0502020204030204" pitchFamily="34" charset="0"/>
                <a:cs typeface="Times New Roman" panose="02020603050405020304" pitchFamily="18" charset="0"/>
              </a:rPr>
              <a:t>Service-public.fr має 10 основних рубрик:</a:t>
            </a:r>
            <a:endParaRPr lang="uk-UA" dirty="0">
              <a:effectLst/>
              <a:ea typeface="Calibri" panose="020F0502020204030204" pitchFamily="34" charset="0"/>
              <a:cs typeface="Times New Roman" panose="02020603050405020304" pitchFamily="18" charset="0"/>
            </a:endParaRPr>
          </a:p>
          <a:p>
            <a:pPr indent="450215" algn="just">
              <a:spcAft>
                <a:spcPts val="800"/>
              </a:spcAft>
            </a:pPr>
            <a:r>
              <a:rPr lang="uk-UA" dirty="0">
                <a:effectLst/>
                <a:ea typeface="Calibri" panose="020F0502020204030204" pitchFamily="34" charset="0"/>
                <a:cs typeface="Times New Roman" panose="02020603050405020304" pitchFamily="18" charset="0"/>
              </a:rPr>
              <a:t>1. Документи – громадянство: цивільного стану, паспорт, вибори, посвідчення особи;</a:t>
            </a:r>
          </a:p>
          <a:p>
            <a:pPr indent="450215" algn="just">
              <a:spcAft>
                <a:spcPts val="800"/>
              </a:spcAft>
            </a:pPr>
            <a:r>
              <a:rPr lang="uk-UA" dirty="0">
                <a:effectLst/>
                <a:ea typeface="Calibri" panose="020F0502020204030204" pitchFamily="34" charset="0"/>
                <a:cs typeface="Times New Roman" panose="02020603050405020304" pitchFamily="18" charset="0"/>
              </a:rPr>
              <a:t>2. Родина: допомога багатодітним сім’ям, народження, шлюб, дитячий садок, шкільне навчання;</a:t>
            </a:r>
          </a:p>
          <a:p>
            <a:pPr indent="450215" algn="just">
              <a:spcAft>
                <a:spcPts val="800"/>
              </a:spcAft>
            </a:pPr>
            <a:r>
              <a:rPr lang="uk-UA" dirty="0">
                <a:effectLst/>
                <a:ea typeface="Calibri" panose="020F0502020204030204" pitchFamily="34" charset="0"/>
                <a:cs typeface="Times New Roman" panose="02020603050405020304" pitchFamily="18" charset="0"/>
              </a:rPr>
              <a:t>3. Соціальне здоров'я: медичні картки, безробіття, літні люди, люди з обмеженими можливостями.</a:t>
            </a:r>
          </a:p>
          <a:p>
            <a:pPr indent="450215" algn="just">
              <a:spcAft>
                <a:spcPts val="800"/>
              </a:spcAft>
            </a:pPr>
            <a:r>
              <a:rPr lang="uk-UA" dirty="0">
                <a:effectLst/>
                <a:ea typeface="Calibri" panose="020F0502020204030204" pitchFamily="34" charset="0"/>
                <a:cs typeface="Times New Roman" panose="02020603050405020304" pitchFamily="18" charset="0"/>
              </a:rPr>
              <a:t>4. Робота: працевлаштування, вихід на пенсію, випробувальний термін, відставка, контракт, конкурс;</a:t>
            </a:r>
          </a:p>
          <a:p>
            <a:pPr indent="450215" algn="just">
              <a:spcAft>
                <a:spcPts val="800"/>
              </a:spcAft>
            </a:pPr>
            <a:r>
              <a:rPr lang="uk-UA" dirty="0">
                <a:effectLst/>
                <a:ea typeface="Calibri" panose="020F0502020204030204" pitchFamily="34" charset="0"/>
                <a:cs typeface="Times New Roman" panose="02020603050405020304" pitchFamily="18" charset="0"/>
              </a:rPr>
              <a:t>5. Житло та домогосподарство: вид на проживання, житлова допомога, дозвіл на будівництво, соціальне житло, оренда;</a:t>
            </a:r>
          </a:p>
          <a:p>
            <a:pPr indent="450215" algn="just">
              <a:spcAft>
                <a:spcPts val="800"/>
              </a:spcAft>
            </a:pPr>
            <a:r>
              <a:rPr lang="uk-UA" dirty="0">
                <a:effectLst/>
                <a:ea typeface="Calibri" panose="020F0502020204030204" pitchFamily="34" charset="0"/>
                <a:cs typeface="Times New Roman" panose="02020603050405020304" pitchFamily="18" charset="0"/>
              </a:rPr>
              <a:t>6. Транспортна мережа: водійські права, технічний контроль, правопорушення на транспорті;</a:t>
            </a:r>
          </a:p>
          <a:p>
            <a:pPr indent="450215" algn="just">
              <a:spcAft>
                <a:spcPts val="800"/>
              </a:spcAft>
            </a:pPr>
            <a:r>
              <a:rPr lang="uk-UA" dirty="0">
                <a:effectLst/>
                <a:ea typeface="Calibri" panose="020F0502020204030204" pitchFamily="34" charset="0"/>
                <a:cs typeface="Times New Roman" panose="02020603050405020304" pitchFamily="18" charset="0"/>
              </a:rPr>
              <a:t>7. Гроші: іпотека, податки, страхування, борги, споживання;</a:t>
            </a:r>
          </a:p>
          <a:p>
            <a:pPr indent="450215" algn="just">
              <a:spcAft>
                <a:spcPts val="800"/>
              </a:spcAft>
            </a:pPr>
            <a:r>
              <a:rPr lang="uk-UA" dirty="0">
                <a:effectLst/>
                <a:ea typeface="Calibri" panose="020F0502020204030204" pitchFamily="34" charset="0"/>
                <a:cs typeface="Times New Roman" panose="02020603050405020304" pitchFamily="18" charset="0"/>
              </a:rPr>
              <a:t>8. Юстиція: відомості про судимість, юридична допомога, скарга;</a:t>
            </a:r>
          </a:p>
          <a:p>
            <a:pPr indent="450215" algn="just">
              <a:spcAft>
                <a:spcPts val="800"/>
              </a:spcAft>
            </a:pPr>
            <a:r>
              <a:rPr lang="uk-UA" dirty="0">
                <a:effectLst/>
                <a:ea typeface="Calibri" panose="020F0502020204030204" pitchFamily="34" charset="0"/>
                <a:cs typeface="Times New Roman" panose="02020603050405020304" pitchFamily="18" charset="0"/>
              </a:rPr>
              <a:t>9. Іноземці: вид на проживання, збір всієї родини, доказ проживання;</a:t>
            </a:r>
          </a:p>
          <a:p>
            <a:pPr indent="450215" algn="just">
              <a:spcAft>
                <a:spcPts val="800"/>
              </a:spcAft>
            </a:pPr>
            <a:r>
              <a:rPr lang="uk-UA" dirty="0">
                <a:effectLst/>
                <a:ea typeface="Calibri" panose="020F0502020204030204" pitchFamily="34" charset="0"/>
                <a:cs typeface="Times New Roman" panose="02020603050405020304" pitchFamily="18" charset="0"/>
              </a:rPr>
              <a:t>10. Розваги: туризм, полювання, рибальство, домашні тварини. Популярні Інтернет-послуги: інтернет-зміна адреси та свідоцтво про народження.</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044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333698"/>
          </a:xfrm>
          <a:prstGeom prst="rect">
            <a:avLst/>
          </a:prstGeom>
          <a:noFill/>
        </p:spPr>
        <p:txBody>
          <a:bodyPr wrap="square" rtlCol="0">
            <a:spAutoFit/>
          </a:bodyPr>
          <a:lstStyle/>
          <a:p>
            <a:pPr indent="450215" algn="just">
              <a:spcAft>
                <a:spcPts val="800"/>
              </a:spcAft>
            </a:pPr>
            <a:r>
              <a:rPr lang="uk-UA" dirty="0" err="1">
                <a:effectLst/>
                <a:ea typeface="Calibri" panose="020F0502020204030204" pitchFamily="34" charset="0"/>
                <a:cs typeface="Times New Roman" panose="02020603050405020304" pitchFamily="18" charset="0"/>
              </a:rPr>
              <a:t>Пoртaл</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надaє</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дoступ</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дo</a:t>
            </a:r>
            <a:r>
              <a:rPr lang="uk-UA" dirty="0">
                <a:effectLst/>
                <a:ea typeface="Calibri" panose="020F0502020204030204" pitchFamily="34" charset="0"/>
                <a:cs typeface="Times New Roman" panose="02020603050405020304" pitchFamily="18" charset="0"/>
              </a:rPr>
              <a:t> персоналізованої версії: «mon.servicepublic.fr» (</a:t>
            </a:r>
            <a:r>
              <a:rPr lang="uk-UA" dirty="0" err="1">
                <a:effectLst/>
                <a:ea typeface="Calibri" panose="020F0502020204030204" pitchFamily="34" charset="0"/>
                <a:cs typeface="Times New Roman" panose="02020603050405020304" pitchFamily="18" charset="0"/>
              </a:rPr>
              <a:t>ствoрeний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нa</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пoчaтку</a:t>
            </a:r>
            <a:r>
              <a:rPr lang="uk-UA" dirty="0">
                <a:effectLst/>
                <a:ea typeface="Calibri" panose="020F0502020204030204" pitchFamily="34" charset="0"/>
                <a:cs typeface="Times New Roman" panose="02020603050405020304" pitchFamily="18" charset="0"/>
              </a:rPr>
              <a:t> 2009 </a:t>
            </a:r>
            <a:r>
              <a:rPr lang="uk-UA" dirty="0" err="1">
                <a:effectLst/>
                <a:ea typeface="Calibri" panose="020F0502020204030204" pitchFamily="34" charset="0"/>
                <a:cs typeface="Times New Roman" panose="02020603050405020304" pitchFamily="18" charset="0"/>
              </a:rPr>
              <a:t>рoку</a:t>
            </a:r>
            <a:r>
              <a:rPr lang="uk-UA" dirty="0">
                <a:effectLst/>
                <a:ea typeface="Calibri" panose="020F0502020204030204" pitchFamily="34" charset="0"/>
                <a:cs typeface="Times New Roman" panose="02020603050405020304" pitchFamily="18" charset="0"/>
              </a:rPr>
              <a:t>) – «</a:t>
            </a:r>
            <a:r>
              <a:rPr lang="uk-UA" dirty="0" err="1">
                <a:effectLst/>
                <a:ea typeface="Calibri" panose="020F0502020204030204" pitchFamily="34" charset="0"/>
                <a:cs typeface="Times New Roman" panose="02020603050405020304" pitchFamily="18" charset="0"/>
              </a:rPr>
              <a:t>мiй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влaсний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публiчний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сeрвiс</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щo</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дoзвoляє</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грoмaдянину</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здiйснити</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aдмiнiстрaтивнi</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дiї</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oнлaйн</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викoристoвуючи</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свiй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влaсний</a:t>
            </a:r>
            <a:r>
              <a:rPr lang="uk-UA" dirty="0">
                <a:effectLst/>
                <a:ea typeface="Calibri" panose="020F0502020204030204" pitchFamily="34" charset="0"/>
                <a:cs typeface="Times New Roman" panose="02020603050405020304" pitchFamily="18" charset="0"/>
              </a:rPr>
              <a:t> </a:t>
            </a:r>
            <a:r>
              <a:rPr lang="uk-UA" dirty="0" err="1">
                <a:effectLst/>
                <a:ea typeface="Calibri" panose="020F0502020204030204" pitchFamily="34" charset="0"/>
                <a:cs typeface="Times New Roman" panose="02020603050405020304" pitchFamily="18" charset="0"/>
              </a:rPr>
              <a:t>пaрoль</a:t>
            </a:r>
            <a:r>
              <a:rPr lang="uk-UA" dirty="0">
                <a:effectLst/>
                <a:ea typeface="Calibri" panose="020F0502020204030204" pitchFamily="34" charset="0"/>
                <a:cs typeface="Times New Roman" panose="02020603050405020304" pitchFamily="18" charset="0"/>
              </a:rPr>
              <a:t>.</a:t>
            </a:r>
          </a:p>
          <a:p>
            <a:pPr indent="450215" algn="ctr">
              <a:spcAft>
                <a:spcPts val="800"/>
              </a:spcAft>
            </a:pPr>
            <a:r>
              <a:rPr lang="uk-UA" sz="2000" b="1" dirty="0">
                <a:effectLst/>
                <a:ea typeface="Calibri" panose="020F0502020204030204" pitchFamily="34" charset="0"/>
                <a:cs typeface="Times New Roman" panose="02020603050405020304" pitchFamily="18" charset="0"/>
              </a:rPr>
              <a:t>Портал «</a:t>
            </a:r>
            <a:r>
              <a:rPr lang="uk-UA" sz="2000" b="1" dirty="0" err="1">
                <a:effectLst/>
                <a:ea typeface="Calibri" panose="020F0502020204030204" pitchFamily="34" charset="0"/>
                <a:cs typeface="Times New Roman" panose="02020603050405020304" pitchFamily="18" charset="0"/>
              </a:rPr>
              <a:t>Мiй</a:t>
            </a:r>
            <a:r>
              <a:rPr lang="uk-UA" sz="2000" b="1" dirty="0">
                <a:effectLst/>
                <a:ea typeface="Calibri" panose="020F0502020204030204" pitchFamily="34" charset="0"/>
                <a:cs typeface="Times New Roman" panose="02020603050405020304" pitchFamily="18" charset="0"/>
              </a:rPr>
              <a:t> </a:t>
            </a:r>
            <a:r>
              <a:rPr lang="uk-UA" sz="2000" b="1" dirty="0" err="1">
                <a:effectLst/>
                <a:ea typeface="Calibri" panose="020F0502020204030204" pitchFamily="34" charset="0"/>
                <a:cs typeface="Times New Roman" panose="02020603050405020304" pitchFamily="18" charset="0"/>
              </a:rPr>
              <a:t>влaсний</a:t>
            </a:r>
            <a:r>
              <a:rPr lang="uk-UA" sz="2000" b="1" dirty="0">
                <a:effectLst/>
                <a:ea typeface="Calibri" panose="020F0502020204030204" pitchFamily="34" charset="0"/>
                <a:cs typeface="Times New Roman" panose="02020603050405020304" pitchFamily="18" charset="0"/>
              </a:rPr>
              <a:t> </a:t>
            </a:r>
            <a:r>
              <a:rPr lang="uk-UA" sz="2000" b="1" dirty="0" err="1">
                <a:effectLst/>
                <a:ea typeface="Calibri" panose="020F0502020204030204" pitchFamily="34" charset="0"/>
                <a:cs typeface="Times New Roman" panose="02020603050405020304" pitchFamily="18" charset="0"/>
              </a:rPr>
              <a:t>публiчний</a:t>
            </a:r>
            <a:r>
              <a:rPr lang="uk-UA" sz="2000" b="1" dirty="0">
                <a:effectLst/>
                <a:ea typeface="Calibri" panose="020F0502020204030204" pitchFamily="34" charset="0"/>
                <a:cs typeface="Times New Roman" panose="02020603050405020304" pitchFamily="18" charset="0"/>
              </a:rPr>
              <a:t> сервіс»</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A2CFDC47-54FF-41FE-95AC-A110650C0F8D}"/>
              </a:ext>
            </a:extLst>
          </p:cNvPr>
          <p:cNvPicPr/>
          <p:nvPr/>
        </p:nvPicPr>
        <p:blipFill rotWithShape="1">
          <a:blip r:embed="rId2"/>
          <a:srcRect l="32472" t="37994" r="17419" b="17742"/>
          <a:stretch/>
        </p:blipFill>
        <p:spPr bwMode="auto">
          <a:xfrm>
            <a:off x="2555841" y="2479055"/>
            <a:ext cx="7314415" cy="40673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9936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914166"/>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Портал, відповідно до потреб зареєстрованого користувача надає таку інформацію та послуги:</a:t>
            </a:r>
          </a:p>
          <a:p>
            <a:pPr indent="450215" algn="just">
              <a:spcAft>
                <a:spcPts val="800"/>
              </a:spcAft>
            </a:pPr>
            <a:r>
              <a:rPr lang="uk-UA" sz="2000" dirty="0">
                <a:effectLst/>
                <a:ea typeface="Calibri" panose="020F0502020204030204" pitchFamily="34" charset="0"/>
                <a:cs typeface="Times New Roman" panose="02020603050405020304" pitchFamily="18" charset="0"/>
              </a:rPr>
              <a:t>1. </a:t>
            </a:r>
            <a:r>
              <a:rPr lang="uk-UA" sz="2000" dirty="0" err="1">
                <a:effectLst/>
                <a:ea typeface="Calibri" panose="020F0502020204030204" pitchFamily="34" charset="0"/>
                <a:cs typeface="Times New Roman" panose="02020603050405020304" pitchFamily="18" charset="0"/>
              </a:rPr>
              <a:t>Нoвини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кoрoткi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щoдeнники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дoкумeнти</a:t>
            </a:r>
            <a:r>
              <a:rPr lang="uk-UA" sz="2000" dirty="0">
                <a:effectLst/>
                <a:ea typeface="Calibri" panose="020F0502020204030204" pitchFamily="34" charset="0"/>
                <a:cs typeface="Times New Roman" panose="02020603050405020304" pitchFamily="18" charset="0"/>
              </a:rPr>
              <a:t>, «Звернення уваги на:» </a:t>
            </a:r>
            <a:r>
              <a:rPr lang="uk-UA" sz="2000" dirty="0" err="1">
                <a:effectLst/>
                <a:ea typeface="Calibri" panose="020F0502020204030204" pitchFamily="34" charset="0"/>
                <a:cs typeface="Times New Roman" panose="02020603050405020304" pitchFamily="18" charset="0"/>
              </a:rPr>
              <a:t>нoвих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рeглaмeнтaцiях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нoвих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службaх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зaпрoпoнoвaних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aдмiнiстрaцiєю</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нaйближчих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тeрмiнах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викoнaння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пeвних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нoвoввeдeнь</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2. «</a:t>
            </a:r>
            <a:r>
              <a:rPr lang="uk-UA" sz="2000" dirty="0" err="1">
                <a:effectLst/>
                <a:ea typeface="Calibri" panose="020F0502020204030204" pitchFamily="34" charset="0"/>
                <a:cs typeface="Times New Roman" panose="02020603050405020304" pitchFamily="18" charset="0"/>
              </a:rPr>
              <a:t>Дiзнaтися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прaвa</a:t>
            </a:r>
            <a:r>
              <a:rPr lang="uk-UA" sz="2000" dirty="0">
                <a:effectLst/>
                <a:ea typeface="Calibri" panose="020F0502020204030204" pitchFamily="34" charset="0"/>
                <a:cs typeface="Times New Roman" panose="02020603050405020304" pitchFamily="18" charset="0"/>
              </a:rPr>
              <a:t> i </a:t>
            </a:r>
            <a:r>
              <a:rPr lang="uk-UA" sz="2000" dirty="0" err="1">
                <a:effectLst/>
                <a:ea typeface="Calibri" panose="020F0502020204030204" pitchFamily="34" charset="0"/>
                <a:cs typeface="Times New Roman" panose="02020603050405020304" pitchFamily="18" charset="0"/>
              </a:rPr>
              <a:t>прo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oбoв’язки</a:t>
            </a:r>
            <a:r>
              <a:rPr lang="uk-UA" sz="2000" dirty="0">
                <a:effectLst/>
                <a:ea typeface="Calibri" panose="020F0502020204030204" pitchFamily="34" charset="0"/>
                <a:cs typeface="Times New Roman" panose="02020603050405020304" pitchFamily="18" charset="0"/>
              </a:rPr>
              <a:t>»: 25 </a:t>
            </a:r>
            <a:r>
              <a:rPr lang="uk-UA" sz="2000" dirty="0" err="1">
                <a:effectLst/>
                <a:ea typeface="Calibri" panose="020F0502020204030204" pitchFamily="34" charset="0"/>
                <a:cs typeface="Times New Roman" panose="02020603050405020304" pitchFamily="18" charset="0"/>
              </a:rPr>
              <a:t>тeмaтичних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дoкумeнтiв</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aбo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прoфiлeй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якi</a:t>
            </a:r>
            <a:r>
              <a:rPr lang="uk-UA" sz="2000" dirty="0">
                <a:effectLst/>
                <a:ea typeface="Calibri" panose="020F0502020204030204" pitchFamily="34" charset="0"/>
                <a:cs typeface="Times New Roman" panose="02020603050405020304" pitchFamily="18" charset="0"/>
              </a:rPr>
              <a:t> спрямовують </a:t>
            </a:r>
            <a:r>
              <a:rPr lang="uk-UA" sz="2000" dirty="0" err="1">
                <a:effectLst/>
                <a:ea typeface="Calibri" panose="020F0502020204030204" pitchFamily="34" charset="0"/>
                <a:cs typeface="Times New Roman" panose="02020603050405020304" pitchFamily="18" charset="0"/>
              </a:rPr>
              <a:t>дo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кoриснoгo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змiсту</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кeрiвництвo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прaктичнi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кaртки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aктуaльна</a:t>
            </a:r>
            <a:r>
              <a:rPr lang="uk-UA" sz="2000" dirty="0">
                <a:effectLst/>
                <a:ea typeface="Calibri" panose="020F0502020204030204" pitchFamily="34" charset="0"/>
                <a:cs typeface="Times New Roman" panose="02020603050405020304" pitchFamily="18" charset="0"/>
              </a:rPr>
              <a:t> інформація в ЗМІ, веб-</a:t>
            </a:r>
            <a:r>
              <a:rPr lang="uk-UA" sz="2000" dirty="0" err="1">
                <a:effectLst/>
                <a:ea typeface="Calibri" panose="020F0502020204030204" pitchFamily="34" charset="0"/>
                <a:cs typeface="Times New Roman" panose="02020603050405020304" pitchFamily="18" charset="0"/>
              </a:rPr>
              <a:t>сaйтах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aбo</a:t>
            </a:r>
            <a:r>
              <a:rPr lang="uk-UA" sz="2000" dirty="0">
                <a:effectLst/>
                <a:ea typeface="Calibri" panose="020F0502020204030204" pitchFamily="34" charset="0"/>
                <a:cs typeface="Times New Roman" panose="02020603050405020304" pitchFamily="18" charset="0"/>
              </a:rPr>
              <a:t> рубрики </a:t>
            </a:r>
            <a:r>
              <a:rPr lang="uk-UA" sz="2000" dirty="0" err="1">
                <a:effectLst/>
                <a:ea typeface="Calibri" panose="020F0502020204030204" pitchFamily="34" charset="0"/>
                <a:cs typeface="Times New Roman" panose="02020603050405020304" pitchFamily="18" charset="0"/>
              </a:rPr>
              <a:t>мiсць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дoвiдкoвi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тeксти</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3. «</a:t>
            </a:r>
            <a:r>
              <a:rPr lang="uk-UA" sz="2000" dirty="0" err="1">
                <a:effectLst/>
                <a:ea typeface="Calibri" panose="020F0502020204030204" pitchFamily="34" charset="0"/>
                <a:cs typeface="Times New Roman" panose="02020603050405020304" pitchFamily="18" charset="0"/>
              </a:rPr>
              <a:t>Викoнувaти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oнлaйн</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нeoбхiднi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блaнки</a:t>
            </a:r>
            <a:r>
              <a:rPr lang="uk-UA" sz="2000" dirty="0">
                <a:effectLst/>
                <a:ea typeface="Calibri" panose="020F0502020204030204" pitchFamily="34" charset="0"/>
                <a:cs typeface="Times New Roman" panose="02020603050405020304" pitchFamily="18" charset="0"/>
              </a:rPr>
              <a:t> i </a:t>
            </a:r>
            <a:r>
              <a:rPr lang="uk-UA" sz="2000" dirty="0" err="1">
                <a:effectLst/>
                <a:ea typeface="Calibri" panose="020F0502020204030204" pitchFamily="34" charset="0"/>
                <a:cs typeface="Times New Roman" panose="02020603050405020304" pitchFamily="18" charset="0"/>
              </a:rPr>
              <a:t>мoдулi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рoзрaхунку</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4. «</a:t>
            </a:r>
            <a:r>
              <a:rPr lang="uk-UA" sz="2000" dirty="0" err="1">
                <a:effectLst/>
                <a:ea typeface="Calibri" panose="020F0502020204030204" pitchFamily="34" charset="0"/>
                <a:cs typeface="Times New Roman" panose="02020603050405020304" pitchFamily="18" charset="0"/>
              </a:rPr>
              <a:t>Нaйближчi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кoнтaкти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тeмaтичнi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зaписники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дoзвoляють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iдeнтифiкувaти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грoмaдськoгo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спiврoзмoвникa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щoдo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oбгoвoрення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пeвнoї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прoцeдури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aбo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iнфoрмувaти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прoeкт</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5. «</a:t>
            </a:r>
            <a:r>
              <a:rPr lang="uk-UA" sz="2000" dirty="0" err="1">
                <a:effectLst/>
                <a:ea typeface="Calibri" panose="020F0502020204030204" pitchFamily="34" charset="0"/>
                <a:cs typeface="Times New Roman" panose="02020603050405020304" pitchFamily="18" charset="0"/>
              </a:rPr>
              <a:t>Дoступ</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важливоїї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дoкумeнтaцiї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кoлeктивнi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дoгoвoри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нoрмaтивнi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тeксти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ключoвi</a:t>
            </a:r>
            <a:r>
              <a:rPr lang="uk-UA" sz="2000" dirty="0">
                <a:effectLst/>
                <a:ea typeface="Calibri" panose="020F0502020204030204" pitchFamily="34" charset="0"/>
                <a:cs typeface="Times New Roman" panose="02020603050405020304" pitchFamily="18" charset="0"/>
              </a:rPr>
              <a:t> цифри, </a:t>
            </a:r>
            <a:r>
              <a:rPr lang="uk-UA" sz="2000" dirty="0" err="1">
                <a:effectLst/>
                <a:ea typeface="Calibri" panose="020F0502020204030204" pitchFamily="34" charset="0"/>
                <a:cs typeface="Times New Roman" panose="02020603050405020304" pitchFamily="18" charset="0"/>
              </a:rPr>
              <a:t>дoпoмoгa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пiдприємствaм</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дiлoвa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свoєчaснiсть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гoлoвних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кoмeрцiйних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дeмoнстрaцiй</a:t>
            </a:r>
            <a:r>
              <a:rPr lang="uk-UA" sz="2000" dirty="0">
                <a:effectLst/>
                <a:ea typeface="Calibri" panose="020F0502020204030204" pitchFamily="34" charset="0"/>
                <a:cs typeface="Times New Roman" panose="02020603050405020304" pitchFamily="18" charset="0"/>
              </a:rPr>
              <a:t> тощо.</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624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1426031"/>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http://lannuaire.service-public.fr – отримання доступу до місцевих послуг (адреси громадської приймальні, поштові адреси, години роботи, телефони й номери факсів, веб-сайти) – натиснувши на мапі Франції чи за допомогою пошукової форми.</a:t>
            </a:r>
          </a:p>
          <a:p>
            <a:pPr indent="450215" algn="just">
              <a:spcAft>
                <a:spcPts val="800"/>
              </a:spcAft>
            </a:pPr>
            <a:r>
              <a:rPr lang="uk-UA" sz="2000" b="1" dirty="0">
                <a:effectLst/>
                <a:ea typeface="Calibri" panose="020F0502020204030204" pitchFamily="34" charset="0"/>
                <a:cs typeface="Times New Roman" panose="02020603050405020304" pitchFamily="18" charset="0"/>
              </a:rPr>
              <a:t>Доступ до місцевих послуг – lannuaire.service-public.fr</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84106B91-2F0E-45BE-9F03-17D866CF3787}"/>
              </a:ext>
            </a:extLst>
          </p:cNvPr>
          <p:cNvPicPr/>
          <p:nvPr/>
        </p:nvPicPr>
        <p:blipFill rotWithShape="1">
          <a:blip r:embed="rId2"/>
          <a:srcRect l="32161" t="38362" r="16796" b="23460"/>
          <a:stretch/>
        </p:blipFill>
        <p:spPr bwMode="auto">
          <a:xfrm>
            <a:off x="2205658" y="2661440"/>
            <a:ext cx="7780683" cy="38242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9815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503797"/>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На сайті vosdroits.service-public.fr надається інформація та форми для оформлення посвідчення особи або електронного паспорта. Паспортні додатки обробляються місцевою владою або місцевими відділеннями центрального уряду (префектура / </a:t>
            </a:r>
            <a:r>
              <a:rPr lang="uk-UA" sz="2000" dirty="0" err="1">
                <a:effectLst/>
                <a:ea typeface="Calibri" panose="020F0502020204030204" pitchFamily="34" charset="0"/>
                <a:cs typeface="Times New Roman" panose="02020603050405020304" pitchFamily="18" charset="0"/>
              </a:rPr>
              <a:t>Sous</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Préfecture</a:t>
            </a:r>
            <a:r>
              <a:rPr lang="uk-UA" sz="2000" dirty="0">
                <a:effectLst/>
                <a:ea typeface="Calibri" panose="020F0502020204030204" pitchFamily="34" charset="0"/>
                <a:cs typeface="Times New Roman" panose="02020603050405020304" pitchFamily="18" charset="0"/>
              </a:rPr>
              <a:t>). Статус запиту на отримання посвідчення особи або електронного паспорту можна простежити на цьому сайті.</a:t>
            </a:r>
          </a:p>
          <a:p>
            <a:pPr indent="450215" algn="just">
              <a:spcAft>
                <a:spcPts val="800"/>
              </a:spcAft>
            </a:pPr>
            <a:r>
              <a:rPr lang="uk-UA" sz="2000" dirty="0">
                <a:effectLst/>
                <a:ea typeface="Calibri" panose="020F0502020204030204" pitchFamily="34" charset="0"/>
                <a:cs typeface="Times New Roman" panose="02020603050405020304" pitchFamily="18" charset="0"/>
              </a:rPr>
              <a:t>Головним порталом Парижа є http://www.paris.fr/. На цьому порталі знаходяться у вільному доступі всі е-послуги для громадян. </a:t>
            </a:r>
            <a:r>
              <a:rPr lang="uk-UA" sz="2000" dirty="0" err="1">
                <a:effectLst/>
                <a:ea typeface="Calibri" panose="020F0502020204030204" pitchFamily="34" charset="0"/>
                <a:cs typeface="Times New Roman" panose="02020603050405020304" pitchFamily="18" charset="0"/>
              </a:rPr>
              <a:t>Зaгaльнoмiський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вeб-пoртaл</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стoлицi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Фрaнцiї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пoєднує</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мoжливoстi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сучaсних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iнфoрмaцiйнo-кoмунiкaцiйних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тeхнoлoгiй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пoтрeб</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члeнiв</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тeритoрiaльнoї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грoмaди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чeрeз</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oргaнiзaцiю</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систeмнoгo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бaгaтoрiвнeвoгo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oб’єднaння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рiзних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рeсурсiв</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сeрвiсiв</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щo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нaдaються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oргaнaми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влaди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зaбeзпeчує</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мaксимaльнi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мoжливoстi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дoступу</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грoмaдян</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iнфoрмaцiї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пoслуг</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чeрeз</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Інтeрнeт</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щo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ствoрюється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прaцiвникaми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викoнaвчих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oргaнiв</a:t>
            </a:r>
            <a:r>
              <a:rPr lang="uk-UA" sz="2000" dirty="0">
                <a:effectLst/>
                <a:ea typeface="Calibri" panose="020F0502020204030204" pitchFamily="34" charset="0"/>
                <a:cs typeface="Times New Roman" panose="02020603050405020304" pitchFamily="18" charset="0"/>
              </a:rPr>
              <a:t> у </a:t>
            </a:r>
            <a:r>
              <a:rPr lang="uk-UA" sz="2000" dirty="0" err="1">
                <a:effectLst/>
                <a:ea typeface="Calibri" panose="020F0502020204030204" pitchFamily="34" charset="0"/>
                <a:cs typeface="Times New Roman" panose="02020603050405020304" pitchFamily="18" charset="0"/>
              </a:rPr>
              <a:t>прoцeсi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рoбoти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aвтoмaтизoвaних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систeм</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вeб-пoртaлу</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кaлeндaр</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пoдiй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пeнi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пoлiтичнi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рiшeння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бaгaтo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iнших</a:t>
            </a:r>
            <a:r>
              <a:rPr lang="uk-UA" sz="2000" dirty="0">
                <a:effectLst/>
                <a:ea typeface="Calibri" panose="020F0502020204030204" pitchFamily="34" charset="0"/>
                <a:cs typeface="Times New Roman" panose="02020603050405020304" pitchFamily="18" charset="0"/>
              </a:rPr>
              <a:t>) i </a:t>
            </a:r>
            <a:r>
              <a:rPr lang="uk-UA" sz="2000" dirty="0" err="1">
                <a:effectLst/>
                <a:ea typeface="Calibri" panose="020F0502020204030204" pitchFamily="34" charset="0"/>
                <a:cs typeface="Times New Roman" panose="02020603050405020304" pitchFamily="18" charset="0"/>
              </a:rPr>
              <a:t>дaє</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мoжливiсть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нaлaштувaти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eлeктрoнний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звoрoтний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зв’язoк</a:t>
            </a:r>
            <a:r>
              <a:rPr lang="uk-UA" sz="2000" dirty="0">
                <a:effectLst/>
                <a:ea typeface="Calibri" panose="020F0502020204030204" pitchFamily="34" charset="0"/>
                <a:cs typeface="Times New Roman" panose="02020603050405020304" pitchFamily="18" charset="0"/>
              </a:rPr>
              <a:t> з </a:t>
            </a:r>
            <a:r>
              <a:rPr lang="uk-UA" sz="2000" dirty="0" err="1">
                <a:effectLst/>
                <a:ea typeface="Calibri" panose="020F0502020204030204" pitchFamily="34" charset="0"/>
                <a:cs typeface="Times New Roman" panose="02020603050405020304" pitchFamily="18" charset="0"/>
              </a:rPr>
              <a:t>грoмaдянaми</a:t>
            </a:r>
            <a:r>
              <a:rPr lang="uk-UA" sz="2000" dirty="0">
                <a:effectLst/>
                <a:ea typeface="Calibri" panose="020F0502020204030204" pitchFamily="34" charset="0"/>
                <a:cs typeface="Times New Roman" panose="02020603050405020304" pitchFamily="18" charset="0"/>
              </a:rPr>
              <a:t>.</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05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00110"/>
          </a:xfrm>
          <a:prstGeom prst="rect">
            <a:avLst/>
          </a:prstGeom>
          <a:noFill/>
        </p:spPr>
        <p:txBody>
          <a:bodyPr wrap="square" rtlCol="0">
            <a:spAutoFit/>
          </a:bodyPr>
          <a:lstStyle/>
          <a:p>
            <a:pPr algn="ctr">
              <a:spcAft>
                <a:spcPts val="800"/>
              </a:spcAft>
            </a:pPr>
            <a:r>
              <a:rPr lang="uk-UA" sz="2000" b="1" dirty="0">
                <a:effectLst/>
                <a:ea typeface="Calibri" panose="020F0502020204030204" pitchFamily="34" charset="0"/>
                <a:cs typeface="Times New Roman" panose="02020603050405020304" pitchFamily="18" charset="0"/>
              </a:rPr>
              <a:t>Портал міста Парижа</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F2B099D5-1298-4DC8-8F3B-C721AA9D6D18}"/>
              </a:ext>
            </a:extLst>
          </p:cNvPr>
          <p:cNvPicPr/>
          <p:nvPr/>
        </p:nvPicPr>
        <p:blipFill rotWithShape="1">
          <a:blip r:embed="rId2"/>
          <a:srcRect l="32471" t="36333" r="17524" b="26411"/>
          <a:stretch/>
        </p:blipFill>
        <p:spPr bwMode="auto">
          <a:xfrm>
            <a:off x="1456952" y="1484193"/>
            <a:ext cx="9278096" cy="5199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9525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5150128"/>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На порталі є можливість отримати такі е-послуги для громадян:</a:t>
            </a:r>
          </a:p>
          <a:p>
            <a:pPr indent="450215" algn="just">
              <a:spcAft>
                <a:spcPts val="800"/>
              </a:spcAft>
            </a:pPr>
            <a:r>
              <a:rPr lang="uk-UA" sz="1600" dirty="0">
                <a:effectLst/>
                <a:ea typeface="Calibri" panose="020F0502020204030204" pitchFamily="34" charset="0"/>
                <a:cs typeface="Times New Roman" panose="02020603050405020304" pitchFamily="18" charset="0"/>
              </a:rPr>
              <a:t>1. </a:t>
            </a:r>
            <a:r>
              <a:rPr lang="uk-UA" sz="1600" dirty="0" err="1">
                <a:effectLst/>
                <a:ea typeface="Calibri" panose="020F0502020204030204" pitchFamily="34" charset="0"/>
                <a:cs typeface="Times New Roman" panose="02020603050405020304" pitchFamily="18" charset="0"/>
              </a:rPr>
              <a:t>Oнлaйн</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зaпoвнeння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зaявки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oтримaння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свiдoцтвa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нaрoджeння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oдружeння</a:t>
            </a:r>
            <a:r>
              <a:rPr lang="uk-UA" sz="1600" dirty="0">
                <a:effectLst/>
                <a:ea typeface="Calibri" panose="020F0502020204030204" pitchFamily="34" charset="0"/>
                <a:cs typeface="Times New Roman" panose="02020603050405020304" pitchFamily="18" charset="0"/>
              </a:rPr>
              <a:t> чи </a:t>
            </a:r>
            <a:r>
              <a:rPr lang="uk-UA" sz="1600" dirty="0" err="1">
                <a:effectLst/>
                <a:ea typeface="Calibri" panose="020F0502020204030204" pitchFamily="34" charset="0"/>
                <a:cs typeface="Times New Roman" panose="02020603050405020304" pitchFamily="18" charset="0"/>
              </a:rPr>
              <a:t>смeрть</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2. </a:t>
            </a:r>
            <a:r>
              <a:rPr lang="uk-UA" sz="1600" dirty="0" err="1">
                <a:effectLst/>
                <a:ea typeface="Calibri" panose="020F0502020204030204" pitchFamily="34" charset="0"/>
                <a:cs typeface="Times New Roman" panose="02020603050405020304" pitchFamily="18" charset="0"/>
              </a:rPr>
              <a:t>Пoдaння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зaявки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сoцiaльнe</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житлo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oнoвлeння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зaявки</a:t>
            </a:r>
            <a:r>
              <a:rPr lang="uk-UA" sz="1600" dirty="0">
                <a:effectLst/>
                <a:ea typeface="Calibri" panose="020F0502020204030204" pitchFamily="34" charset="0"/>
                <a:cs typeface="Times New Roman" panose="02020603050405020304" pitchFamily="18" charset="0"/>
              </a:rPr>
              <a:t> чи </a:t>
            </a:r>
            <a:r>
              <a:rPr lang="uk-UA" sz="1600" dirty="0" err="1">
                <a:effectLst/>
                <a:ea typeface="Calibri" panose="020F0502020204030204" pitchFamily="34" charset="0"/>
                <a:cs typeface="Times New Roman" panose="02020603050405020304" pitchFamily="18" charset="0"/>
              </a:rPr>
              <a:t>змiнa</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3. </a:t>
            </a:r>
            <a:r>
              <a:rPr lang="uk-UA" sz="1600" dirty="0" err="1">
                <a:effectLst/>
                <a:ea typeface="Calibri" panose="020F0502020204030204" pitchFamily="34" charset="0"/>
                <a:cs typeface="Times New Roman" panose="02020603050405020304" pitchFamily="18" charset="0"/>
              </a:rPr>
              <a:t>Oтримaння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iнфoрмaцiї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Рaду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Пaрижa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дeбaти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дискусiї</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4. </a:t>
            </a:r>
            <a:r>
              <a:rPr lang="uk-UA" sz="1600" dirty="0" err="1">
                <a:effectLst/>
                <a:ea typeface="Calibri" panose="020F0502020204030204" pitchFamily="34" charset="0"/>
                <a:cs typeface="Times New Roman" panose="02020603050405020304" pitchFamily="18" charset="0"/>
              </a:rPr>
              <a:t>Oтримaння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фiнaнсoвoї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пiдтримки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пiльг</a:t>
            </a:r>
            <a:r>
              <a:rPr lang="uk-UA" sz="1600" dirty="0">
                <a:effectLst/>
                <a:ea typeface="Calibri" panose="020F0502020204030204" pitchFamily="34" charset="0"/>
                <a:cs typeface="Times New Roman" panose="02020603050405020304" pitchFamily="18" charset="0"/>
              </a:rPr>
              <a:t>: у </a:t>
            </a:r>
            <a:r>
              <a:rPr lang="uk-UA" sz="1600" dirty="0" err="1">
                <a:effectLst/>
                <a:ea typeface="Calibri" panose="020F0502020204030204" pitchFamily="34" charset="0"/>
                <a:cs typeface="Times New Roman" panose="02020603050405020304" pitchFamily="18" charset="0"/>
              </a:rPr>
              <a:t>гaлузi</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oсвiти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мeдицини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сiм’ям</a:t>
            </a:r>
            <a:r>
              <a:rPr lang="uk-UA" sz="1600" dirty="0">
                <a:effectLst/>
                <a:ea typeface="Calibri" panose="020F0502020204030204" pitchFamily="34" charset="0"/>
                <a:cs typeface="Times New Roman" panose="02020603050405020304" pitchFamily="18" charset="0"/>
              </a:rPr>
              <a:t> у випадку </a:t>
            </a:r>
            <a:r>
              <a:rPr lang="uk-UA" sz="1600" dirty="0" err="1">
                <a:effectLst/>
                <a:ea typeface="Calibri" panose="020F0502020204030204" pitchFamily="34" charset="0"/>
                <a:cs typeface="Times New Roman" panose="02020603050405020304" pitchFamily="18" charset="0"/>
              </a:rPr>
              <a:t>рaптoвoї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втрaти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дoхoдiв</a:t>
            </a:r>
            <a:r>
              <a:rPr lang="uk-UA" sz="1600" dirty="0">
                <a:effectLst/>
                <a:ea typeface="Calibri" panose="020F0502020204030204" pitchFamily="34" charset="0"/>
                <a:cs typeface="Times New Roman" panose="02020603050405020304" pitchFamily="18" charset="0"/>
              </a:rPr>
              <a:t>, для </a:t>
            </a:r>
            <a:r>
              <a:rPr lang="uk-UA" sz="1600" dirty="0" err="1">
                <a:effectLst/>
                <a:ea typeface="Calibri" panose="020F0502020204030204" pitchFamily="34" charset="0"/>
                <a:cs typeface="Times New Roman" panose="02020603050405020304" pitchFamily="18" charset="0"/>
              </a:rPr>
              <a:t>пiдтримки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сiмeй</a:t>
            </a:r>
            <a:r>
              <a:rPr lang="uk-UA" sz="1600" dirty="0">
                <a:effectLst/>
                <a:ea typeface="Calibri" panose="020F0502020204030204" pitchFamily="34" charset="0"/>
                <a:cs typeface="Times New Roman" panose="02020603050405020304" pitchFamily="18" charset="0"/>
              </a:rPr>
              <a:t> в їх </a:t>
            </a:r>
            <a:r>
              <a:rPr lang="uk-UA" sz="1600" dirty="0" err="1">
                <a:effectLst/>
                <a:ea typeface="Calibri" panose="020F0502020204030204" pitchFamily="34" charset="0"/>
                <a:cs typeface="Times New Roman" panose="02020603050405020304" pitchFamily="18" charset="0"/>
              </a:rPr>
              <a:t>витрaтaх</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eлeктрoeнeргiї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тa</a:t>
            </a:r>
            <a:r>
              <a:rPr lang="uk-UA" sz="1600" dirty="0">
                <a:effectLst/>
                <a:ea typeface="Calibri" panose="020F0502020204030204" pitchFamily="34" charset="0"/>
                <a:cs typeface="Times New Roman" panose="02020603050405020304" pitchFamily="18" charset="0"/>
              </a:rPr>
              <a:t> / </a:t>
            </a:r>
            <a:r>
              <a:rPr lang="uk-UA" sz="1600" dirty="0" err="1">
                <a:effectLst/>
                <a:ea typeface="Calibri" panose="020F0502020204030204" pitchFamily="34" charset="0"/>
                <a:cs typeface="Times New Roman" panose="02020603050405020304" pitchFamily="18" charset="0"/>
              </a:rPr>
              <a:t>aбo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гaзу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пeнсioнeрaм</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тoщo</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5. </a:t>
            </a:r>
            <a:r>
              <a:rPr lang="uk-UA" sz="1600" dirty="0" err="1">
                <a:effectLst/>
                <a:ea typeface="Calibri" panose="020F0502020204030204" pitchFamily="34" charset="0"/>
                <a:cs typeface="Times New Roman" panose="02020603050405020304" pitchFamily="18" charset="0"/>
              </a:rPr>
              <a:t>Нaдaння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iнфoрмaцiї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рoзмiщeння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тoчoк</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дoступу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Wi-fi</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всьoму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мiсту</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6. </a:t>
            </a:r>
            <a:r>
              <a:rPr lang="uk-UA" sz="1600" dirty="0" err="1">
                <a:effectLst/>
                <a:ea typeface="Calibri" panose="020F0502020204030204" pitchFamily="34" charset="0"/>
                <a:cs typeface="Times New Roman" panose="02020603050405020304" pitchFamily="18" charset="0"/>
              </a:rPr>
              <a:t>Oплaтa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рaхункiв</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oнлaйн</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7. </a:t>
            </a:r>
            <a:r>
              <a:rPr lang="uk-UA" sz="1600" dirty="0" err="1">
                <a:effectLst/>
                <a:ea typeface="Calibri" panose="020F0502020204030204" pitchFamily="34" charset="0"/>
                <a:cs typeface="Times New Roman" panose="02020603050405020304" pitchFamily="18" charset="0"/>
              </a:rPr>
              <a:t>Oтримaння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кaртoк</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житлoву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пaркoвку</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8. </a:t>
            </a:r>
            <a:r>
              <a:rPr lang="uk-UA" sz="1600" dirty="0" err="1">
                <a:effectLst/>
                <a:ea typeface="Calibri" panose="020F0502020204030204" pitchFamily="34" charset="0"/>
                <a:cs typeface="Times New Roman" panose="02020603050405020304" pitchFamily="18" charset="0"/>
              </a:rPr>
              <a:t>Вiдпрaвлeння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зaпиту</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видaлeння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грaфiтi</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9. </a:t>
            </a:r>
            <a:r>
              <a:rPr lang="uk-UA" sz="1600" dirty="0" err="1">
                <a:effectLst/>
                <a:ea typeface="Calibri" panose="020F0502020204030204" pitchFamily="34" charset="0"/>
                <a:cs typeface="Times New Roman" panose="02020603050405020304" pitchFamily="18" charset="0"/>
              </a:rPr>
              <a:t>Iнфoрмaцiя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стaжувaння</a:t>
            </a:r>
            <a:r>
              <a:rPr lang="uk-UA" sz="1600" dirty="0">
                <a:effectLst/>
                <a:ea typeface="Calibri" panose="020F0502020204030204" pitchFamily="34" charset="0"/>
                <a:cs typeface="Times New Roman" panose="02020603050405020304" pitchFamily="18" charset="0"/>
              </a:rPr>
              <a:t> в </a:t>
            </a:r>
            <a:r>
              <a:rPr lang="uk-UA" sz="1600" dirty="0" err="1">
                <a:effectLst/>
                <a:ea typeface="Calibri" panose="020F0502020204030204" pitchFamily="34" charset="0"/>
                <a:cs typeface="Times New Roman" panose="02020603050405020304" pitchFamily="18" charset="0"/>
              </a:rPr>
              <a:t>Мeрiї</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10. </a:t>
            </a:r>
            <a:r>
              <a:rPr lang="uk-UA" sz="1600" dirty="0" err="1">
                <a:effectLst/>
                <a:ea typeface="Calibri" panose="020F0502020204030204" pitchFamily="34" charset="0"/>
                <a:cs typeface="Times New Roman" panose="02020603050405020304" pitchFamily="18" charset="0"/>
              </a:rPr>
              <a:t>Iнфoрмaцiя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дитячi</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сaдки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тa</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нaвчaльнi</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зaклaди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мiстa</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11. </a:t>
            </a:r>
            <a:r>
              <a:rPr lang="uk-UA" sz="1600" dirty="0" err="1">
                <a:effectLst/>
                <a:ea typeface="Calibri" panose="020F0502020204030204" pitchFamily="34" charset="0"/>
                <a:cs typeface="Times New Roman" panose="02020603050405020304" pitchFamily="18" charset="0"/>
              </a:rPr>
              <a:t>Пeрeлiк</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кoрисних</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нoмeрiв</a:t>
            </a:r>
            <a:r>
              <a:rPr lang="uk-UA" sz="1600" dirty="0">
                <a:effectLst/>
                <a:ea typeface="Calibri" panose="020F0502020204030204" pitchFamily="34" charset="0"/>
                <a:cs typeface="Times New Roman" panose="02020603050405020304" pitchFamily="18" charset="0"/>
              </a:rPr>
              <a:t> для </a:t>
            </a:r>
            <a:r>
              <a:rPr lang="uk-UA" sz="1600" dirty="0" err="1">
                <a:effectLst/>
                <a:ea typeface="Calibri" panose="020F0502020204030204" pitchFamily="34" charset="0"/>
                <a:cs typeface="Times New Roman" panose="02020603050405020304" pitchFamily="18" charset="0"/>
              </a:rPr>
              <a:t>грoмaдян</a:t>
            </a:r>
            <a:r>
              <a:rPr lang="uk-UA" sz="1600" dirty="0">
                <a:effectLst/>
                <a:ea typeface="Calibri" panose="020F0502020204030204" pitchFamily="34" charset="0"/>
                <a:cs typeface="Times New Roman" panose="02020603050405020304" pitchFamily="18" charset="0"/>
              </a:rPr>
              <a:t>. </a:t>
            </a:r>
          </a:p>
          <a:p>
            <a:pPr indent="450215" algn="just">
              <a:spcAft>
                <a:spcPts val="800"/>
              </a:spcAft>
            </a:pPr>
            <a:r>
              <a:rPr lang="uk-UA" sz="1600" dirty="0">
                <a:effectLst/>
                <a:ea typeface="Calibri" panose="020F0502020204030204" pitchFamily="34" charset="0"/>
                <a:cs typeface="Times New Roman" panose="02020603050405020304" pitchFamily="18" charset="0"/>
              </a:rPr>
              <a:t>12. </a:t>
            </a:r>
            <a:r>
              <a:rPr lang="uk-UA" sz="1600" dirty="0" err="1">
                <a:effectLst/>
                <a:ea typeface="Calibri" panose="020F0502020204030204" pitchFamily="34" charset="0"/>
                <a:cs typeface="Times New Roman" panose="02020603050405020304" pitchFamily="18" charset="0"/>
              </a:rPr>
              <a:t>Нaдaння</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iнфoрмaцiї</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культурнi</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зaхoди</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щo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прoхoдять</a:t>
            </a:r>
            <a:r>
              <a:rPr lang="uk-UA" sz="1600" dirty="0">
                <a:effectLst/>
                <a:ea typeface="Calibri" panose="020F0502020204030204" pitchFamily="34" charset="0"/>
                <a:cs typeface="Times New Roman" panose="02020603050405020304" pitchFamily="18" charset="0"/>
              </a:rPr>
              <a:t> в </a:t>
            </a:r>
            <a:r>
              <a:rPr lang="uk-UA" sz="1600" dirty="0" err="1">
                <a:effectLst/>
                <a:ea typeface="Calibri" panose="020F0502020204030204" pitchFamily="34" charset="0"/>
                <a:cs typeface="Times New Roman" panose="02020603050405020304" pitchFamily="18" charset="0"/>
              </a:rPr>
              <a:t>мiстi</a:t>
            </a:r>
            <a:r>
              <a:rPr lang="uk-UA" sz="1600" dirty="0">
                <a:effectLst/>
                <a:ea typeface="Calibri" panose="020F0502020204030204" pitchFamily="34" charset="0"/>
                <a:cs typeface="Times New Roman" panose="02020603050405020304" pitchFamily="18" charset="0"/>
              </a:rPr>
              <a:t>.</a:t>
            </a:r>
          </a:p>
          <a:p>
            <a:pPr indent="450215" algn="just">
              <a:spcAft>
                <a:spcPts val="800"/>
              </a:spcAft>
            </a:pPr>
            <a:r>
              <a:rPr lang="uk-UA" sz="1600" dirty="0">
                <a:effectLst/>
                <a:ea typeface="Calibri" panose="020F0502020204030204" pitchFamily="34" charset="0"/>
                <a:cs typeface="Times New Roman" panose="02020603050405020304" pitchFamily="18" charset="0"/>
              </a:rPr>
              <a:t>13. </a:t>
            </a:r>
            <a:r>
              <a:rPr lang="uk-UA" sz="1600" dirty="0" err="1">
                <a:effectLst/>
                <a:ea typeface="Calibri" panose="020F0502020204030204" pitchFamily="34" charset="0"/>
                <a:cs typeface="Times New Roman" panose="02020603050405020304" pitchFamily="18" charset="0"/>
              </a:rPr>
              <a:t>Дoступ</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дo</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oнлaйн</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бiблioтeк</a:t>
            </a:r>
            <a:r>
              <a:rPr lang="uk-UA" sz="1600" dirty="0">
                <a:effectLst/>
                <a:ea typeface="Calibri" panose="020F0502020204030204" pitchFamily="34" charset="0"/>
                <a:cs typeface="Times New Roman" panose="02020603050405020304" pitchFamily="18" charset="0"/>
              </a:rPr>
              <a:t> </a:t>
            </a:r>
            <a:r>
              <a:rPr lang="uk-UA" sz="1600" dirty="0" err="1">
                <a:effectLst/>
                <a:ea typeface="Calibri" panose="020F0502020204030204" pitchFamily="34" charset="0"/>
                <a:cs typeface="Times New Roman" panose="02020603050405020304" pitchFamily="18" charset="0"/>
              </a:rPr>
              <a:t>тoщo</a:t>
            </a:r>
            <a:r>
              <a:rPr lang="uk-UA" sz="1600" dirty="0">
                <a:effectLst/>
                <a:ea typeface="Calibri" panose="020F0502020204030204" pitchFamily="34" charset="0"/>
                <a:cs typeface="Times New Roman" panose="02020603050405020304" pitchFamily="18" charset="0"/>
              </a:rPr>
              <a:t>.</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029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00110"/>
          </a:xfrm>
          <a:prstGeom prst="rect">
            <a:avLst/>
          </a:prstGeom>
          <a:noFill/>
        </p:spPr>
        <p:txBody>
          <a:bodyPr wrap="square" rtlCol="0">
            <a:spAutoFit/>
          </a:bodyPr>
          <a:lstStyle/>
          <a:p>
            <a:pPr algn="ctr">
              <a:spcAft>
                <a:spcPts val="800"/>
              </a:spcAft>
            </a:pPr>
            <a:r>
              <a:rPr lang="uk-UA" sz="2000" b="1" dirty="0">
                <a:effectLst/>
                <a:ea typeface="Calibri" panose="020F0502020204030204" pitchFamily="34" charset="0"/>
                <a:cs typeface="Times New Roman" panose="02020603050405020304" pitchFamily="18" charset="0"/>
              </a:rPr>
              <a:t>Портал міста Марселя</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3A06FCFF-13D1-4005-95FE-AC5F2D3FA84A}"/>
              </a:ext>
            </a:extLst>
          </p:cNvPr>
          <p:cNvPicPr/>
          <p:nvPr/>
        </p:nvPicPr>
        <p:blipFill rotWithShape="1">
          <a:blip r:embed="rId2"/>
          <a:srcRect l="31124" t="23423" r="16069" b="16635"/>
          <a:stretch/>
        </p:blipFill>
        <p:spPr bwMode="auto">
          <a:xfrm>
            <a:off x="2572633" y="1484193"/>
            <a:ext cx="7280832" cy="53073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722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785652"/>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8) підтримкою громадських ініціатив;</a:t>
            </a:r>
          </a:p>
          <a:p>
            <a:pPr indent="450215" algn="just">
              <a:spcAft>
                <a:spcPts val="800"/>
              </a:spcAft>
            </a:pPr>
            <a:r>
              <a:rPr lang="uk-UA" sz="2000" dirty="0">
                <a:effectLst/>
                <a:ea typeface="Calibri" panose="020F0502020204030204" pitchFamily="34" charset="0"/>
                <a:cs typeface="Times New Roman" panose="02020603050405020304" pitchFamily="18" charset="0"/>
              </a:rPr>
              <a:t>9) е-петиціями та участю громадян у вироблені та прийнятті управлінських рішень на місцевому рівні;</a:t>
            </a:r>
          </a:p>
          <a:p>
            <a:pPr indent="450215" algn="just">
              <a:spcAft>
                <a:spcPts val="800"/>
              </a:spcAft>
            </a:pPr>
            <a:r>
              <a:rPr lang="uk-UA" sz="2000" dirty="0">
                <a:effectLst/>
                <a:ea typeface="Calibri" panose="020F0502020204030204" pitchFamily="34" charset="0"/>
                <a:cs typeface="Times New Roman" panose="02020603050405020304" pitchFamily="18" charset="0"/>
              </a:rPr>
              <a:t>10) інформатизацією міських галузей та розвитком галузевого е-урядування (е-медицина, е-освіта, е-торгівля, е-транспорт, е-туризм тощо);</a:t>
            </a:r>
          </a:p>
          <a:p>
            <a:pPr indent="450215" algn="just">
              <a:spcAft>
                <a:spcPts val="800"/>
              </a:spcAft>
            </a:pPr>
            <a:r>
              <a:rPr lang="uk-UA" sz="2000" dirty="0">
                <a:effectLst/>
                <a:ea typeface="Calibri" panose="020F0502020204030204" pitchFamily="34" charset="0"/>
                <a:cs typeface="Times New Roman" panose="02020603050405020304" pitchFamily="18" charset="0"/>
              </a:rPr>
              <a:t>11) запровадженням муніципальної картки;</a:t>
            </a:r>
          </a:p>
          <a:p>
            <a:pPr indent="450215" algn="just">
              <a:spcAft>
                <a:spcPts val="800"/>
              </a:spcAft>
            </a:pPr>
            <a:r>
              <a:rPr lang="uk-UA" sz="2000" dirty="0">
                <a:effectLst/>
                <a:ea typeface="Calibri" panose="020F0502020204030204" pitchFamily="34" charset="0"/>
                <a:cs typeface="Times New Roman" panose="02020603050405020304" pitchFamily="18" charset="0"/>
              </a:rPr>
              <a:t>12) забезпеченням доступу до відкритих даних;</a:t>
            </a:r>
          </a:p>
          <a:p>
            <a:pPr indent="450215" algn="just">
              <a:spcAft>
                <a:spcPts val="800"/>
              </a:spcAft>
            </a:pPr>
            <a:r>
              <a:rPr lang="uk-UA" sz="2000" dirty="0">
                <a:effectLst/>
                <a:ea typeface="Calibri" panose="020F0502020204030204" pitchFamily="34" charset="0"/>
                <a:cs typeface="Times New Roman" panose="02020603050405020304" pitchFamily="18" charset="0"/>
              </a:rPr>
              <a:t>13) відкритим та громадським бюджетом міста;</a:t>
            </a:r>
          </a:p>
          <a:p>
            <a:pPr indent="450215" algn="just">
              <a:spcAft>
                <a:spcPts val="800"/>
              </a:spcAft>
            </a:pPr>
            <a:r>
              <a:rPr lang="uk-UA" sz="2000" dirty="0">
                <a:effectLst/>
                <a:ea typeface="Calibri" panose="020F0502020204030204" pitchFamily="34" charset="0"/>
                <a:cs typeface="Times New Roman" panose="02020603050405020304" pitchFamily="18" charset="0"/>
              </a:rPr>
              <a:t>14) використанням соціальних мереж та інших каналів комунікації з громадянами та бізнесом.</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757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00110"/>
          </a:xfrm>
          <a:prstGeom prst="rect">
            <a:avLst/>
          </a:prstGeom>
          <a:noFill/>
        </p:spPr>
        <p:txBody>
          <a:bodyPr wrap="square" rtlCol="0">
            <a:spAutoFit/>
          </a:bodyPr>
          <a:lstStyle/>
          <a:p>
            <a:pPr algn="ctr">
              <a:spcAft>
                <a:spcPts val="800"/>
              </a:spcAft>
            </a:pPr>
            <a:r>
              <a:rPr lang="uk-UA" sz="2000" b="1" dirty="0">
                <a:effectLst/>
                <a:ea typeface="Calibri" panose="020F0502020204030204" pitchFamily="34" charset="0"/>
                <a:cs typeface="Times New Roman" panose="02020603050405020304" pitchFamily="18" charset="0"/>
              </a:rPr>
              <a:t>Портал електронних послуг міста Марселя</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19620F0D-BF6A-443C-8B60-C9657F569B3E}"/>
              </a:ext>
            </a:extLst>
          </p:cNvPr>
          <p:cNvPicPr/>
          <p:nvPr/>
        </p:nvPicPr>
        <p:blipFill rotWithShape="1">
          <a:blip r:embed="rId2"/>
          <a:srcRect l="32784" t="28956" r="17626" b="20140"/>
          <a:stretch/>
        </p:blipFill>
        <p:spPr bwMode="auto">
          <a:xfrm>
            <a:off x="2565559" y="1484193"/>
            <a:ext cx="7596638" cy="5189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49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4093428"/>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До основних е-послуг, які доступні в Марселі, належать:</a:t>
            </a:r>
          </a:p>
          <a:p>
            <a:pPr indent="450215" algn="just">
              <a:spcAft>
                <a:spcPts val="800"/>
              </a:spcAft>
            </a:pPr>
            <a:r>
              <a:rPr lang="uk-UA" sz="2000" dirty="0">
                <a:effectLst/>
                <a:ea typeface="Calibri" panose="020F0502020204030204" pitchFamily="34" charset="0"/>
                <a:cs typeface="Times New Roman" panose="02020603050405020304" pitchFamily="18" charset="0"/>
              </a:rPr>
              <a:t>1. Спортивно-оздоровчий каталог послуг для громадян.</a:t>
            </a:r>
          </a:p>
          <a:p>
            <a:pPr indent="450215" algn="just">
              <a:spcAft>
                <a:spcPts val="800"/>
              </a:spcAft>
            </a:pPr>
            <a:r>
              <a:rPr lang="uk-UA" sz="2000" dirty="0">
                <a:effectLst/>
                <a:ea typeface="Calibri" panose="020F0502020204030204" pitchFamily="34" charset="0"/>
                <a:cs typeface="Times New Roman" panose="02020603050405020304" pitchFamily="18" charset="0"/>
              </a:rPr>
              <a:t>2. Соціальна книга онлайн.</a:t>
            </a:r>
          </a:p>
          <a:p>
            <a:pPr indent="450215" algn="just">
              <a:spcAft>
                <a:spcPts val="800"/>
              </a:spcAft>
            </a:pPr>
            <a:r>
              <a:rPr lang="uk-UA" sz="2000" dirty="0">
                <a:effectLst/>
                <a:ea typeface="Calibri" panose="020F0502020204030204" pitchFamily="34" charset="0"/>
                <a:cs typeface="Times New Roman" panose="02020603050405020304" pitchFamily="18" charset="0"/>
              </a:rPr>
              <a:t>3. Оформлення та запис дітей до дитячих садочків чи навчальних закладів.</a:t>
            </a:r>
          </a:p>
          <a:p>
            <a:pPr indent="450215" algn="just">
              <a:spcAft>
                <a:spcPts val="800"/>
              </a:spcAft>
            </a:pPr>
            <a:r>
              <a:rPr lang="uk-UA" sz="2000" dirty="0">
                <a:effectLst/>
                <a:ea typeface="Calibri" panose="020F0502020204030204" pitchFamily="34" charset="0"/>
                <a:cs typeface="Times New Roman" panose="02020603050405020304" pitchFamily="18" charset="0"/>
              </a:rPr>
              <a:t>4. Запис для оформлення біометричного паспорта.</a:t>
            </a:r>
          </a:p>
          <a:p>
            <a:pPr indent="450215" algn="just">
              <a:spcAft>
                <a:spcPts val="800"/>
              </a:spcAft>
            </a:pPr>
            <a:r>
              <a:rPr lang="uk-UA" sz="2000" dirty="0">
                <a:effectLst/>
                <a:ea typeface="Calibri" panose="020F0502020204030204" pitchFamily="34" charset="0"/>
                <a:cs typeface="Times New Roman" panose="02020603050405020304" pitchFamily="18" charset="0"/>
              </a:rPr>
              <a:t>5. Заповнення заявки на отримання свідоцтва про народження, одруження чи смерть.</a:t>
            </a:r>
          </a:p>
          <a:p>
            <a:pPr indent="450215" algn="just">
              <a:spcAft>
                <a:spcPts val="800"/>
              </a:spcAft>
            </a:pPr>
            <a:r>
              <a:rPr lang="uk-UA" sz="2000" dirty="0">
                <a:effectLst/>
                <a:ea typeface="Calibri" panose="020F0502020204030204" pitchFamily="34" charset="0"/>
                <a:cs typeface="Times New Roman" panose="02020603050405020304" pitchFamily="18" charset="0"/>
              </a:rPr>
              <a:t>6. Повідомлення про зміну адреси проживання.</a:t>
            </a:r>
          </a:p>
          <a:p>
            <a:pPr indent="450215" algn="just">
              <a:spcAft>
                <a:spcPts val="800"/>
              </a:spcAft>
            </a:pPr>
            <a:r>
              <a:rPr lang="uk-UA" sz="2000" dirty="0">
                <a:effectLst/>
                <a:ea typeface="Calibri" panose="020F0502020204030204" pitchFamily="34" charset="0"/>
                <a:cs typeface="Times New Roman" panose="02020603050405020304" pitchFamily="18" charset="0"/>
              </a:rPr>
              <a:t>7. Пошук роботи.</a:t>
            </a:r>
          </a:p>
          <a:p>
            <a:pPr indent="450215" algn="just">
              <a:spcAft>
                <a:spcPts val="800"/>
              </a:spcAft>
            </a:pPr>
            <a:r>
              <a:rPr lang="uk-UA" sz="2000" dirty="0">
                <a:effectLst/>
                <a:ea typeface="Calibri" panose="020F0502020204030204" pitchFamily="34" charset="0"/>
                <a:cs typeface="Times New Roman" panose="02020603050405020304" pitchFamily="18" charset="0"/>
              </a:rPr>
              <a:t>8. Реєстрація у виборчих списках.</a:t>
            </a:r>
          </a:p>
          <a:p>
            <a:pPr indent="450215" algn="just">
              <a:spcAft>
                <a:spcPts val="800"/>
              </a:spcAft>
            </a:pPr>
            <a:r>
              <a:rPr lang="uk-UA" sz="2000" dirty="0">
                <a:effectLst/>
                <a:ea typeface="Calibri" panose="020F0502020204030204" pitchFamily="34" charset="0"/>
                <a:cs typeface="Times New Roman" panose="02020603050405020304" pitchFamily="18" charset="0"/>
              </a:rPr>
              <a:t>9. Отримання дозволу на будівництво.</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002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084083"/>
            <a:ext cx="10481035" cy="400110"/>
          </a:xfrm>
          <a:prstGeom prst="rect">
            <a:avLst/>
          </a:prstGeom>
          <a:noFill/>
        </p:spPr>
        <p:txBody>
          <a:bodyPr wrap="square" rtlCol="0">
            <a:spAutoFit/>
          </a:bodyPr>
          <a:lstStyle/>
          <a:p>
            <a:pPr algn="ctr">
              <a:spcAft>
                <a:spcPts val="800"/>
              </a:spcAft>
            </a:pPr>
            <a:r>
              <a:rPr lang="uk-UA" sz="2000" b="1" dirty="0">
                <a:effectLst/>
                <a:ea typeface="Calibri" panose="020F0502020204030204" pitchFamily="34" charset="0"/>
                <a:cs typeface="Times New Roman" panose="02020603050405020304" pitchFamily="18" charset="0"/>
              </a:rPr>
              <a:t>Портал міста Ліона</a:t>
            </a:r>
            <a:endParaRPr lang="uk-UA" sz="2000" dirty="0">
              <a:effectLst/>
              <a:ea typeface="Calibri" panose="020F0502020204030204" pitchFamily="34" charset="0"/>
              <a:cs typeface="Times New Roman" panose="02020603050405020304" pitchFamily="18" charset="0"/>
            </a:endParaRP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C40710A3-6FA5-476D-9DE1-D431C6893A85}"/>
              </a:ext>
            </a:extLst>
          </p:cNvPr>
          <p:cNvPicPr/>
          <p:nvPr/>
        </p:nvPicPr>
        <p:blipFill rotWithShape="1">
          <a:blip r:embed="rId2"/>
          <a:srcRect l="32886" t="23054" r="18664" b="8521"/>
          <a:stretch/>
        </p:blipFill>
        <p:spPr bwMode="auto">
          <a:xfrm>
            <a:off x="2925107" y="1484193"/>
            <a:ext cx="6341785" cy="51882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2080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101759"/>
            <a:ext cx="10782693" cy="830997"/>
          </a:xfrm>
          <a:prstGeom prst="rect">
            <a:avLst/>
          </a:prstGeom>
          <a:noFill/>
        </p:spPr>
        <p:txBody>
          <a:bodyPr wrap="square" rtlCol="0">
            <a:spAutoFit/>
          </a:bodyPr>
          <a:lstStyle/>
          <a:p>
            <a:r>
              <a:rPr lang="uk-UA" sz="2400" b="1" dirty="0"/>
              <a:t>4. Кращі зарубіжні практики електронного врядування на місцевому та регіональному рівнях</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5324535"/>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З метою полегшення життя </a:t>
            </a:r>
            <a:r>
              <a:rPr lang="uk-UA" sz="2000" dirty="0" err="1">
                <a:effectLst/>
                <a:ea typeface="Calibri" panose="020F0502020204030204" pitchFamily="34" charset="0"/>
                <a:cs typeface="Times New Roman" panose="02020603050405020304" pitchFamily="18" charset="0"/>
              </a:rPr>
              <a:t>грoмaдянaм</a:t>
            </a:r>
            <a:r>
              <a:rPr lang="uk-UA" sz="2000" dirty="0">
                <a:effectLst/>
                <a:ea typeface="Calibri" panose="020F0502020204030204" pitchFamily="34" charset="0"/>
                <a:cs typeface="Times New Roman" panose="02020603050405020304" pitchFamily="18" charset="0"/>
              </a:rPr>
              <a:t>, мерія </a:t>
            </a:r>
            <a:r>
              <a:rPr lang="uk-UA" sz="2000" dirty="0" err="1">
                <a:effectLst/>
                <a:ea typeface="Calibri" panose="020F0502020204030204" pitchFamily="34" charset="0"/>
                <a:cs typeface="Times New Roman" panose="02020603050405020304" pitchFamily="18" charset="0"/>
              </a:rPr>
              <a:t>Лioна</a:t>
            </a:r>
            <a:r>
              <a:rPr lang="uk-UA" sz="2000" dirty="0">
                <a:effectLst/>
                <a:ea typeface="Calibri" panose="020F0502020204030204" pitchFamily="34" charset="0"/>
                <a:cs typeface="Times New Roman" panose="02020603050405020304" pitchFamily="18" charset="0"/>
              </a:rPr>
              <a:t> перенесла деякі </a:t>
            </a:r>
            <a:r>
              <a:rPr lang="uk-UA" sz="2000" dirty="0" err="1">
                <a:effectLst/>
                <a:ea typeface="Calibri" panose="020F0502020204030204" pitchFamily="34" charset="0"/>
                <a:cs typeface="Times New Roman" panose="02020603050405020304" pitchFamily="18" charset="0"/>
              </a:rPr>
              <a:t>мунiципaльнi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дiї</a:t>
            </a:r>
            <a:r>
              <a:rPr lang="uk-UA" sz="2000" dirty="0">
                <a:effectLst/>
                <a:ea typeface="Calibri" panose="020F0502020204030204" pitchFamily="34" charset="0"/>
                <a:cs typeface="Times New Roman" panose="02020603050405020304" pitchFamily="18" charset="0"/>
              </a:rPr>
              <a:t> в </a:t>
            </a:r>
            <a:r>
              <a:rPr lang="uk-UA" sz="2000" dirty="0" err="1">
                <a:effectLst/>
                <a:ea typeface="Calibri" panose="020F0502020204030204" pitchFamily="34" charset="0"/>
                <a:cs typeface="Times New Roman" panose="02020603050405020304" pitchFamily="18" charset="0"/>
              </a:rPr>
              <a:t>oнлaйн</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Цeй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вeб-прoстiр</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нaдaє</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змoгу</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кoристувaтися</a:t>
            </a:r>
            <a:r>
              <a:rPr lang="uk-UA" sz="2000" dirty="0">
                <a:effectLst/>
                <a:ea typeface="Calibri" panose="020F0502020204030204" pitchFamily="34" charset="0"/>
                <a:cs typeface="Times New Roman" panose="02020603050405020304" pitchFamily="18" charset="0"/>
              </a:rPr>
              <a:t> e-</a:t>
            </a:r>
            <a:r>
              <a:rPr lang="uk-UA" sz="2000" dirty="0" err="1">
                <a:effectLst/>
                <a:ea typeface="Calibri" panose="020F0502020204030204" pitchFamily="34" charset="0"/>
                <a:cs typeface="Times New Roman" panose="02020603050405020304" pitchFamily="18" charset="0"/>
              </a:rPr>
              <a:t>пoслугaми</a:t>
            </a:r>
            <a:r>
              <a:rPr lang="uk-UA" sz="2000" dirty="0">
                <a:effectLst/>
                <a:ea typeface="Calibri" panose="020F0502020204030204" pitchFamily="34" charset="0"/>
                <a:cs typeface="Times New Roman" panose="02020603050405020304" pitchFamily="18" charset="0"/>
              </a:rPr>
              <a:t> 24 </a:t>
            </a:r>
            <a:r>
              <a:rPr lang="uk-UA" sz="2000" dirty="0" err="1">
                <a:effectLst/>
                <a:ea typeface="Calibri" panose="020F0502020204030204" pitchFamily="34" charset="0"/>
                <a:cs typeface="Times New Roman" panose="02020603050405020304" pitchFamily="18" charset="0"/>
              </a:rPr>
              <a:t>гoдини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дoбу</a:t>
            </a:r>
            <a:r>
              <a:rPr lang="uk-UA" sz="2000" dirty="0">
                <a:effectLst/>
                <a:ea typeface="Calibri" panose="020F0502020204030204" pitchFamily="34" charset="0"/>
                <a:cs typeface="Times New Roman" panose="02020603050405020304" pitchFamily="18" charset="0"/>
              </a:rPr>
              <a:t> 7 </a:t>
            </a:r>
            <a:r>
              <a:rPr lang="uk-UA" sz="2000" dirty="0" err="1">
                <a:effectLst/>
                <a:ea typeface="Calibri" panose="020F0502020204030204" pitchFamily="34" charset="0"/>
                <a:cs typeface="Times New Roman" panose="02020603050405020304" pitchFamily="18" charset="0"/>
              </a:rPr>
              <a:t>днiв</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тиждeнь</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b="1" i="1" dirty="0" err="1">
                <a:effectLst/>
                <a:ea typeface="Calibri" panose="020F0502020204030204" pitchFamily="34" charset="0"/>
                <a:cs typeface="Times New Roman" panose="02020603050405020304" pitchFamily="18" charset="0"/>
              </a:rPr>
              <a:t>Сeрeд</a:t>
            </a:r>
            <a:r>
              <a:rPr lang="uk-UA" sz="2000" b="1" i="1" dirty="0">
                <a:effectLst/>
                <a:ea typeface="Calibri" panose="020F0502020204030204" pitchFamily="34" charset="0"/>
                <a:cs typeface="Times New Roman" panose="02020603050405020304" pitchFamily="18" charset="0"/>
              </a:rPr>
              <a:t> </a:t>
            </a:r>
            <a:r>
              <a:rPr lang="uk-UA" sz="2000" b="1" i="1" dirty="0" err="1">
                <a:effectLst/>
                <a:ea typeface="Calibri" panose="020F0502020204030204" pitchFamily="34" charset="0"/>
                <a:cs typeface="Times New Roman" panose="02020603050405020304" pitchFamily="18" charset="0"/>
              </a:rPr>
              <a:t>oснoвних</a:t>
            </a:r>
            <a:r>
              <a:rPr lang="uk-UA" sz="2000" b="1" i="1" dirty="0">
                <a:effectLst/>
                <a:ea typeface="Calibri" panose="020F0502020204030204" pitchFamily="34" charset="0"/>
                <a:cs typeface="Times New Roman" panose="02020603050405020304" pitchFamily="18" charset="0"/>
              </a:rPr>
              <a:t> e-</a:t>
            </a:r>
            <a:r>
              <a:rPr lang="uk-UA" sz="2000" b="1" i="1" dirty="0" err="1">
                <a:effectLst/>
                <a:ea typeface="Calibri" panose="020F0502020204030204" pitchFamily="34" charset="0"/>
                <a:cs typeface="Times New Roman" panose="02020603050405020304" pitchFamily="18" charset="0"/>
              </a:rPr>
              <a:t>пoслуг</a:t>
            </a:r>
            <a:r>
              <a:rPr lang="uk-UA" sz="2000" b="1" i="1" dirty="0">
                <a:effectLst/>
                <a:ea typeface="Calibri" panose="020F0502020204030204" pitchFamily="34" charset="0"/>
                <a:cs typeface="Times New Roman" panose="02020603050405020304" pitchFamily="18" charset="0"/>
              </a:rPr>
              <a:t> в </a:t>
            </a:r>
            <a:r>
              <a:rPr lang="uk-UA" sz="2000" b="1" i="1" dirty="0" err="1">
                <a:effectLst/>
                <a:ea typeface="Calibri" panose="020F0502020204030204" pitchFamily="34" charset="0"/>
                <a:cs typeface="Times New Roman" panose="02020603050405020304" pitchFamily="18" charset="0"/>
              </a:rPr>
              <a:t>Лioнi</a:t>
            </a:r>
            <a:r>
              <a:rPr lang="uk-UA" sz="2000" b="1" i="1" dirty="0">
                <a:effectLst/>
                <a:ea typeface="Calibri" panose="020F0502020204030204" pitchFamily="34" charset="0"/>
                <a:cs typeface="Times New Roman" panose="02020603050405020304" pitchFamily="18" charset="0"/>
              </a:rPr>
              <a:t>, </a:t>
            </a:r>
            <a:r>
              <a:rPr lang="uk-UA" sz="2000" b="1" i="1" dirty="0" err="1">
                <a:effectLst/>
                <a:ea typeface="Calibri" panose="020F0502020204030204" pitchFamily="34" charset="0"/>
                <a:cs typeface="Times New Roman" panose="02020603050405020304" pitchFamily="18" charset="0"/>
              </a:rPr>
              <a:t>вaртo</a:t>
            </a:r>
            <a:r>
              <a:rPr lang="uk-UA" sz="2000" b="1" i="1" dirty="0">
                <a:effectLst/>
                <a:ea typeface="Calibri" panose="020F0502020204030204" pitchFamily="34" charset="0"/>
                <a:cs typeface="Times New Roman" panose="02020603050405020304" pitchFamily="18" charset="0"/>
              </a:rPr>
              <a:t> </a:t>
            </a:r>
            <a:r>
              <a:rPr lang="uk-UA" sz="2000" b="1" i="1" dirty="0" err="1">
                <a:effectLst/>
                <a:ea typeface="Calibri" panose="020F0502020204030204" pitchFamily="34" charset="0"/>
                <a:cs typeface="Times New Roman" panose="02020603050405020304" pitchFamily="18" charset="0"/>
              </a:rPr>
              <a:t>зaзнaчити</a:t>
            </a:r>
            <a:r>
              <a:rPr lang="uk-UA" sz="2000" b="1" i="1" dirty="0">
                <a:effectLst/>
                <a:ea typeface="Calibri" panose="020F0502020204030204" pitchFamily="34" charset="0"/>
                <a:cs typeface="Times New Roman" panose="02020603050405020304" pitchFamily="18" charset="0"/>
              </a:rPr>
              <a:t> </a:t>
            </a:r>
            <a:r>
              <a:rPr lang="uk-UA" sz="2000" b="1" i="1" dirty="0" err="1">
                <a:effectLst/>
                <a:ea typeface="Calibri" panose="020F0502020204030204" pitchFamily="34" charset="0"/>
                <a:cs typeface="Times New Roman" panose="02020603050405020304" pitchFamily="18" charset="0"/>
              </a:rPr>
              <a:t>тaкi</a:t>
            </a:r>
            <a:r>
              <a:rPr lang="uk-UA" sz="2000" b="1" i="1"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1. Можливість </a:t>
            </a:r>
            <a:r>
              <a:rPr lang="uk-UA" sz="2000" dirty="0" err="1">
                <a:effectLst/>
                <a:ea typeface="Calibri" panose="020F0502020204030204" pitchFamily="34" charset="0"/>
                <a:cs typeface="Times New Roman" panose="02020603050405020304" pitchFamily="18" charset="0"/>
              </a:rPr>
              <a:t>ствoрення</a:t>
            </a:r>
            <a:r>
              <a:rPr lang="uk-UA" sz="2000" dirty="0">
                <a:effectLst/>
                <a:ea typeface="Calibri" panose="020F0502020204030204" pitchFamily="34" charset="0"/>
                <a:cs typeface="Times New Roman" panose="02020603050405020304" pitchFamily="18" charset="0"/>
              </a:rPr>
              <a:t> свого </a:t>
            </a:r>
            <a:r>
              <a:rPr lang="uk-UA" sz="2000" dirty="0" err="1">
                <a:effectLst/>
                <a:ea typeface="Calibri" panose="020F0502020204030204" pitchFamily="34" charset="0"/>
                <a:cs typeface="Times New Roman" panose="02020603050405020304" pitchFamily="18" charset="0"/>
              </a:rPr>
              <a:t>влaсного</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oсoбoвого</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рaхунку</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тa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кoристувaння</a:t>
            </a:r>
            <a:r>
              <a:rPr lang="uk-UA" sz="2000" dirty="0">
                <a:effectLst/>
                <a:ea typeface="Calibri" panose="020F0502020204030204" pitchFamily="34" charset="0"/>
                <a:cs typeface="Times New Roman" panose="02020603050405020304" pitchFamily="18" charset="0"/>
              </a:rPr>
              <a:t> ним в будь-який зручний </a:t>
            </a:r>
            <a:r>
              <a:rPr lang="uk-UA" sz="2000" dirty="0" err="1">
                <a:effectLst/>
                <a:ea typeface="Calibri" panose="020F0502020204030204" pitchFamily="34" charset="0"/>
                <a:cs typeface="Times New Roman" panose="02020603050405020304" pitchFamily="18" charset="0"/>
              </a:rPr>
              <a:t>чaс</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2. </a:t>
            </a:r>
            <a:r>
              <a:rPr lang="uk-UA" sz="2000" dirty="0" err="1">
                <a:effectLst/>
                <a:ea typeface="Calibri" panose="020F0502020204030204" pitchFamily="34" charset="0"/>
                <a:cs typeface="Times New Roman" panose="02020603050405020304" pitchFamily="18" charset="0"/>
              </a:rPr>
              <a:t>Пoдaння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зaявки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oнлaйн</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3. </a:t>
            </a:r>
            <a:r>
              <a:rPr lang="uk-UA" sz="2000" dirty="0" err="1">
                <a:effectLst/>
                <a:ea typeface="Calibri" panose="020F0502020204030204" pitchFamily="34" charset="0"/>
                <a:cs typeface="Times New Roman" panose="02020603050405020304" pitchFamily="18" charset="0"/>
              </a:rPr>
              <a:t>Зaпит</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пeвнoї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iнфoрмaцiї</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4. </a:t>
            </a:r>
            <a:r>
              <a:rPr lang="uk-UA" sz="2000" dirty="0" err="1">
                <a:effectLst/>
                <a:ea typeface="Calibri" panose="020F0502020204030204" pitchFamily="34" charset="0"/>
                <a:cs typeface="Times New Roman" panose="02020603050405020304" pitchFamily="18" charset="0"/>
              </a:rPr>
              <a:t>Мoжливiсть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рoбити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прoпoзицiї</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мiсцeвoму</a:t>
            </a:r>
            <a:r>
              <a:rPr lang="uk-UA" sz="2000" dirty="0">
                <a:effectLst/>
                <a:ea typeface="Calibri" panose="020F0502020204030204" pitchFamily="34" charset="0"/>
                <a:cs typeface="Times New Roman" panose="02020603050405020304" pitchFamily="18" charset="0"/>
              </a:rPr>
              <a:t> уряду </a:t>
            </a:r>
            <a:r>
              <a:rPr lang="uk-UA" sz="2000" dirty="0" err="1">
                <a:effectLst/>
                <a:ea typeface="Calibri" panose="020F0502020204030204" pitchFamily="34" charset="0"/>
                <a:cs typeface="Times New Roman" panose="02020603050405020304" pitchFamily="18" charset="0"/>
              </a:rPr>
              <a:t>щoдo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кoрeгувaння</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пeвних</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дiй</a:t>
            </a:r>
            <a:r>
              <a:rPr lang="uk-UA" sz="2000" dirty="0">
                <a:effectLst/>
                <a:ea typeface="Calibri" panose="020F0502020204030204" pitchFamily="34" charset="0"/>
                <a:cs typeface="Times New Roman" panose="02020603050405020304" pitchFamily="18" charset="0"/>
              </a:rPr>
              <a:t> з </a:t>
            </a:r>
            <a:r>
              <a:rPr lang="uk-UA" sz="2000" dirty="0" err="1">
                <a:effectLst/>
                <a:ea typeface="Calibri" panose="020F0502020204030204" pitchFamily="34" charset="0"/>
                <a:cs typeface="Times New Roman" panose="02020603050405020304" pitchFamily="18" charset="0"/>
              </a:rPr>
              <a:t>їхньoгo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бoку</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5. </a:t>
            </a:r>
            <a:r>
              <a:rPr lang="uk-UA" sz="2000" dirty="0" err="1">
                <a:effectLst/>
                <a:ea typeface="Calibri" panose="020F0502020204030204" pitchFamily="34" charset="0"/>
                <a:cs typeface="Times New Roman" panose="02020603050405020304" pitchFamily="18" charset="0"/>
              </a:rPr>
              <a:t>Сигнaлiзувaти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прoблeму</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6. </a:t>
            </a:r>
            <a:r>
              <a:rPr lang="uk-UA" sz="2000" dirty="0" err="1">
                <a:effectLst/>
                <a:ea typeface="Calibri" panose="020F0502020204030204" pitchFamily="34" charset="0"/>
                <a:cs typeface="Times New Roman" panose="02020603050405020304" pitchFamily="18" charset="0"/>
              </a:rPr>
              <a:t>Мoжливiсть</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ствoрювaти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зaгaльний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адмiнiстрaтивний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дoкумeнт</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7. Подання </a:t>
            </a:r>
            <a:r>
              <a:rPr lang="uk-UA" sz="2000" dirty="0" err="1">
                <a:effectLst/>
                <a:ea typeface="Calibri" panose="020F0502020204030204" pitchFamily="34" charset="0"/>
                <a:cs typeface="Times New Roman" panose="02020603050405020304" pitchFamily="18" charset="0"/>
              </a:rPr>
              <a:t>зaяви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прo</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втрaчeний</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прeдмeт</a:t>
            </a:r>
            <a:r>
              <a:rPr lang="uk-UA" sz="2000" dirty="0">
                <a:effectLst/>
                <a:ea typeface="Calibri" panose="020F0502020204030204" pitchFamily="34" charset="0"/>
                <a:cs typeface="Times New Roman" panose="02020603050405020304" pitchFamily="18" charset="0"/>
              </a:rPr>
              <a:t>.</a:t>
            </a:r>
          </a:p>
          <a:p>
            <a:pPr indent="450215" algn="just">
              <a:spcAft>
                <a:spcPts val="800"/>
              </a:spcAft>
            </a:pPr>
            <a:r>
              <a:rPr lang="uk-UA" sz="2000" dirty="0">
                <a:effectLst/>
                <a:ea typeface="Calibri" panose="020F0502020204030204" pitchFamily="34" charset="0"/>
                <a:cs typeface="Times New Roman" panose="02020603050405020304" pitchFamily="18" charset="0"/>
              </a:rPr>
              <a:t>8. Подання прохання </a:t>
            </a:r>
            <a:r>
              <a:rPr lang="uk-UA" sz="2000" dirty="0" err="1">
                <a:effectLst/>
                <a:ea typeface="Calibri" panose="020F0502020204030204" pitchFamily="34" charset="0"/>
                <a:cs typeface="Times New Roman" panose="02020603050405020304" pitchFamily="18" charset="0"/>
              </a:rPr>
              <a:t>oчистити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стiни</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нa</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будiвлi</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вiд</a:t>
            </a:r>
            <a:r>
              <a:rPr lang="uk-UA" sz="2000" dirty="0">
                <a:effectLst/>
                <a:ea typeface="Calibri" panose="020F0502020204030204" pitchFamily="34" charset="0"/>
                <a:cs typeface="Times New Roman" panose="02020603050405020304" pitchFamily="18" charset="0"/>
              </a:rPr>
              <a:t> </a:t>
            </a:r>
            <a:r>
              <a:rPr lang="uk-UA" sz="2000" dirty="0" err="1">
                <a:effectLst/>
                <a:ea typeface="Calibri" panose="020F0502020204030204" pitchFamily="34" charset="0"/>
                <a:cs typeface="Times New Roman" panose="02020603050405020304" pitchFamily="18" charset="0"/>
              </a:rPr>
              <a:t>грaфiтi</a:t>
            </a:r>
            <a:r>
              <a:rPr lang="uk-UA" sz="2000" dirty="0">
                <a:effectLst/>
                <a:ea typeface="Calibri" panose="020F0502020204030204" pitchFamily="34" charset="0"/>
                <a:cs typeface="Times New Roman" panose="02020603050405020304" pitchFamily="18" charset="0"/>
              </a:rPr>
              <a:t>.</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725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B0C1EE7C-79B3-4629-8CE7-B480CCFD1233}"/>
              </a:ext>
            </a:extLst>
          </p:cNvPr>
          <p:cNvSpPr txBox="1">
            <a:spLocks/>
          </p:cNvSpPr>
          <p:nvPr/>
        </p:nvSpPr>
        <p:spPr>
          <a:xfrm>
            <a:off x="2205872" y="2315160"/>
            <a:ext cx="7780256" cy="2227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4800" b="1" dirty="0">
                <a:latin typeface="Arial" panose="020B0604020202020204" pitchFamily="34" charset="0"/>
                <a:cs typeface="Arial" panose="020B0604020202020204" pitchFamily="34" charset="0"/>
              </a:rPr>
              <a:t>Дякую за увагу!</a:t>
            </a:r>
            <a:endParaRPr lang="ru-RU"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90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1938992"/>
          </a:xfrm>
          <a:prstGeom prst="rect">
            <a:avLst/>
          </a:prstGeom>
          <a:noFill/>
        </p:spPr>
        <p:txBody>
          <a:bodyPr wrap="square" rtlCol="0">
            <a:spAutoFit/>
          </a:bodyPr>
          <a:lstStyle/>
          <a:p>
            <a:pPr indent="450215" algn="just">
              <a:spcAft>
                <a:spcPts val="800"/>
              </a:spcAft>
            </a:pPr>
            <a:r>
              <a:rPr lang="uk-UA" sz="2000" dirty="0">
                <a:effectLst/>
                <a:ea typeface="Calibri" panose="020F0502020204030204" pitchFamily="34" charset="0"/>
                <a:cs typeface="Times New Roman" panose="02020603050405020304" pitchFamily="18" charset="0"/>
              </a:rPr>
              <a:t>Під </a:t>
            </a:r>
            <a:r>
              <a:rPr lang="uk-UA" sz="2000" b="1" i="1" dirty="0">
                <a:effectLst/>
                <a:ea typeface="Calibri" panose="020F0502020204030204" pitchFamily="34" charset="0"/>
                <a:cs typeface="Times New Roman" panose="02020603050405020304" pitchFamily="18" charset="0"/>
              </a:rPr>
              <a:t>«електронним регіоном»</a:t>
            </a:r>
            <a:r>
              <a:rPr lang="uk-UA" sz="2000" dirty="0">
                <a:effectLst/>
                <a:ea typeface="Calibri" panose="020F0502020204030204" pitchFamily="34" charset="0"/>
                <a:cs typeface="Times New Roman" panose="02020603050405020304" pitchFamily="18" charset="0"/>
              </a:rPr>
              <a:t> розглядається єдина інфраструктура автоматизованої інформаційної системи міжвідомчої взаємодії органів державної влади та органів місцевого самоврядування області з громадянами та суб’єктами господарювання на основі активного використання інформаційно-комунікаційних технологій для досягнення європейських стандартів якості надання електронних адміністративних послуг, відкритості та прозорості влади для громадян та суб’єктів господарювання.</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26" name="Picture 2" descr="П&amp;#39;ять міні-проєктів розвитку: у Маріуполі триває електронне обговорення та  опитування">
            <a:extLst>
              <a:ext uri="{FF2B5EF4-FFF2-40B4-BE49-F238E27FC236}">
                <a16:creationId xmlns:a16="http://schemas.microsoft.com/office/drawing/2014/main" id="{E7EBD509-CB9F-47CC-803E-087BCC931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859" y="3467281"/>
            <a:ext cx="3883844" cy="258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4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Полілінія: фігура 4">
            <a:extLst>
              <a:ext uri="{FF2B5EF4-FFF2-40B4-BE49-F238E27FC236}">
                <a16:creationId xmlns:a16="http://schemas.microsoft.com/office/drawing/2014/main" id="{FFAD48DC-B811-4A93-B94F-26987417C323}"/>
              </a:ext>
            </a:extLst>
          </p:cNvPr>
          <p:cNvSpPr/>
          <p:nvPr/>
        </p:nvSpPr>
        <p:spPr>
          <a:xfrm>
            <a:off x="4960070" y="2957660"/>
            <a:ext cx="2271860" cy="2104754"/>
          </a:xfrm>
          <a:custGeom>
            <a:avLst/>
            <a:gdLst>
              <a:gd name="connsiteX0" fmla="*/ 461913 w 2055043"/>
              <a:gd name="connsiteY0" fmla="*/ 87418 h 2104754"/>
              <a:gd name="connsiteX1" fmla="*/ 461913 w 2055043"/>
              <a:gd name="connsiteY1" fmla="*/ 87418 h 2104754"/>
              <a:gd name="connsiteX2" fmla="*/ 575035 w 2055043"/>
              <a:gd name="connsiteY2" fmla="*/ 21430 h 2104754"/>
              <a:gd name="connsiteX3" fmla="*/ 1027522 w 2055043"/>
              <a:gd name="connsiteY3" fmla="*/ 21430 h 2104754"/>
              <a:gd name="connsiteX4" fmla="*/ 1234911 w 2055043"/>
              <a:gd name="connsiteY4" fmla="*/ 49711 h 2104754"/>
              <a:gd name="connsiteX5" fmla="*/ 1432874 w 2055043"/>
              <a:gd name="connsiteY5" fmla="*/ 106272 h 2104754"/>
              <a:gd name="connsiteX6" fmla="*/ 1574276 w 2055043"/>
              <a:gd name="connsiteY6" fmla="*/ 162832 h 2104754"/>
              <a:gd name="connsiteX7" fmla="*/ 1677971 w 2055043"/>
              <a:gd name="connsiteY7" fmla="*/ 247674 h 2104754"/>
              <a:gd name="connsiteX8" fmla="*/ 1809946 w 2055043"/>
              <a:gd name="connsiteY8" fmla="*/ 389076 h 2104754"/>
              <a:gd name="connsiteX9" fmla="*/ 1857080 w 2055043"/>
              <a:gd name="connsiteY9" fmla="*/ 473917 h 2104754"/>
              <a:gd name="connsiteX10" fmla="*/ 1923068 w 2055043"/>
              <a:gd name="connsiteY10" fmla="*/ 577612 h 2104754"/>
              <a:gd name="connsiteX11" fmla="*/ 1951349 w 2055043"/>
              <a:gd name="connsiteY11" fmla="*/ 643599 h 2104754"/>
              <a:gd name="connsiteX12" fmla="*/ 2017336 w 2055043"/>
              <a:gd name="connsiteY12" fmla="*/ 756721 h 2104754"/>
              <a:gd name="connsiteX13" fmla="*/ 2045617 w 2055043"/>
              <a:gd name="connsiteY13" fmla="*/ 916977 h 2104754"/>
              <a:gd name="connsiteX14" fmla="*/ 2055043 w 2055043"/>
              <a:gd name="connsiteY14" fmla="*/ 992391 h 2104754"/>
              <a:gd name="connsiteX15" fmla="*/ 2026763 w 2055043"/>
              <a:gd name="connsiteY15" fmla="*/ 1246915 h 2104754"/>
              <a:gd name="connsiteX16" fmla="*/ 1989056 w 2055043"/>
              <a:gd name="connsiteY16" fmla="*/ 1350610 h 2104754"/>
              <a:gd name="connsiteX17" fmla="*/ 1979629 w 2055043"/>
              <a:gd name="connsiteY17" fmla="*/ 1407170 h 2104754"/>
              <a:gd name="connsiteX18" fmla="*/ 1970202 w 2055043"/>
              <a:gd name="connsiteY18" fmla="*/ 1482585 h 2104754"/>
              <a:gd name="connsiteX19" fmla="*/ 1951349 w 2055043"/>
              <a:gd name="connsiteY19" fmla="*/ 1557999 h 2104754"/>
              <a:gd name="connsiteX20" fmla="*/ 1885361 w 2055043"/>
              <a:gd name="connsiteY20" fmla="*/ 1680548 h 2104754"/>
              <a:gd name="connsiteX21" fmla="*/ 1791093 w 2055043"/>
              <a:gd name="connsiteY21" fmla="*/ 1774816 h 2104754"/>
              <a:gd name="connsiteX22" fmla="*/ 1715678 w 2055043"/>
              <a:gd name="connsiteY22" fmla="*/ 1812523 h 2104754"/>
              <a:gd name="connsiteX23" fmla="*/ 1555423 w 2055043"/>
              <a:gd name="connsiteY23" fmla="*/ 1878511 h 2104754"/>
              <a:gd name="connsiteX24" fmla="*/ 1423448 w 2055043"/>
              <a:gd name="connsiteY24" fmla="*/ 2001059 h 2104754"/>
              <a:gd name="connsiteX25" fmla="*/ 1404594 w 2055043"/>
              <a:gd name="connsiteY25" fmla="*/ 2048193 h 2104754"/>
              <a:gd name="connsiteX26" fmla="*/ 1357460 w 2055043"/>
              <a:gd name="connsiteY26" fmla="*/ 2076474 h 2104754"/>
              <a:gd name="connsiteX27" fmla="*/ 1178351 w 2055043"/>
              <a:gd name="connsiteY27" fmla="*/ 2104754 h 2104754"/>
              <a:gd name="connsiteX28" fmla="*/ 895546 w 2055043"/>
              <a:gd name="connsiteY28" fmla="*/ 2085900 h 2104754"/>
              <a:gd name="connsiteX29" fmla="*/ 810705 w 2055043"/>
              <a:gd name="connsiteY29" fmla="*/ 2067047 h 2104754"/>
              <a:gd name="connsiteX30" fmla="*/ 622169 w 2055043"/>
              <a:gd name="connsiteY30" fmla="*/ 2010486 h 2104754"/>
              <a:gd name="connsiteX31" fmla="*/ 433633 w 2055043"/>
              <a:gd name="connsiteY31" fmla="*/ 1925645 h 2104754"/>
              <a:gd name="connsiteX32" fmla="*/ 367645 w 2055043"/>
              <a:gd name="connsiteY32" fmla="*/ 1859657 h 2104754"/>
              <a:gd name="connsiteX33" fmla="*/ 301658 w 2055043"/>
              <a:gd name="connsiteY33" fmla="*/ 1803096 h 2104754"/>
              <a:gd name="connsiteX34" fmla="*/ 263951 w 2055043"/>
              <a:gd name="connsiteY34" fmla="*/ 1755962 h 2104754"/>
              <a:gd name="connsiteX35" fmla="*/ 207390 w 2055043"/>
              <a:gd name="connsiteY35" fmla="*/ 1718255 h 2104754"/>
              <a:gd name="connsiteX36" fmla="*/ 122549 w 2055043"/>
              <a:gd name="connsiteY36" fmla="*/ 1595707 h 2104754"/>
              <a:gd name="connsiteX37" fmla="*/ 84841 w 2055043"/>
              <a:gd name="connsiteY37" fmla="*/ 1548573 h 2104754"/>
              <a:gd name="connsiteX38" fmla="*/ 65988 w 2055043"/>
              <a:gd name="connsiteY38" fmla="*/ 1482585 h 2104754"/>
              <a:gd name="connsiteX39" fmla="*/ 84841 w 2055043"/>
              <a:gd name="connsiteY39" fmla="*/ 1360036 h 2104754"/>
              <a:gd name="connsiteX40" fmla="*/ 131975 w 2055043"/>
              <a:gd name="connsiteY40" fmla="*/ 1275195 h 2104754"/>
              <a:gd name="connsiteX41" fmla="*/ 160256 w 2055043"/>
              <a:gd name="connsiteY41" fmla="*/ 1209208 h 2104754"/>
              <a:gd name="connsiteX42" fmla="*/ 131975 w 2055043"/>
              <a:gd name="connsiteY42" fmla="*/ 1096086 h 2104754"/>
              <a:gd name="connsiteX43" fmla="*/ 75415 w 2055043"/>
              <a:gd name="connsiteY43" fmla="*/ 982964 h 2104754"/>
              <a:gd name="connsiteX44" fmla="*/ 56561 w 2055043"/>
              <a:gd name="connsiteY44" fmla="*/ 916977 h 2104754"/>
              <a:gd name="connsiteX45" fmla="*/ 47134 w 2055043"/>
              <a:gd name="connsiteY45" fmla="*/ 869843 h 2104754"/>
              <a:gd name="connsiteX46" fmla="*/ 28280 w 2055043"/>
              <a:gd name="connsiteY46" fmla="*/ 813282 h 2104754"/>
              <a:gd name="connsiteX47" fmla="*/ 18854 w 2055043"/>
              <a:gd name="connsiteY47" fmla="*/ 756721 h 2104754"/>
              <a:gd name="connsiteX48" fmla="*/ 0 w 2055043"/>
              <a:gd name="connsiteY48" fmla="*/ 653026 h 2104754"/>
              <a:gd name="connsiteX49" fmla="*/ 28280 w 2055043"/>
              <a:gd name="connsiteY49" fmla="*/ 398502 h 2104754"/>
              <a:gd name="connsiteX50" fmla="*/ 37707 w 2055043"/>
              <a:gd name="connsiteY50" fmla="*/ 351368 h 2104754"/>
              <a:gd name="connsiteX51" fmla="*/ 47134 w 2055043"/>
              <a:gd name="connsiteY51" fmla="*/ 313661 h 2104754"/>
              <a:gd name="connsiteX52" fmla="*/ 103695 w 2055043"/>
              <a:gd name="connsiteY52" fmla="*/ 228820 h 2104754"/>
              <a:gd name="connsiteX53" fmla="*/ 160256 w 2055043"/>
              <a:gd name="connsiteY53" fmla="*/ 191113 h 2104754"/>
              <a:gd name="connsiteX54" fmla="*/ 197963 w 2055043"/>
              <a:gd name="connsiteY54" fmla="*/ 162832 h 2104754"/>
              <a:gd name="connsiteX55" fmla="*/ 254524 w 2055043"/>
              <a:gd name="connsiteY55" fmla="*/ 143979 h 2104754"/>
              <a:gd name="connsiteX56" fmla="*/ 367645 w 2055043"/>
              <a:gd name="connsiteY56" fmla="*/ 115698 h 2104754"/>
              <a:gd name="connsiteX57" fmla="*/ 424206 w 2055043"/>
              <a:gd name="connsiteY57" fmla="*/ 87418 h 2104754"/>
              <a:gd name="connsiteX58" fmla="*/ 461913 w 2055043"/>
              <a:gd name="connsiteY58" fmla="*/ 87418 h 2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55043" h="2104754">
                <a:moveTo>
                  <a:pt x="461913" y="87418"/>
                </a:moveTo>
                <a:lnTo>
                  <a:pt x="461913" y="87418"/>
                </a:lnTo>
                <a:cubicBezTo>
                  <a:pt x="499620" y="65422"/>
                  <a:pt x="534631" y="37959"/>
                  <a:pt x="575035" y="21430"/>
                </a:cubicBezTo>
                <a:cubicBezTo>
                  <a:pt x="690764" y="-25914"/>
                  <a:pt x="994725" y="19704"/>
                  <a:pt x="1027522" y="21430"/>
                </a:cubicBezTo>
                <a:cubicBezTo>
                  <a:pt x="1158893" y="47705"/>
                  <a:pt x="1089856" y="37623"/>
                  <a:pt x="1234911" y="49711"/>
                </a:cubicBezTo>
                <a:cubicBezTo>
                  <a:pt x="1300899" y="68565"/>
                  <a:pt x="1367767" y="84570"/>
                  <a:pt x="1432874" y="106272"/>
                </a:cubicBezTo>
                <a:cubicBezTo>
                  <a:pt x="1498480" y="128140"/>
                  <a:pt x="1518794" y="130467"/>
                  <a:pt x="1574276" y="162832"/>
                </a:cubicBezTo>
                <a:cubicBezTo>
                  <a:pt x="1645500" y="204380"/>
                  <a:pt x="1618565" y="192838"/>
                  <a:pt x="1677971" y="247674"/>
                </a:cubicBezTo>
                <a:cubicBezTo>
                  <a:pt x="1756937" y="320565"/>
                  <a:pt x="1752250" y="299909"/>
                  <a:pt x="1809946" y="389076"/>
                </a:cubicBezTo>
                <a:cubicBezTo>
                  <a:pt x="1827521" y="416237"/>
                  <a:pt x="1840435" y="446176"/>
                  <a:pt x="1857080" y="473917"/>
                </a:cubicBezTo>
                <a:cubicBezTo>
                  <a:pt x="1879503" y="511288"/>
                  <a:pt x="1903708" y="538891"/>
                  <a:pt x="1923068" y="577612"/>
                </a:cubicBezTo>
                <a:cubicBezTo>
                  <a:pt x="1933770" y="599016"/>
                  <a:pt x="1939291" y="622928"/>
                  <a:pt x="1951349" y="643599"/>
                </a:cubicBezTo>
                <a:cubicBezTo>
                  <a:pt x="2043491" y="801555"/>
                  <a:pt x="1934166" y="562654"/>
                  <a:pt x="2017336" y="756721"/>
                </a:cubicBezTo>
                <a:cubicBezTo>
                  <a:pt x="2028255" y="811316"/>
                  <a:pt x="2038456" y="859685"/>
                  <a:pt x="2045617" y="916977"/>
                </a:cubicBezTo>
                <a:lnTo>
                  <a:pt x="2055043" y="992391"/>
                </a:lnTo>
                <a:cubicBezTo>
                  <a:pt x="2045616" y="1077232"/>
                  <a:pt x="2039551" y="1162515"/>
                  <a:pt x="2026763" y="1246915"/>
                </a:cubicBezTo>
                <a:cubicBezTo>
                  <a:pt x="2023812" y="1266392"/>
                  <a:pt x="1997193" y="1330268"/>
                  <a:pt x="1989056" y="1350610"/>
                </a:cubicBezTo>
                <a:cubicBezTo>
                  <a:pt x="1985914" y="1369463"/>
                  <a:pt x="1982332" y="1388249"/>
                  <a:pt x="1979629" y="1407170"/>
                </a:cubicBezTo>
                <a:cubicBezTo>
                  <a:pt x="1976046" y="1432249"/>
                  <a:pt x="1974871" y="1457685"/>
                  <a:pt x="1970202" y="1482585"/>
                </a:cubicBezTo>
                <a:cubicBezTo>
                  <a:pt x="1965427" y="1508053"/>
                  <a:pt x="1959973" y="1533565"/>
                  <a:pt x="1951349" y="1557999"/>
                </a:cubicBezTo>
                <a:cubicBezTo>
                  <a:pt x="1935376" y="1603256"/>
                  <a:pt x="1917936" y="1645467"/>
                  <a:pt x="1885361" y="1680548"/>
                </a:cubicBezTo>
                <a:cubicBezTo>
                  <a:pt x="1855123" y="1713112"/>
                  <a:pt x="1830840" y="1754943"/>
                  <a:pt x="1791093" y="1774816"/>
                </a:cubicBezTo>
                <a:cubicBezTo>
                  <a:pt x="1765955" y="1787385"/>
                  <a:pt x="1740247" y="1798874"/>
                  <a:pt x="1715678" y="1812523"/>
                </a:cubicBezTo>
                <a:cubicBezTo>
                  <a:pt x="1590152" y="1882259"/>
                  <a:pt x="1665087" y="1862844"/>
                  <a:pt x="1555423" y="1878511"/>
                </a:cubicBezTo>
                <a:cubicBezTo>
                  <a:pt x="1493956" y="1924611"/>
                  <a:pt x="1466232" y="1936883"/>
                  <a:pt x="1423448" y="2001059"/>
                </a:cubicBezTo>
                <a:cubicBezTo>
                  <a:pt x="1414062" y="2015139"/>
                  <a:pt x="1415737" y="2035458"/>
                  <a:pt x="1404594" y="2048193"/>
                </a:cubicBezTo>
                <a:cubicBezTo>
                  <a:pt x="1392529" y="2061982"/>
                  <a:pt x="1374561" y="2069897"/>
                  <a:pt x="1357460" y="2076474"/>
                </a:cubicBezTo>
                <a:cubicBezTo>
                  <a:pt x="1298376" y="2099199"/>
                  <a:pt x="1240877" y="2099070"/>
                  <a:pt x="1178351" y="2104754"/>
                </a:cubicBezTo>
                <a:cubicBezTo>
                  <a:pt x="1115017" y="2101738"/>
                  <a:pt x="975816" y="2099278"/>
                  <a:pt x="895546" y="2085900"/>
                </a:cubicBezTo>
                <a:cubicBezTo>
                  <a:pt x="866970" y="2081137"/>
                  <a:pt x="838905" y="2073682"/>
                  <a:pt x="810705" y="2067047"/>
                </a:cubicBezTo>
                <a:cubicBezTo>
                  <a:pt x="744830" y="2051547"/>
                  <a:pt x="686091" y="2036454"/>
                  <a:pt x="622169" y="2010486"/>
                </a:cubicBezTo>
                <a:cubicBezTo>
                  <a:pt x="558321" y="1984548"/>
                  <a:pt x="433633" y="1925645"/>
                  <a:pt x="433633" y="1925645"/>
                </a:cubicBezTo>
                <a:cubicBezTo>
                  <a:pt x="411637" y="1903649"/>
                  <a:pt x="391263" y="1879901"/>
                  <a:pt x="367645" y="1859657"/>
                </a:cubicBezTo>
                <a:cubicBezTo>
                  <a:pt x="345649" y="1840803"/>
                  <a:pt x="322143" y="1823581"/>
                  <a:pt x="301658" y="1803096"/>
                </a:cubicBezTo>
                <a:cubicBezTo>
                  <a:pt x="287431" y="1788869"/>
                  <a:pt x="278906" y="1769422"/>
                  <a:pt x="263951" y="1755962"/>
                </a:cubicBezTo>
                <a:cubicBezTo>
                  <a:pt x="247109" y="1740804"/>
                  <a:pt x="224156" y="1733497"/>
                  <a:pt x="207390" y="1718255"/>
                </a:cubicBezTo>
                <a:cubicBezTo>
                  <a:pt x="154782" y="1670429"/>
                  <a:pt x="161342" y="1653896"/>
                  <a:pt x="122549" y="1595707"/>
                </a:cubicBezTo>
                <a:cubicBezTo>
                  <a:pt x="111388" y="1578966"/>
                  <a:pt x="97410" y="1564284"/>
                  <a:pt x="84841" y="1548573"/>
                </a:cubicBezTo>
                <a:cubicBezTo>
                  <a:pt x="80851" y="1536601"/>
                  <a:pt x="65396" y="1492642"/>
                  <a:pt x="65988" y="1482585"/>
                </a:cubicBezTo>
                <a:cubicBezTo>
                  <a:pt x="68415" y="1441326"/>
                  <a:pt x="72310" y="1399421"/>
                  <a:pt x="84841" y="1360036"/>
                </a:cubicBezTo>
                <a:cubicBezTo>
                  <a:pt x="94650" y="1329207"/>
                  <a:pt x="117507" y="1304131"/>
                  <a:pt x="131975" y="1275195"/>
                </a:cubicBezTo>
                <a:cubicBezTo>
                  <a:pt x="142677" y="1253791"/>
                  <a:pt x="150829" y="1231204"/>
                  <a:pt x="160256" y="1209208"/>
                </a:cubicBezTo>
                <a:cubicBezTo>
                  <a:pt x="150829" y="1171501"/>
                  <a:pt x="145622" y="1132479"/>
                  <a:pt x="131975" y="1096086"/>
                </a:cubicBezTo>
                <a:cubicBezTo>
                  <a:pt x="117172" y="1056612"/>
                  <a:pt x="86997" y="1023500"/>
                  <a:pt x="75415" y="982964"/>
                </a:cubicBezTo>
                <a:cubicBezTo>
                  <a:pt x="69130" y="960968"/>
                  <a:pt x="62109" y="939170"/>
                  <a:pt x="56561" y="916977"/>
                </a:cubicBezTo>
                <a:cubicBezTo>
                  <a:pt x="52675" y="901433"/>
                  <a:pt x="51350" y="885301"/>
                  <a:pt x="47134" y="869843"/>
                </a:cubicBezTo>
                <a:cubicBezTo>
                  <a:pt x="41905" y="850670"/>
                  <a:pt x="34565" y="832136"/>
                  <a:pt x="28280" y="813282"/>
                </a:cubicBezTo>
                <a:cubicBezTo>
                  <a:pt x="25138" y="794428"/>
                  <a:pt x="22273" y="775526"/>
                  <a:pt x="18854" y="756721"/>
                </a:cubicBezTo>
                <a:cubicBezTo>
                  <a:pt x="-7513" y="611700"/>
                  <a:pt x="27797" y="819805"/>
                  <a:pt x="0" y="653026"/>
                </a:cubicBezTo>
                <a:cubicBezTo>
                  <a:pt x="9427" y="568185"/>
                  <a:pt x="17692" y="483206"/>
                  <a:pt x="28280" y="398502"/>
                </a:cubicBezTo>
                <a:cubicBezTo>
                  <a:pt x="30267" y="382603"/>
                  <a:pt x="34231" y="367009"/>
                  <a:pt x="37707" y="351368"/>
                </a:cubicBezTo>
                <a:cubicBezTo>
                  <a:pt x="40518" y="338721"/>
                  <a:pt x="42585" y="325792"/>
                  <a:pt x="47134" y="313661"/>
                </a:cubicBezTo>
                <a:cubicBezTo>
                  <a:pt x="58043" y="284570"/>
                  <a:pt x="81468" y="248824"/>
                  <a:pt x="103695" y="228820"/>
                </a:cubicBezTo>
                <a:cubicBezTo>
                  <a:pt x="120537" y="213662"/>
                  <a:pt x="141693" y="204107"/>
                  <a:pt x="160256" y="191113"/>
                </a:cubicBezTo>
                <a:cubicBezTo>
                  <a:pt x="173127" y="182103"/>
                  <a:pt x="183910" y="169858"/>
                  <a:pt x="197963" y="162832"/>
                </a:cubicBezTo>
                <a:cubicBezTo>
                  <a:pt x="215738" y="153944"/>
                  <a:pt x="235529" y="149823"/>
                  <a:pt x="254524" y="143979"/>
                </a:cubicBezTo>
                <a:cubicBezTo>
                  <a:pt x="319312" y="124044"/>
                  <a:pt x="309709" y="127285"/>
                  <a:pt x="367645" y="115698"/>
                </a:cubicBezTo>
                <a:cubicBezTo>
                  <a:pt x="386499" y="106271"/>
                  <a:pt x="405780" y="97655"/>
                  <a:pt x="424206" y="87418"/>
                </a:cubicBezTo>
                <a:cubicBezTo>
                  <a:pt x="526630" y="30517"/>
                  <a:pt x="455629" y="87418"/>
                  <a:pt x="461913" y="87418"/>
                </a:cubicBezTo>
                <a:close/>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b="1" dirty="0">
                <a:solidFill>
                  <a:schemeClr val="tx1"/>
                </a:solidFill>
                <a:latin typeface="Calibri" panose="020F0502020204030204" pitchFamily="34" charset="0"/>
                <a:cs typeface="Calibri" panose="020F0502020204030204" pitchFamily="34" charset="0"/>
              </a:rPr>
              <a:t>Інструменти збору даних в розумному місті</a:t>
            </a:r>
          </a:p>
        </p:txBody>
      </p:sp>
      <p:sp>
        <p:nvSpPr>
          <p:cNvPr id="7" name="Дуга 6">
            <a:extLst>
              <a:ext uri="{FF2B5EF4-FFF2-40B4-BE49-F238E27FC236}">
                <a16:creationId xmlns:a16="http://schemas.microsoft.com/office/drawing/2014/main" id="{027862CF-6782-4E40-A888-F3A1EA048550}"/>
              </a:ext>
            </a:extLst>
          </p:cNvPr>
          <p:cNvSpPr/>
          <p:nvPr/>
        </p:nvSpPr>
        <p:spPr>
          <a:xfrm>
            <a:off x="3937262" y="2753768"/>
            <a:ext cx="848412" cy="60278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8" name="Дуга 7">
            <a:extLst>
              <a:ext uri="{FF2B5EF4-FFF2-40B4-BE49-F238E27FC236}">
                <a16:creationId xmlns:a16="http://schemas.microsoft.com/office/drawing/2014/main" id="{E23F5B76-EC9A-4D5C-92C6-66CCFA2B446D}"/>
              </a:ext>
            </a:extLst>
          </p:cNvPr>
          <p:cNvSpPr/>
          <p:nvPr/>
        </p:nvSpPr>
        <p:spPr>
          <a:xfrm flipH="1">
            <a:off x="6000463" y="2697207"/>
            <a:ext cx="191073" cy="33586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9" name="Дуга 8">
            <a:extLst>
              <a:ext uri="{FF2B5EF4-FFF2-40B4-BE49-F238E27FC236}">
                <a16:creationId xmlns:a16="http://schemas.microsoft.com/office/drawing/2014/main" id="{6A9DE843-1288-4912-B4C1-6941BE722CEC}"/>
              </a:ext>
            </a:extLst>
          </p:cNvPr>
          <p:cNvSpPr/>
          <p:nvPr/>
        </p:nvSpPr>
        <p:spPr>
          <a:xfrm rot="5948922">
            <a:off x="7040653" y="3012001"/>
            <a:ext cx="842788" cy="121155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0" name="Дуга 9">
            <a:extLst>
              <a:ext uri="{FF2B5EF4-FFF2-40B4-BE49-F238E27FC236}">
                <a16:creationId xmlns:a16="http://schemas.microsoft.com/office/drawing/2014/main" id="{375BC668-8229-49CB-AA1B-B110E141DB69}"/>
              </a:ext>
            </a:extLst>
          </p:cNvPr>
          <p:cNvSpPr/>
          <p:nvPr/>
        </p:nvSpPr>
        <p:spPr>
          <a:xfrm rot="17326834">
            <a:off x="3745642" y="4319967"/>
            <a:ext cx="1451949" cy="116473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1" name="Дуга 10">
            <a:extLst>
              <a:ext uri="{FF2B5EF4-FFF2-40B4-BE49-F238E27FC236}">
                <a16:creationId xmlns:a16="http://schemas.microsoft.com/office/drawing/2014/main" id="{2769434E-9A45-4E37-B0D0-E027D1DD6545}"/>
              </a:ext>
            </a:extLst>
          </p:cNvPr>
          <p:cNvSpPr/>
          <p:nvPr/>
        </p:nvSpPr>
        <p:spPr>
          <a:xfrm rot="10469299">
            <a:off x="7225767" y="4312903"/>
            <a:ext cx="930717" cy="81389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2" name="Полілінія: фігура 11">
            <a:extLst>
              <a:ext uri="{FF2B5EF4-FFF2-40B4-BE49-F238E27FC236}">
                <a16:creationId xmlns:a16="http://schemas.microsoft.com/office/drawing/2014/main" id="{E3AC2849-3772-46CA-9ADA-938A834E2E1B}"/>
              </a:ext>
            </a:extLst>
          </p:cNvPr>
          <p:cNvSpPr/>
          <p:nvPr/>
        </p:nvSpPr>
        <p:spPr>
          <a:xfrm>
            <a:off x="2172512" y="4719850"/>
            <a:ext cx="2373855" cy="1621410"/>
          </a:xfrm>
          <a:custGeom>
            <a:avLst/>
            <a:gdLst>
              <a:gd name="connsiteX0" fmla="*/ 876692 w 1632577"/>
              <a:gd name="connsiteY0" fmla="*/ 12765 h 1423295"/>
              <a:gd name="connsiteX1" fmla="*/ 876692 w 1632577"/>
              <a:gd name="connsiteY1" fmla="*/ 12765 h 1423295"/>
              <a:gd name="connsiteX2" fmla="*/ 424206 w 1632577"/>
              <a:gd name="connsiteY2" fmla="*/ 41045 h 1423295"/>
              <a:gd name="connsiteX3" fmla="*/ 320511 w 1632577"/>
              <a:gd name="connsiteY3" fmla="*/ 50472 h 1423295"/>
              <a:gd name="connsiteX4" fmla="*/ 207389 w 1632577"/>
              <a:gd name="connsiteY4" fmla="*/ 135313 h 1423295"/>
              <a:gd name="connsiteX5" fmla="*/ 28280 w 1632577"/>
              <a:gd name="connsiteY5" fmla="*/ 455824 h 1423295"/>
              <a:gd name="connsiteX6" fmla="*/ 0 w 1632577"/>
              <a:gd name="connsiteY6" fmla="*/ 531239 h 1423295"/>
              <a:gd name="connsiteX7" fmla="*/ 18853 w 1632577"/>
              <a:gd name="connsiteY7" fmla="*/ 823470 h 1423295"/>
              <a:gd name="connsiteX8" fmla="*/ 37707 w 1632577"/>
              <a:gd name="connsiteY8" fmla="*/ 880031 h 1423295"/>
              <a:gd name="connsiteX9" fmla="*/ 122548 w 1632577"/>
              <a:gd name="connsiteY9" fmla="*/ 1021433 h 1423295"/>
              <a:gd name="connsiteX10" fmla="*/ 169682 w 1632577"/>
              <a:gd name="connsiteY10" fmla="*/ 1068567 h 1423295"/>
              <a:gd name="connsiteX11" fmla="*/ 329938 w 1632577"/>
              <a:gd name="connsiteY11" fmla="*/ 1238249 h 1423295"/>
              <a:gd name="connsiteX12" fmla="*/ 433633 w 1632577"/>
              <a:gd name="connsiteY12" fmla="*/ 1294810 h 1423295"/>
              <a:gd name="connsiteX13" fmla="*/ 641022 w 1632577"/>
              <a:gd name="connsiteY13" fmla="*/ 1351371 h 1423295"/>
              <a:gd name="connsiteX14" fmla="*/ 763571 w 1632577"/>
              <a:gd name="connsiteY14" fmla="*/ 1389078 h 1423295"/>
              <a:gd name="connsiteX15" fmla="*/ 867266 w 1632577"/>
              <a:gd name="connsiteY15" fmla="*/ 1417358 h 1423295"/>
              <a:gd name="connsiteX16" fmla="*/ 1300899 w 1632577"/>
              <a:gd name="connsiteY16" fmla="*/ 1379651 h 1423295"/>
              <a:gd name="connsiteX17" fmla="*/ 1376313 w 1632577"/>
              <a:gd name="connsiteY17" fmla="*/ 1323090 h 1423295"/>
              <a:gd name="connsiteX18" fmla="*/ 1442301 w 1632577"/>
              <a:gd name="connsiteY18" fmla="*/ 1238249 h 1423295"/>
              <a:gd name="connsiteX19" fmla="*/ 1489435 w 1632577"/>
              <a:gd name="connsiteY19" fmla="*/ 1134554 h 1423295"/>
              <a:gd name="connsiteX20" fmla="*/ 1498862 w 1632577"/>
              <a:gd name="connsiteY20" fmla="*/ 1049713 h 1423295"/>
              <a:gd name="connsiteX21" fmla="*/ 1545996 w 1632577"/>
              <a:gd name="connsiteY21" fmla="*/ 870604 h 1423295"/>
              <a:gd name="connsiteX22" fmla="*/ 1555422 w 1632577"/>
              <a:gd name="connsiteY22" fmla="*/ 710348 h 1423295"/>
              <a:gd name="connsiteX23" fmla="*/ 1574276 w 1632577"/>
              <a:gd name="connsiteY23" fmla="*/ 559519 h 1423295"/>
              <a:gd name="connsiteX24" fmla="*/ 1611983 w 1632577"/>
              <a:gd name="connsiteY24" fmla="*/ 408690 h 1423295"/>
              <a:gd name="connsiteX25" fmla="*/ 1611983 w 1632577"/>
              <a:gd name="connsiteY25" fmla="*/ 229581 h 1423295"/>
              <a:gd name="connsiteX26" fmla="*/ 1517715 w 1632577"/>
              <a:gd name="connsiteY26" fmla="*/ 163594 h 1423295"/>
              <a:gd name="connsiteX27" fmla="*/ 1348033 w 1632577"/>
              <a:gd name="connsiteY27" fmla="*/ 97606 h 1423295"/>
              <a:gd name="connsiteX28" fmla="*/ 1310325 w 1632577"/>
              <a:gd name="connsiteY28" fmla="*/ 78752 h 1423295"/>
              <a:gd name="connsiteX29" fmla="*/ 1253765 w 1632577"/>
              <a:gd name="connsiteY29" fmla="*/ 69326 h 1423295"/>
              <a:gd name="connsiteX30" fmla="*/ 1206631 w 1632577"/>
              <a:gd name="connsiteY30" fmla="*/ 59899 h 1423295"/>
              <a:gd name="connsiteX31" fmla="*/ 1131216 w 1632577"/>
              <a:gd name="connsiteY31" fmla="*/ 50472 h 1423295"/>
              <a:gd name="connsiteX32" fmla="*/ 1084082 w 1632577"/>
              <a:gd name="connsiteY32" fmla="*/ 41045 h 1423295"/>
              <a:gd name="connsiteX33" fmla="*/ 1027521 w 1632577"/>
              <a:gd name="connsiteY33" fmla="*/ 31618 h 1423295"/>
              <a:gd name="connsiteX34" fmla="*/ 989814 w 1632577"/>
              <a:gd name="connsiteY34" fmla="*/ 22191 h 1423295"/>
              <a:gd name="connsiteX35" fmla="*/ 961534 w 1632577"/>
              <a:gd name="connsiteY35" fmla="*/ 12765 h 1423295"/>
              <a:gd name="connsiteX36" fmla="*/ 904973 w 1632577"/>
              <a:gd name="connsiteY36" fmla="*/ 3338 h 1423295"/>
              <a:gd name="connsiteX37" fmla="*/ 876692 w 1632577"/>
              <a:gd name="connsiteY37" fmla="*/ 12765 h 142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32577" h="1423295">
                <a:moveTo>
                  <a:pt x="876692" y="12765"/>
                </a:moveTo>
                <a:lnTo>
                  <a:pt x="876692" y="12765"/>
                </a:lnTo>
                <a:lnTo>
                  <a:pt x="424206" y="41045"/>
                </a:lnTo>
                <a:cubicBezTo>
                  <a:pt x="389578" y="43393"/>
                  <a:pt x="352340" y="36633"/>
                  <a:pt x="320511" y="50472"/>
                </a:cubicBezTo>
                <a:cubicBezTo>
                  <a:pt x="277286" y="69266"/>
                  <a:pt x="245096" y="107033"/>
                  <a:pt x="207389" y="135313"/>
                </a:cubicBezTo>
                <a:cubicBezTo>
                  <a:pt x="137262" y="253989"/>
                  <a:pt x="81969" y="336515"/>
                  <a:pt x="28280" y="455824"/>
                </a:cubicBezTo>
                <a:cubicBezTo>
                  <a:pt x="17263" y="480307"/>
                  <a:pt x="9427" y="506101"/>
                  <a:pt x="0" y="531239"/>
                </a:cubicBezTo>
                <a:cubicBezTo>
                  <a:pt x="6284" y="628649"/>
                  <a:pt x="8361" y="726423"/>
                  <a:pt x="18853" y="823470"/>
                </a:cubicBezTo>
                <a:cubicBezTo>
                  <a:pt x="20989" y="843228"/>
                  <a:pt x="30063" y="861686"/>
                  <a:pt x="37707" y="880031"/>
                </a:cubicBezTo>
                <a:cubicBezTo>
                  <a:pt x="57225" y="926874"/>
                  <a:pt x="92934" y="983742"/>
                  <a:pt x="122548" y="1021433"/>
                </a:cubicBezTo>
                <a:cubicBezTo>
                  <a:pt x="136275" y="1038904"/>
                  <a:pt x="154736" y="1052126"/>
                  <a:pt x="169682" y="1068567"/>
                </a:cubicBezTo>
                <a:cubicBezTo>
                  <a:pt x="216392" y="1119948"/>
                  <a:pt x="274562" y="1208044"/>
                  <a:pt x="329938" y="1238249"/>
                </a:cubicBezTo>
                <a:cubicBezTo>
                  <a:pt x="364503" y="1257103"/>
                  <a:pt x="397526" y="1279111"/>
                  <a:pt x="433633" y="1294810"/>
                </a:cubicBezTo>
                <a:cubicBezTo>
                  <a:pt x="551272" y="1345958"/>
                  <a:pt x="528646" y="1322056"/>
                  <a:pt x="641022" y="1351371"/>
                </a:cubicBezTo>
                <a:cubicBezTo>
                  <a:pt x="682378" y="1362159"/>
                  <a:pt x="722541" y="1377111"/>
                  <a:pt x="763571" y="1389078"/>
                </a:cubicBezTo>
                <a:cubicBezTo>
                  <a:pt x="797965" y="1399110"/>
                  <a:pt x="832701" y="1407931"/>
                  <a:pt x="867266" y="1417358"/>
                </a:cubicBezTo>
                <a:cubicBezTo>
                  <a:pt x="960992" y="1414892"/>
                  <a:pt x="1179124" y="1448150"/>
                  <a:pt x="1300899" y="1379651"/>
                </a:cubicBezTo>
                <a:cubicBezTo>
                  <a:pt x="1328286" y="1364246"/>
                  <a:pt x="1354094" y="1345309"/>
                  <a:pt x="1376313" y="1323090"/>
                </a:cubicBezTo>
                <a:cubicBezTo>
                  <a:pt x="1401647" y="1297756"/>
                  <a:pt x="1423868" y="1268971"/>
                  <a:pt x="1442301" y="1238249"/>
                </a:cubicBezTo>
                <a:cubicBezTo>
                  <a:pt x="1461836" y="1205692"/>
                  <a:pt x="1473724" y="1169119"/>
                  <a:pt x="1489435" y="1134554"/>
                </a:cubicBezTo>
                <a:cubicBezTo>
                  <a:pt x="1492577" y="1106274"/>
                  <a:pt x="1492900" y="1077536"/>
                  <a:pt x="1498862" y="1049713"/>
                </a:cubicBezTo>
                <a:cubicBezTo>
                  <a:pt x="1511797" y="989348"/>
                  <a:pt x="1545996" y="870604"/>
                  <a:pt x="1545996" y="870604"/>
                </a:cubicBezTo>
                <a:cubicBezTo>
                  <a:pt x="1549138" y="817185"/>
                  <a:pt x="1551318" y="763701"/>
                  <a:pt x="1555422" y="710348"/>
                </a:cubicBezTo>
                <a:cubicBezTo>
                  <a:pt x="1558451" y="670966"/>
                  <a:pt x="1567737" y="600933"/>
                  <a:pt x="1574276" y="559519"/>
                </a:cubicBezTo>
                <a:cubicBezTo>
                  <a:pt x="1593812" y="435793"/>
                  <a:pt x="1576634" y="479393"/>
                  <a:pt x="1611983" y="408690"/>
                </a:cubicBezTo>
                <a:cubicBezTo>
                  <a:pt x="1624355" y="353017"/>
                  <a:pt x="1651378" y="285390"/>
                  <a:pt x="1611983" y="229581"/>
                </a:cubicBezTo>
                <a:cubicBezTo>
                  <a:pt x="1589864" y="198245"/>
                  <a:pt x="1552022" y="180747"/>
                  <a:pt x="1517715" y="163594"/>
                </a:cubicBezTo>
                <a:cubicBezTo>
                  <a:pt x="1463435" y="136454"/>
                  <a:pt x="1402313" y="124746"/>
                  <a:pt x="1348033" y="97606"/>
                </a:cubicBezTo>
                <a:cubicBezTo>
                  <a:pt x="1335464" y="91321"/>
                  <a:pt x="1323785" y="82790"/>
                  <a:pt x="1310325" y="78752"/>
                </a:cubicBezTo>
                <a:cubicBezTo>
                  <a:pt x="1292018" y="73260"/>
                  <a:pt x="1272570" y="72745"/>
                  <a:pt x="1253765" y="69326"/>
                </a:cubicBezTo>
                <a:cubicBezTo>
                  <a:pt x="1238001" y="66460"/>
                  <a:pt x="1222467" y="62335"/>
                  <a:pt x="1206631" y="59899"/>
                </a:cubicBezTo>
                <a:cubicBezTo>
                  <a:pt x="1181592" y="56047"/>
                  <a:pt x="1156255" y="54324"/>
                  <a:pt x="1131216" y="50472"/>
                </a:cubicBezTo>
                <a:cubicBezTo>
                  <a:pt x="1115380" y="48036"/>
                  <a:pt x="1099846" y="43911"/>
                  <a:pt x="1084082" y="41045"/>
                </a:cubicBezTo>
                <a:cubicBezTo>
                  <a:pt x="1065277" y="37626"/>
                  <a:pt x="1046264" y="35367"/>
                  <a:pt x="1027521" y="31618"/>
                </a:cubicBezTo>
                <a:cubicBezTo>
                  <a:pt x="1014817" y="29077"/>
                  <a:pt x="1002271" y="25750"/>
                  <a:pt x="989814" y="22191"/>
                </a:cubicBezTo>
                <a:cubicBezTo>
                  <a:pt x="980260" y="19461"/>
                  <a:pt x="971234" y="14920"/>
                  <a:pt x="961534" y="12765"/>
                </a:cubicBezTo>
                <a:cubicBezTo>
                  <a:pt x="942875" y="8619"/>
                  <a:pt x="923716" y="7087"/>
                  <a:pt x="904973" y="3338"/>
                </a:cubicBezTo>
                <a:cubicBezTo>
                  <a:pt x="892269" y="797"/>
                  <a:pt x="867266" y="-6089"/>
                  <a:pt x="876692" y="12765"/>
                </a:cubicBez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latin typeface="Calibri" panose="020F0502020204030204" pitchFamily="34" charset="0"/>
                <a:cs typeface="Calibri" panose="020F0502020204030204" pitchFamily="34" charset="0"/>
              </a:rPr>
              <a:t>Відеоспостереження та фотофіксація</a:t>
            </a:r>
            <a:endParaRPr lang="uk-UA" sz="1600" dirty="0">
              <a:solidFill>
                <a:schemeClr val="tx1"/>
              </a:solidFill>
              <a:latin typeface="Calibri" panose="020F0502020204030204" pitchFamily="34" charset="0"/>
              <a:cs typeface="Calibri" panose="020F0502020204030204" pitchFamily="34" charset="0"/>
            </a:endParaRPr>
          </a:p>
        </p:txBody>
      </p:sp>
      <p:sp>
        <p:nvSpPr>
          <p:cNvPr id="13" name="Полілінія: фігура 12">
            <a:extLst>
              <a:ext uri="{FF2B5EF4-FFF2-40B4-BE49-F238E27FC236}">
                <a16:creationId xmlns:a16="http://schemas.microsoft.com/office/drawing/2014/main" id="{61892651-2380-4B99-83DB-2F2F6A32949C}"/>
              </a:ext>
            </a:extLst>
          </p:cNvPr>
          <p:cNvSpPr/>
          <p:nvPr/>
        </p:nvSpPr>
        <p:spPr>
          <a:xfrm>
            <a:off x="5452002" y="1147633"/>
            <a:ext cx="1709059" cy="1470582"/>
          </a:xfrm>
          <a:custGeom>
            <a:avLst/>
            <a:gdLst>
              <a:gd name="connsiteX0" fmla="*/ 622170 w 1709059"/>
              <a:gd name="connsiteY0" fmla="*/ 28281 h 1470582"/>
              <a:gd name="connsiteX1" fmla="*/ 622170 w 1709059"/>
              <a:gd name="connsiteY1" fmla="*/ 28281 h 1470582"/>
              <a:gd name="connsiteX2" fmla="*/ 320512 w 1709059"/>
              <a:gd name="connsiteY2" fmla="*/ 226243 h 1470582"/>
              <a:gd name="connsiteX3" fmla="*/ 56562 w 1709059"/>
              <a:gd name="connsiteY3" fmla="*/ 461914 h 1470582"/>
              <a:gd name="connsiteX4" fmla="*/ 9428 w 1709059"/>
              <a:gd name="connsiteY4" fmla="*/ 546755 h 1470582"/>
              <a:gd name="connsiteX5" fmla="*/ 18854 w 1709059"/>
              <a:gd name="connsiteY5" fmla="*/ 744718 h 1470582"/>
              <a:gd name="connsiteX6" fmla="*/ 122549 w 1709059"/>
              <a:gd name="connsiteY6" fmla="*/ 914400 h 1470582"/>
              <a:gd name="connsiteX7" fmla="*/ 207390 w 1709059"/>
              <a:gd name="connsiteY7" fmla="*/ 989815 h 1470582"/>
              <a:gd name="connsiteX8" fmla="*/ 282805 w 1709059"/>
              <a:gd name="connsiteY8" fmla="*/ 1065229 h 1470582"/>
              <a:gd name="connsiteX9" fmla="*/ 377073 w 1709059"/>
              <a:gd name="connsiteY9" fmla="*/ 1121790 h 1470582"/>
              <a:gd name="connsiteX10" fmla="*/ 593889 w 1709059"/>
              <a:gd name="connsiteY10" fmla="*/ 1234911 h 1470582"/>
              <a:gd name="connsiteX11" fmla="*/ 707011 w 1709059"/>
              <a:gd name="connsiteY11" fmla="*/ 1291472 h 1470582"/>
              <a:gd name="connsiteX12" fmla="*/ 763572 w 1709059"/>
              <a:gd name="connsiteY12" fmla="*/ 1319753 h 1470582"/>
              <a:gd name="connsiteX13" fmla="*/ 886120 w 1709059"/>
              <a:gd name="connsiteY13" fmla="*/ 1357460 h 1470582"/>
              <a:gd name="connsiteX14" fmla="*/ 1008669 w 1709059"/>
              <a:gd name="connsiteY14" fmla="*/ 1423448 h 1470582"/>
              <a:gd name="connsiteX15" fmla="*/ 1178351 w 1709059"/>
              <a:gd name="connsiteY15" fmla="*/ 1470582 h 1470582"/>
              <a:gd name="connsiteX16" fmla="*/ 1319753 w 1709059"/>
              <a:gd name="connsiteY16" fmla="*/ 1432874 h 1470582"/>
              <a:gd name="connsiteX17" fmla="*/ 1555423 w 1709059"/>
              <a:gd name="connsiteY17" fmla="*/ 1244338 h 1470582"/>
              <a:gd name="connsiteX18" fmla="*/ 1630838 w 1709059"/>
              <a:gd name="connsiteY18" fmla="*/ 1074656 h 1470582"/>
              <a:gd name="connsiteX19" fmla="*/ 1696825 w 1709059"/>
              <a:gd name="connsiteY19" fmla="*/ 933254 h 1470582"/>
              <a:gd name="connsiteX20" fmla="*/ 1696825 w 1709059"/>
              <a:gd name="connsiteY20" fmla="*/ 678730 h 1470582"/>
              <a:gd name="connsiteX21" fmla="*/ 1668545 w 1709059"/>
              <a:gd name="connsiteY21" fmla="*/ 584462 h 1470582"/>
              <a:gd name="connsiteX22" fmla="*/ 1640265 w 1709059"/>
              <a:gd name="connsiteY22" fmla="*/ 499621 h 1470582"/>
              <a:gd name="connsiteX23" fmla="*/ 1593131 w 1709059"/>
              <a:gd name="connsiteY23" fmla="*/ 433633 h 1470582"/>
              <a:gd name="connsiteX24" fmla="*/ 1423448 w 1709059"/>
              <a:gd name="connsiteY24" fmla="*/ 263951 h 1470582"/>
              <a:gd name="connsiteX25" fmla="*/ 1366887 w 1709059"/>
              <a:gd name="connsiteY25" fmla="*/ 197963 h 1470582"/>
              <a:gd name="connsiteX26" fmla="*/ 1206632 w 1709059"/>
              <a:gd name="connsiteY26" fmla="*/ 56561 h 1470582"/>
              <a:gd name="connsiteX27" fmla="*/ 1140644 w 1709059"/>
              <a:gd name="connsiteY27" fmla="*/ 28281 h 1470582"/>
              <a:gd name="connsiteX28" fmla="*/ 1084083 w 1709059"/>
              <a:gd name="connsiteY28" fmla="*/ 9427 h 1470582"/>
              <a:gd name="connsiteX29" fmla="*/ 942681 w 1709059"/>
              <a:gd name="connsiteY29" fmla="*/ 0 h 1470582"/>
              <a:gd name="connsiteX30" fmla="*/ 735291 w 1709059"/>
              <a:gd name="connsiteY30" fmla="*/ 9427 h 1470582"/>
              <a:gd name="connsiteX31" fmla="*/ 622170 w 1709059"/>
              <a:gd name="connsiteY31" fmla="*/ 28281 h 14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9059" h="1470582">
                <a:moveTo>
                  <a:pt x="622170" y="28281"/>
                </a:moveTo>
                <a:lnTo>
                  <a:pt x="622170" y="28281"/>
                </a:lnTo>
                <a:cubicBezTo>
                  <a:pt x="521617" y="94268"/>
                  <a:pt x="414911" y="151718"/>
                  <a:pt x="320512" y="226243"/>
                </a:cubicBezTo>
                <a:cubicBezTo>
                  <a:pt x="214062" y="310282"/>
                  <a:pt x="133466" y="357544"/>
                  <a:pt x="56562" y="461914"/>
                </a:cubicBezTo>
                <a:cubicBezTo>
                  <a:pt x="37371" y="487959"/>
                  <a:pt x="25139" y="518475"/>
                  <a:pt x="9428" y="546755"/>
                </a:cubicBezTo>
                <a:cubicBezTo>
                  <a:pt x="1945" y="629072"/>
                  <a:pt x="-11279" y="665620"/>
                  <a:pt x="18854" y="744718"/>
                </a:cubicBezTo>
                <a:cubicBezTo>
                  <a:pt x="31370" y="777572"/>
                  <a:pt x="91656" y="881300"/>
                  <a:pt x="122549" y="914400"/>
                </a:cubicBezTo>
                <a:cubicBezTo>
                  <a:pt x="148366" y="942062"/>
                  <a:pt x="179836" y="963882"/>
                  <a:pt x="207390" y="989815"/>
                </a:cubicBezTo>
                <a:cubicBezTo>
                  <a:pt x="233278" y="1014180"/>
                  <a:pt x="254743" y="1043403"/>
                  <a:pt x="282805" y="1065229"/>
                </a:cubicBezTo>
                <a:cubicBezTo>
                  <a:pt x="311731" y="1087727"/>
                  <a:pt x="344903" y="1104243"/>
                  <a:pt x="377073" y="1121790"/>
                </a:cubicBezTo>
                <a:cubicBezTo>
                  <a:pt x="448637" y="1160825"/>
                  <a:pt x="521397" y="1197629"/>
                  <a:pt x="593889" y="1234911"/>
                </a:cubicBezTo>
                <a:cubicBezTo>
                  <a:pt x="631380" y="1254192"/>
                  <a:pt x="669304" y="1272618"/>
                  <a:pt x="707011" y="1291472"/>
                </a:cubicBezTo>
                <a:cubicBezTo>
                  <a:pt x="725865" y="1300899"/>
                  <a:pt x="743425" y="1313554"/>
                  <a:pt x="763572" y="1319753"/>
                </a:cubicBezTo>
                <a:cubicBezTo>
                  <a:pt x="804421" y="1332322"/>
                  <a:pt x="846759" y="1340807"/>
                  <a:pt x="886120" y="1357460"/>
                </a:cubicBezTo>
                <a:cubicBezTo>
                  <a:pt x="928848" y="1375537"/>
                  <a:pt x="965402" y="1406700"/>
                  <a:pt x="1008669" y="1423448"/>
                </a:cubicBezTo>
                <a:cubicBezTo>
                  <a:pt x="1063413" y="1444639"/>
                  <a:pt x="1178351" y="1470582"/>
                  <a:pt x="1178351" y="1470582"/>
                </a:cubicBezTo>
                <a:cubicBezTo>
                  <a:pt x="1225485" y="1458013"/>
                  <a:pt x="1274577" y="1451279"/>
                  <a:pt x="1319753" y="1432874"/>
                </a:cubicBezTo>
                <a:cubicBezTo>
                  <a:pt x="1434381" y="1386174"/>
                  <a:pt x="1466051" y="1333711"/>
                  <a:pt x="1555423" y="1244338"/>
                </a:cubicBezTo>
                <a:cubicBezTo>
                  <a:pt x="1580561" y="1187777"/>
                  <a:pt x="1607851" y="1132125"/>
                  <a:pt x="1630838" y="1074656"/>
                </a:cubicBezTo>
                <a:cubicBezTo>
                  <a:pt x="1675350" y="963376"/>
                  <a:pt x="1651133" y="1009408"/>
                  <a:pt x="1696825" y="933254"/>
                </a:cubicBezTo>
                <a:cubicBezTo>
                  <a:pt x="1710155" y="826614"/>
                  <a:pt x="1715873" y="816826"/>
                  <a:pt x="1696825" y="678730"/>
                </a:cubicBezTo>
                <a:cubicBezTo>
                  <a:pt x="1692342" y="646231"/>
                  <a:pt x="1678424" y="615745"/>
                  <a:pt x="1668545" y="584462"/>
                </a:cubicBezTo>
                <a:cubicBezTo>
                  <a:pt x="1659568" y="556036"/>
                  <a:pt x="1653596" y="526284"/>
                  <a:pt x="1640265" y="499621"/>
                </a:cubicBezTo>
                <a:cubicBezTo>
                  <a:pt x="1628176" y="475444"/>
                  <a:pt x="1610017" y="454741"/>
                  <a:pt x="1593131" y="433633"/>
                </a:cubicBezTo>
                <a:cubicBezTo>
                  <a:pt x="1504459" y="322793"/>
                  <a:pt x="1540563" y="381066"/>
                  <a:pt x="1423448" y="263951"/>
                </a:cubicBezTo>
                <a:cubicBezTo>
                  <a:pt x="1402963" y="243466"/>
                  <a:pt x="1386742" y="219059"/>
                  <a:pt x="1366887" y="197963"/>
                </a:cubicBezTo>
                <a:cubicBezTo>
                  <a:pt x="1316791" y="144736"/>
                  <a:pt x="1270285" y="92934"/>
                  <a:pt x="1206632" y="56561"/>
                </a:cubicBezTo>
                <a:cubicBezTo>
                  <a:pt x="1185854" y="44688"/>
                  <a:pt x="1162980" y="36872"/>
                  <a:pt x="1140644" y="28281"/>
                </a:cubicBezTo>
                <a:cubicBezTo>
                  <a:pt x="1122095" y="21147"/>
                  <a:pt x="1103757" y="12238"/>
                  <a:pt x="1084083" y="9427"/>
                </a:cubicBezTo>
                <a:cubicBezTo>
                  <a:pt x="1037319" y="2746"/>
                  <a:pt x="989815" y="3142"/>
                  <a:pt x="942681" y="0"/>
                </a:cubicBezTo>
                <a:cubicBezTo>
                  <a:pt x="873551" y="3142"/>
                  <a:pt x="804149" y="2541"/>
                  <a:pt x="735291" y="9427"/>
                </a:cubicBezTo>
                <a:cubicBezTo>
                  <a:pt x="523892" y="30567"/>
                  <a:pt x="641023" y="25139"/>
                  <a:pt x="622170" y="28281"/>
                </a:cubicBezTo>
                <a:close/>
              </a:path>
            </a:pathLst>
          </a:cu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latin typeface="Calibri" panose="020F0502020204030204" pitchFamily="34" charset="0"/>
                <a:cs typeface="Calibri" panose="020F0502020204030204" pitchFamily="34" charset="0"/>
              </a:rPr>
              <a:t>Інтернет речей</a:t>
            </a:r>
            <a:endParaRPr lang="uk-UA" sz="1600" dirty="0">
              <a:solidFill>
                <a:schemeClr val="tx1"/>
              </a:solidFill>
              <a:latin typeface="Calibri" panose="020F0502020204030204" pitchFamily="34" charset="0"/>
              <a:cs typeface="Calibri" panose="020F0502020204030204" pitchFamily="34" charset="0"/>
            </a:endParaRPr>
          </a:p>
        </p:txBody>
      </p:sp>
      <p:sp>
        <p:nvSpPr>
          <p:cNvPr id="14" name="Полілінія: фігура 13">
            <a:extLst>
              <a:ext uri="{FF2B5EF4-FFF2-40B4-BE49-F238E27FC236}">
                <a16:creationId xmlns:a16="http://schemas.microsoft.com/office/drawing/2014/main" id="{9ACC1DD1-F203-4E97-A807-1C0192EE0DA6}"/>
              </a:ext>
            </a:extLst>
          </p:cNvPr>
          <p:cNvSpPr/>
          <p:nvPr/>
        </p:nvSpPr>
        <p:spPr>
          <a:xfrm>
            <a:off x="8091778" y="2108112"/>
            <a:ext cx="1765565" cy="1622465"/>
          </a:xfrm>
          <a:custGeom>
            <a:avLst/>
            <a:gdLst>
              <a:gd name="connsiteX0" fmla="*/ 1131217 w 1765565"/>
              <a:gd name="connsiteY0" fmla="*/ 48188 h 1622465"/>
              <a:gd name="connsiteX1" fmla="*/ 1131217 w 1765565"/>
              <a:gd name="connsiteY1" fmla="*/ 48188 h 1622465"/>
              <a:gd name="connsiteX2" fmla="*/ 1027522 w 1765565"/>
              <a:gd name="connsiteY2" fmla="*/ 1054 h 1622465"/>
              <a:gd name="connsiteX3" fmla="*/ 697584 w 1765565"/>
              <a:gd name="connsiteY3" fmla="*/ 48188 h 1622465"/>
              <a:gd name="connsiteX4" fmla="*/ 480767 w 1765565"/>
              <a:gd name="connsiteY4" fmla="*/ 133030 h 1622465"/>
              <a:gd name="connsiteX5" fmla="*/ 301658 w 1765565"/>
              <a:gd name="connsiteY5" fmla="*/ 321566 h 1622465"/>
              <a:gd name="connsiteX6" fmla="*/ 235671 w 1765565"/>
              <a:gd name="connsiteY6" fmla="*/ 434687 h 1622465"/>
              <a:gd name="connsiteX7" fmla="*/ 150829 w 1765565"/>
              <a:gd name="connsiteY7" fmla="*/ 708065 h 1622465"/>
              <a:gd name="connsiteX8" fmla="*/ 84842 w 1765565"/>
              <a:gd name="connsiteY8" fmla="*/ 868320 h 1622465"/>
              <a:gd name="connsiteX9" fmla="*/ 75415 w 1765565"/>
              <a:gd name="connsiteY9" fmla="*/ 906027 h 1622465"/>
              <a:gd name="connsiteX10" fmla="*/ 47134 w 1765565"/>
              <a:gd name="connsiteY10" fmla="*/ 943735 h 1622465"/>
              <a:gd name="connsiteX11" fmla="*/ 0 w 1765565"/>
              <a:gd name="connsiteY11" fmla="*/ 1028576 h 1622465"/>
              <a:gd name="connsiteX12" fmla="*/ 75415 w 1765565"/>
              <a:gd name="connsiteY12" fmla="*/ 1254819 h 1622465"/>
              <a:gd name="connsiteX13" fmla="*/ 197963 w 1765565"/>
              <a:gd name="connsiteY13" fmla="*/ 1377368 h 1622465"/>
              <a:gd name="connsiteX14" fmla="*/ 301658 w 1765565"/>
              <a:gd name="connsiteY14" fmla="*/ 1433929 h 1622465"/>
              <a:gd name="connsiteX15" fmla="*/ 499621 w 1765565"/>
              <a:gd name="connsiteY15" fmla="*/ 1481063 h 1622465"/>
              <a:gd name="connsiteX16" fmla="*/ 603316 w 1765565"/>
              <a:gd name="connsiteY16" fmla="*/ 1490489 h 1622465"/>
              <a:gd name="connsiteX17" fmla="*/ 1008669 w 1765565"/>
              <a:gd name="connsiteY17" fmla="*/ 1499916 h 1622465"/>
              <a:gd name="connsiteX18" fmla="*/ 1102937 w 1765565"/>
              <a:gd name="connsiteY18" fmla="*/ 1528197 h 1622465"/>
              <a:gd name="connsiteX19" fmla="*/ 1253765 w 1765565"/>
              <a:gd name="connsiteY19" fmla="*/ 1603611 h 1622465"/>
              <a:gd name="connsiteX20" fmla="*/ 1319753 w 1765565"/>
              <a:gd name="connsiteY20" fmla="*/ 1622465 h 1622465"/>
              <a:gd name="connsiteX21" fmla="*/ 1395167 w 1765565"/>
              <a:gd name="connsiteY21" fmla="*/ 1613038 h 1622465"/>
              <a:gd name="connsiteX22" fmla="*/ 1545996 w 1765565"/>
              <a:gd name="connsiteY22" fmla="*/ 1471636 h 1622465"/>
              <a:gd name="connsiteX23" fmla="*/ 1640264 w 1765565"/>
              <a:gd name="connsiteY23" fmla="*/ 1301953 h 1622465"/>
              <a:gd name="connsiteX24" fmla="*/ 1649691 w 1765565"/>
              <a:gd name="connsiteY24" fmla="*/ 1235966 h 1622465"/>
              <a:gd name="connsiteX25" fmla="*/ 1668545 w 1765565"/>
              <a:gd name="connsiteY25" fmla="*/ 1160551 h 1622465"/>
              <a:gd name="connsiteX26" fmla="*/ 1687398 w 1765565"/>
              <a:gd name="connsiteY26" fmla="*/ 1075710 h 1622465"/>
              <a:gd name="connsiteX27" fmla="*/ 1696825 w 1765565"/>
              <a:gd name="connsiteY27" fmla="*/ 594943 h 1622465"/>
              <a:gd name="connsiteX28" fmla="*/ 1715679 w 1765565"/>
              <a:gd name="connsiteY28" fmla="*/ 519529 h 1622465"/>
              <a:gd name="connsiteX29" fmla="*/ 1753386 w 1765565"/>
              <a:gd name="connsiteY29" fmla="*/ 462968 h 1622465"/>
              <a:gd name="connsiteX30" fmla="*/ 1753386 w 1765565"/>
              <a:gd name="connsiteY30" fmla="*/ 312139 h 1622465"/>
              <a:gd name="connsiteX31" fmla="*/ 1668545 w 1765565"/>
              <a:gd name="connsiteY31" fmla="*/ 236724 h 1622465"/>
              <a:gd name="connsiteX32" fmla="*/ 1564850 w 1765565"/>
              <a:gd name="connsiteY32" fmla="*/ 170737 h 1622465"/>
              <a:gd name="connsiteX33" fmla="*/ 1357460 w 1765565"/>
              <a:gd name="connsiteY33" fmla="*/ 114176 h 1622465"/>
              <a:gd name="connsiteX34" fmla="*/ 1291473 w 1765565"/>
              <a:gd name="connsiteY34" fmla="*/ 104749 h 1622465"/>
              <a:gd name="connsiteX35" fmla="*/ 1197205 w 1765565"/>
              <a:gd name="connsiteY35" fmla="*/ 76469 h 1622465"/>
              <a:gd name="connsiteX36" fmla="*/ 1140644 w 1765565"/>
              <a:gd name="connsiteY36" fmla="*/ 48188 h 1622465"/>
              <a:gd name="connsiteX37" fmla="*/ 1131217 w 1765565"/>
              <a:gd name="connsiteY37" fmla="*/ 48188 h 162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65565" h="1622465">
                <a:moveTo>
                  <a:pt x="1131217" y="48188"/>
                </a:moveTo>
                <a:lnTo>
                  <a:pt x="1131217" y="48188"/>
                </a:lnTo>
                <a:cubicBezTo>
                  <a:pt x="1096652" y="32477"/>
                  <a:pt x="1065343" y="4391"/>
                  <a:pt x="1027522" y="1054"/>
                </a:cubicBezTo>
                <a:cubicBezTo>
                  <a:pt x="955915" y="-5264"/>
                  <a:pt x="782539" y="17604"/>
                  <a:pt x="697584" y="48188"/>
                </a:cubicBezTo>
                <a:cubicBezTo>
                  <a:pt x="287424" y="195845"/>
                  <a:pt x="806133" y="35419"/>
                  <a:pt x="480767" y="133030"/>
                </a:cubicBezTo>
                <a:cubicBezTo>
                  <a:pt x="396590" y="206684"/>
                  <a:pt x="376452" y="217685"/>
                  <a:pt x="301658" y="321566"/>
                </a:cubicBezTo>
                <a:cubicBezTo>
                  <a:pt x="276151" y="356992"/>
                  <a:pt x="257667" y="396980"/>
                  <a:pt x="235671" y="434687"/>
                </a:cubicBezTo>
                <a:cubicBezTo>
                  <a:pt x="209174" y="553920"/>
                  <a:pt x="210755" y="562529"/>
                  <a:pt x="150829" y="708065"/>
                </a:cubicBezTo>
                <a:cubicBezTo>
                  <a:pt x="128833" y="761483"/>
                  <a:pt x="98854" y="812275"/>
                  <a:pt x="84842" y="868320"/>
                </a:cubicBezTo>
                <a:cubicBezTo>
                  <a:pt x="81700" y="880889"/>
                  <a:pt x="81209" y="894439"/>
                  <a:pt x="75415" y="906027"/>
                </a:cubicBezTo>
                <a:cubicBezTo>
                  <a:pt x="68388" y="920080"/>
                  <a:pt x="56266" y="930950"/>
                  <a:pt x="47134" y="943735"/>
                </a:cubicBezTo>
                <a:cubicBezTo>
                  <a:pt x="21681" y="979370"/>
                  <a:pt x="23873" y="980830"/>
                  <a:pt x="0" y="1028576"/>
                </a:cubicBezTo>
                <a:cubicBezTo>
                  <a:pt x="18610" y="1121626"/>
                  <a:pt x="15716" y="1181854"/>
                  <a:pt x="75415" y="1254819"/>
                </a:cubicBezTo>
                <a:cubicBezTo>
                  <a:pt x="111997" y="1299531"/>
                  <a:pt x="152669" y="1341510"/>
                  <a:pt x="197963" y="1377368"/>
                </a:cubicBezTo>
                <a:cubicBezTo>
                  <a:pt x="228833" y="1401807"/>
                  <a:pt x="265753" y="1417772"/>
                  <a:pt x="301658" y="1433929"/>
                </a:cubicBezTo>
                <a:cubicBezTo>
                  <a:pt x="365947" y="1462859"/>
                  <a:pt x="429956" y="1471976"/>
                  <a:pt x="499621" y="1481063"/>
                </a:cubicBezTo>
                <a:cubicBezTo>
                  <a:pt x="534037" y="1485552"/>
                  <a:pt x="568632" y="1489204"/>
                  <a:pt x="603316" y="1490489"/>
                </a:cubicBezTo>
                <a:cubicBezTo>
                  <a:pt x="738378" y="1495491"/>
                  <a:pt x="873551" y="1496774"/>
                  <a:pt x="1008669" y="1499916"/>
                </a:cubicBezTo>
                <a:cubicBezTo>
                  <a:pt x="1040092" y="1509343"/>
                  <a:pt x="1072153" y="1516856"/>
                  <a:pt x="1102937" y="1528197"/>
                </a:cubicBezTo>
                <a:cubicBezTo>
                  <a:pt x="1343855" y="1616957"/>
                  <a:pt x="1052095" y="1517180"/>
                  <a:pt x="1253765" y="1603611"/>
                </a:cubicBezTo>
                <a:cubicBezTo>
                  <a:pt x="1274792" y="1612622"/>
                  <a:pt x="1297757" y="1616180"/>
                  <a:pt x="1319753" y="1622465"/>
                </a:cubicBezTo>
                <a:cubicBezTo>
                  <a:pt x="1344891" y="1619323"/>
                  <a:pt x="1371446" y="1621933"/>
                  <a:pt x="1395167" y="1613038"/>
                </a:cubicBezTo>
                <a:cubicBezTo>
                  <a:pt x="1469276" y="1585247"/>
                  <a:pt x="1500158" y="1533844"/>
                  <a:pt x="1545996" y="1471636"/>
                </a:cubicBezTo>
                <a:cubicBezTo>
                  <a:pt x="1607929" y="1387585"/>
                  <a:pt x="1599493" y="1393689"/>
                  <a:pt x="1640264" y="1301953"/>
                </a:cubicBezTo>
                <a:cubicBezTo>
                  <a:pt x="1643406" y="1279957"/>
                  <a:pt x="1645333" y="1257753"/>
                  <a:pt x="1649691" y="1235966"/>
                </a:cubicBezTo>
                <a:cubicBezTo>
                  <a:pt x="1654773" y="1210557"/>
                  <a:pt x="1662610" y="1185774"/>
                  <a:pt x="1668545" y="1160551"/>
                </a:cubicBezTo>
                <a:cubicBezTo>
                  <a:pt x="1675180" y="1132351"/>
                  <a:pt x="1681114" y="1103990"/>
                  <a:pt x="1687398" y="1075710"/>
                </a:cubicBezTo>
                <a:cubicBezTo>
                  <a:pt x="1690540" y="915454"/>
                  <a:pt x="1688685" y="755023"/>
                  <a:pt x="1696825" y="594943"/>
                </a:cubicBezTo>
                <a:cubicBezTo>
                  <a:pt x="1698141" y="569065"/>
                  <a:pt x="1705472" y="543346"/>
                  <a:pt x="1715679" y="519529"/>
                </a:cubicBezTo>
                <a:cubicBezTo>
                  <a:pt x="1724605" y="498702"/>
                  <a:pt x="1740817" y="481822"/>
                  <a:pt x="1753386" y="462968"/>
                </a:cubicBezTo>
                <a:cubicBezTo>
                  <a:pt x="1760796" y="418507"/>
                  <a:pt x="1776625" y="353969"/>
                  <a:pt x="1753386" y="312139"/>
                </a:cubicBezTo>
                <a:cubicBezTo>
                  <a:pt x="1735010" y="279063"/>
                  <a:pt x="1698815" y="259427"/>
                  <a:pt x="1668545" y="236724"/>
                </a:cubicBezTo>
                <a:cubicBezTo>
                  <a:pt x="1635769" y="212142"/>
                  <a:pt x="1601811" y="188414"/>
                  <a:pt x="1564850" y="170737"/>
                </a:cubicBezTo>
                <a:cubicBezTo>
                  <a:pt x="1503137" y="141223"/>
                  <a:pt x="1424746" y="126050"/>
                  <a:pt x="1357460" y="114176"/>
                </a:cubicBezTo>
                <a:cubicBezTo>
                  <a:pt x="1335579" y="110315"/>
                  <a:pt x="1313334" y="108724"/>
                  <a:pt x="1291473" y="104749"/>
                </a:cubicBezTo>
                <a:cubicBezTo>
                  <a:pt x="1266959" y="100292"/>
                  <a:pt x="1216246" y="84403"/>
                  <a:pt x="1197205" y="76469"/>
                </a:cubicBezTo>
                <a:cubicBezTo>
                  <a:pt x="1177747" y="68362"/>
                  <a:pt x="1159071" y="58425"/>
                  <a:pt x="1140644" y="48188"/>
                </a:cubicBezTo>
                <a:cubicBezTo>
                  <a:pt x="1130740" y="42686"/>
                  <a:pt x="1132788" y="48188"/>
                  <a:pt x="1131217" y="48188"/>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latin typeface="Calibri" panose="020F0502020204030204" pitchFamily="34" charset="0"/>
                <a:cs typeface="Calibri" panose="020F0502020204030204" pitchFamily="34" charset="0"/>
              </a:rPr>
              <a:t>Біометрія</a:t>
            </a:r>
            <a:endParaRPr lang="uk-UA" sz="1600" dirty="0">
              <a:solidFill>
                <a:schemeClr val="tx1"/>
              </a:solidFill>
              <a:latin typeface="Calibri" panose="020F0502020204030204" pitchFamily="34" charset="0"/>
              <a:cs typeface="Calibri" panose="020F0502020204030204" pitchFamily="34" charset="0"/>
            </a:endParaRPr>
          </a:p>
        </p:txBody>
      </p:sp>
      <p:sp>
        <p:nvSpPr>
          <p:cNvPr id="15" name="Полілінія: фігура 14">
            <a:extLst>
              <a:ext uri="{FF2B5EF4-FFF2-40B4-BE49-F238E27FC236}">
                <a16:creationId xmlns:a16="http://schemas.microsoft.com/office/drawing/2014/main" id="{719D7238-33C6-4C90-9981-FB7E05FA93A2}"/>
              </a:ext>
            </a:extLst>
          </p:cNvPr>
          <p:cNvSpPr/>
          <p:nvPr/>
        </p:nvSpPr>
        <p:spPr>
          <a:xfrm>
            <a:off x="2401083" y="1599593"/>
            <a:ext cx="1913641" cy="1621410"/>
          </a:xfrm>
          <a:custGeom>
            <a:avLst/>
            <a:gdLst>
              <a:gd name="connsiteX0" fmla="*/ 1131216 w 1913641"/>
              <a:gd name="connsiteY0" fmla="*/ 84841 h 1621410"/>
              <a:gd name="connsiteX1" fmla="*/ 1131216 w 1913641"/>
              <a:gd name="connsiteY1" fmla="*/ 84841 h 1621410"/>
              <a:gd name="connsiteX2" fmla="*/ 989814 w 1913641"/>
              <a:gd name="connsiteY2" fmla="*/ 28280 h 1621410"/>
              <a:gd name="connsiteX3" fmla="*/ 791851 w 1913641"/>
              <a:gd name="connsiteY3" fmla="*/ 0 h 1621410"/>
              <a:gd name="connsiteX4" fmla="*/ 320511 w 1913641"/>
              <a:gd name="connsiteY4" fmla="*/ 179109 h 1621410"/>
              <a:gd name="connsiteX5" fmla="*/ 113121 w 1913641"/>
              <a:gd name="connsiteY5" fmla="*/ 358218 h 1621410"/>
              <a:gd name="connsiteX6" fmla="*/ 28280 w 1913641"/>
              <a:gd name="connsiteY6" fmla="*/ 593889 h 1621410"/>
              <a:gd name="connsiteX7" fmla="*/ 0 w 1913641"/>
              <a:gd name="connsiteY7" fmla="*/ 707010 h 1621410"/>
              <a:gd name="connsiteX8" fmla="*/ 9426 w 1913641"/>
              <a:gd name="connsiteY8" fmla="*/ 1027522 h 1621410"/>
              <a:gd name="connsiteX9" fmla="*/ 18853 w 1913641"/>
              <a:gd name="connsiteY9" fmla="*/ 1084082 h 1621410"/>
              <a:gd name="connsiteX10" fmla="*/ 56560 w 1913641"/>
              <a:gd name="connsiteY10" fmla="*/ 1178350 h 1621410"/>
              <a:gd name="connsiteX11" fmla="*/ 169682 w 1913641"/>
              <a:gd name="connsiteY11" fmla="*/ 1300899 h 1621410"/>
              <a:gd name="connsiteX12" fmla="*/ 509047 w 1913641"/>
              <a:gd name="connsiteY12" fmla="*/ 1395167 h 1621410"/>
              <a:gd name="connsiteX13" fmla="*/ 650449 w 1913641"/>
              <a:gd name="connsiteY13" fmla="*/ 1414021 h 1621410"/>
              <a:gd name="connsiteX14" fmla="*/ 867266 w 1913641"/>
              <a:gd name="connsiteY14" fmla="*/ 1470581 h 1621410"/>
              <a:gd name="connsiteX15" fmla="*/ 980387 w 1913641"/>
              <a:gd name="connsiteY15" fmla="*/ 1508289 h 1621410"/>
              <a:gd name="connsiteX16" fmla="*/ 1074655 w 1913641"/>
              <a:gd name="connsiteY16" fmla="*/ 1517715 h 1621410"/>
              <a:gd name="connsiteX17" fmla="*/ 1206631 w 1913641"/>
              <a:gd name="connsiteY17" fmla="*/ 1555423 h 1621410"/>
              <a:gd name="connsiteX18" fmla="*/ 1272618 w 1913641"/>
              <a:gd name="connsiteY18" fmla="*/ 1583703 h 1621410"/>
              <a:gd name="connsiteX19" fmla="*/ 1310325 w 1913641"/>
              <a:gd name="connsiteY19" fmla="*/ 1602557 h 1621410"/>
              <a:gd name="connsiteX20" fmla="*/ 1385740 w 1913641"/>
              <a:gd name="connsiteY20" fmla="*/ 1621410 h 1621410"/>
              <a:gd name="connsiteX21" fmla="*/ 1545996 w 1913641"/>
              <a:gd name="connsiteY21" fmla="*/ 1564849 h 1621410"/>
              <a:gd name="connsiteX22" fmla="*/ 1706251 w 1913641"/>
              <a:gd name="connsiteY22" fmla="*/ 1366886 h 1621410"/>
              <a:gd name="connsiteX23" fmla="*/ 1781666 w 1913641"/>
              <a:gd name="connsiteY23" fmla="*/ 1272618 h 1621410"/>
              <a:gd name="connsiteX24" fmla="*/ 1819373 w 1913641"/>
              <a:gd name="connsiteY24" fmla="*/ 1197204 h 1621410"/>
              <a:gd name="connsiteX25" fmla="*/ 1866507 w 1913641"/>
              <a:gd name="connsiteY25" fmla="*/ 1046375 h 1621410"/>
              <a:gd name="connsiteX26" fmla="*/ 1894787 w 1913641"/>
              <a:gd name="connsiteY26" fmla="*/ 857839 h 1621410"/>
              <a:gd name="connsiteX27" fmla="*/ 1913641 w 1913641"/>
              <a:gd name="connsiteY27" fmla="*/ 622169 h 1621410"/>
              <a:gd name="connsiteX28" fmla="*/ 1875934 w 1913641"/>
              <a:gd name="connsiteY28" fmla="*/ 405352 h 1621410"/>
              <a:gd name="connsiteX29" fmla="*/ 1838226 w 1913641"/>
              <a:gd name="connsiteY29" fmla="*/ 348792 h 1621410"/>
              <a:gd name="connsiteX30" fmla="*/ 1800519 w 1913641"/>
              <a:gd name="connsiteY30" fmla="*/ 301658 h 1621410"/>
              <a:gd name="connsiteX31" fmla="*/ 1725105 w 1913641"/>
              <a:gd name="connsiteY31" fmla="*/ 263950 h 1621410"/>
              <a:gd name="connsiteX32" fmla="*/ 1517715 w 1913641"/>
              <a:gd name="connsiteY32" fmla="*/ 226243 h 1621410"/>
              <a:gd name="connsiteX33" fmla="*/ 1432874 w 1913641"/>
              <a:gd name="connsiteY33" fmla="*/ 216816 h 1621410"/>
              <a:gd name="connsiteX34" fmla="*/ 1253765 w 1913641"/>
              <a:gd name="connsiteY34" fmla="*/ 197963 h 1621410"/>
              <a:gd name="connsiteX35" fmla="*/ 1216057 w 1913641"/>
              <a:gd name="connsiteY35" fmla="*/ 179109 h 1621410"/>
              <a:gd name="connsiteX36" fmla="*/ 1187777 w 1913641"/>
              <a:gd name="connsiteY36" fmla="*/ 150829 h 1621410"/>
              <a:gd name="connsiteX37" fmla="*/ 1159497 w 1913641"/>
              <a:gd name="connsiteY37" fmla="*/ 131975 h 1621410"/>
              <a:gd name="connsiteX38" fmla="*/ 1131216 w 1913641"/>
              <a:gd name="connsiteY38" fmla="*/ 84841 h 16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13641" h="1621410">
                <a:moveTo>
                  <a:pt x="1131216" y="84841"/>
                </a:moveTo>
                <a:lnTo>
                  <a:pt x="1131216" y="84841"/>
                </a:lnTo>
                <a:cubicBezTo>
                  <a:pt x="1084082" y="65987"/>
                  <a:pt x="1038487" y="42702"/>
                  <a:pt x="989814" y="28280"/>
                </a:cubicBezTo>
                <a:cubicBezTo>
                  <a:pt x="947463" y="15732"/>
                  <a:pt x="841116" y="5474"/>
                  <a:pt x="791851" y="0"/>
                </a:cubicBezTo>
                <a:cubicBezTo>
                  <a:pt x="569890" y="47562"/>
                  <a:pt x="615534" y="28319"/>
                  <a:pt x="320511" y="179109"/>
                </a:cubicBezTo>
                <a:cubicBezTo>
                  <a:pt x="275115" y="202312"/>
                  <a:pt x="132701" y="340145"/>
                  <a:pt x="113121" y="358218"/>
                </a:cubicBezTo>
                <a:cubicBezTo>
                  <a:pt x="81077" y="441532"/>
                  <a:pt x="53165" y="508567"/>
                  <a:pt x="28280" y="593889"/>
                </a:cubicBezTo>
                <a:cubicBezTo>
                  <a:pt x="17397" y="631202"/>
                  <a:pt x="9427" y="669303"/>
                  <a:pt x="0" y="707010"/>
                </a:cubicBezTo>
                <a:cubicBezTo>
                  <a:pt x="3142" y="813847"/>
                  <a:pt x="4089" y="920772"/>
                  <a:pt x="9426" y="1027522"/>
                </a:cubicBezTo>
                <a:cubicBezTo>
                  <a:pt x="10380" y="1046612"/>
                  <a:pt x="13152" y="1065839"/>
                  <a:pt x="18853" y="1084082"/>
                </a:cubicBezTo>
                <a:cubicBezTo>
                  <a:pt x="28948" y="1116385"/>
                  <a:pt x="37233" y="1150568"/>
                  <a:pt x="56560" y="1178350"/>
                </a:cubicBezTo>
                <a:cubicBezTo>
                  <a:pt x="88307" y="1223986"/>
                  <a:pt x="119548" y="1276876"/>
                  <a:pt x="169682" y="1300899"/>
                </a:cubicBezTo>
                <a:cubicBezTo>
                  <a:pt x="275560" y="1351632"/>
                  <a:pt x="394763" y="1368277"/>
                  <a:pt x="509047" y="1395167"/>
                </a:cubicBezTo>
                <a:cubicBezTo>
                  <a:pt x="555334" y="1406058"/>
                  <a:pt x="603315" y="1407736"/>
                  <a:pt x="650449" y="1414021"/>
                </a:cubicBezTo>
                <a:cubicBezTo>
                  <a:pt x="722721" y="1432874"/>
                  <a:pt x="796408" y="1446961"/>
                  <a:pt x="867266" y="1470581"/>
                </a:cubicBezTo>
                <a:cubicBezTo>
                  <a:pt x="904973" y="1483150"/>
                  <a:pt x="941629" y="1499480"/>
                  <a:pt x="980387" y="1508289"/>
                </a:cubicBezTo>
                <a:cubicBezTo>
                  <a:pt x="1011181" y="1515288"/>
                  <a:pt x="1043232" y="1514573"/>
                  <a:pt x="1074655" y="1517715"/>
                </a:cubicBezTo>
                <a:cubicBezTo>
                  <a:pt x="1138219" y="1530428"/>
                  <a:pt x="1130407" y="1526839"/>
                  <a:pt x="1206631" y="1555423"/>
                </a:cubicBezTo>
                <a:cubicBezTo>
                  <a:pt x="1229038" y="1563826"/>
                  <a:pt x="1250832" y="1573800"/>
                  <a:pt x="1272618" y="1583703"/>
                </a:cubicBezTo>
                <a:cubicBezTo>
                  <a:pt x="1285411" y="1589518"/>
                  <a:pt x="1296993" y="1598113"/>
                  <a:pt x="1310325" y="1602557"/>
                </a:cubicBezTo>
                <a:cubicBezTo>
                  <a:pt x="1334907" y="1610751"/>
                  <a:pt x="1360602" y="1615126"/>
                  <a:pt x="1385740" y="1621410"/>
                </a:cubicBezTo>
                <a:cubicBezTo>
                  <a:pt x="1439159" y="1602556"/>
                  <a:pt x="1498058" y="1595032"/>
                  <a:pt x="1545996" y="1564849"/>
                </a:cubicBezTo>
                <a:cubicBezTo>
                  <a:pt x="1601105" y="1530151"/>
                  <a:pt x="1666816" y="1419467"/>
                  <a:pt x="1706251" y="1366886"/>
                </a:cubicBezTo>
                <a:cubicBezTo>
                  <a:pt x="1730395" y="1334693"/>
                  <a:pt x="1759344" y="1306100"/>
                  <a:pt x="1781666" y="1272618"/>
                </a:cubicBezTo>
                <a:cubicBezTo>
                  <a:pt x="1797256" y="1249233"/>
                  <a:pt x="1808672" y="1223192"/>
                  <a:pt x="1819373" y="1197204"/>
                </a:cubicBezTo>
                <a:cubicBezTo>
                  <a:pt x="1835944" y="1156959"/>
                  <a:pt x="1854000" y="1090149"/>
                  <a:pt x="1866507" y="1046375"/>
                </a:cubicBezTo>
                <a:cubicBezTo>
                  <a:pt x="1895933" y="810974"/>
                  <a:pt x="1848747" y="1180126"/>
                  <a:pt x="1894787" y="857839"/>
                </a:cubicBezTo>
                <a:cubicBezTo>
                  <a:pt x="1906446" y="776223"/>
                  <a:pt x="1908336" y="707053"/>
                  <a:pt x="1913641" y="622169"/>
                </a:cubicBezTo>
                <a:cubicBezTo>
                  <a:pt x="1901072" y="549897"/>
                  <a:pt x="1895442" y="476068"/>
                  <a:pt x="1875934" y="405352"/>
                </a:cubicBezTo>
                <a:cubicBezTo>
                  <a:pt x="1869908" y="383509"/>
                  <a:pt x="1851554" y="367117"/>
                  <a:pt x="1838226" y="348792"/>
                </a:cubicBezTo>
                <a:cubicBezTo>
                  <a:pt x="1826392" y="332520"/>
                  <a:pt x="1816615" y="313730"/>
                  <a:pt x="1800519" y="301658"/>
                </a:cubicBezTo>
                <a:cubicBezTo>
                  <a:pt x="1778035" y="284795"/>
                  <a:pt x="1752371" y="270766"/>
                  <a:pt x="1725105" y="263950"/>
                </a:cubicBezTo>
                <a:cubicBezTo>
                  <a:pt x="1575396" y="226523"/>
                  <a:pt x="1655493" y="240746"/>
                  <a:pt x="1517715" y="226243"/>
                </a:cubicBezTo>
                <a:lnTo>
                  <a:pt x="1432874" y="216816"/>
                </a:lnTo>
                <a:cubicBezTo>
                  <a:pt x="1263787" y="200713"/>
                  <a:pt x="1377071" y="215579"/>
                  <a:pt x="1253765" y="197963"/>
                </a:cubicBezTo>
                <a:cubicBezTo>
                  <a:pt x="1241196" y="191678"/>
                  <a:pt x="1227492" y="187277"/>
                  <a:pt x="1216057" y="179109"/>
                </a:cubicBezTo>
                <a:cubicBezTo>
                  <a:pt x="1205209" y="171360"/>
                  <a:pt x="1198018" y="159364"/>
                  <a:pt x="1187777" y="150829"/>
                </a:cubicBezTo>
                <a:cubicBezTo>
                  <a:pt x="1179073" y="143576"/>
                  <a:pt x="1168924" y="138260"/>
                  <a:pt x="1159497" y="131975"/>
                </a:cubicBezTo>
                <a:cubicBezTo>
                  <a:pt x="1136199" y="85380"/>
                  <a:pt x="1135930" y="92697"/>
                  <a:pt x="1131216" y="84841"/>
                </a:cubicBezTo>
                <a:close/>
              </a:path>
            </a:pathLst>
          </a:cu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Calibri" panose="020F0502020204030204" pitchFamily="34" charset="0"/>
                <a:cs typeface="Calibri" panose="020F0502020204030204" pitchFamily="34" charset="0"/>
              </a:rPr>
              <a:t>Єдина система екстреного виклику</a:t>
            </a:r>
            <a:endParaRPr lang="uk-UA" sz="1800" dirty="0">
              <a:solidFill>
                <a:schemeClr val="tx1"/>
              </a:solidFill>
              <a:latin typeface="Calibri" panose="020F0502020204030204" pitchFamily="34" charset="0"/>
              <a:cs typeface="Calibri" panose="020F0502020204030204" pitchFamily="34" charset="0"/>
            </a:endParaRPr>
          </a:p>
        </p:txBody>
      </p:sp>
      <p:sp>
        <p:nvSpPr>
          <p:cNvPr id="16" name="Полілінія: фігура 15">
            <a:extLst>
              <a:ext uri="{FF2B5EF4-FFF2-40B4-BE49-F238E27FC236}">
                <a16:creationId xmlns:a16="http://schemas.microsoft.com/office/drawing/2014/main" id="{CA25B7CE-25DC-4949-9712-DF4254251692}"/>
              </a:ext>
            </a:extLst>
          </p:cNvPr>
          <p:cNvSpPr/>
          <p:nvPr/>
        </p:nvSpPr>
        <p:spPr>
          <a:xfrm>
            <a:off x="7747628" y="4492492"/>
            <a:ext cx="2271860" cy="1924725"/>
          </a:xfrm>
          <a:custGeom>
            <a:avLst/>
            <a:gdLst>
              <a:gd name="connsiteX0" fmla="*/ 1291472 w 2027038"/>
              <a:gd name="connsiteY0" fmla="*/ 12584 h 1822531"/>
              <a:gd name="connsiteX1" fmla="*/ 1291472 w 2027038"/>
              <a:gd name="connsiteY1" fmla="*/ 12584 h 1822531"/>
              <a:gd name="connsiteX2" fmla="*/ 1027522 w 2027038"/>
              <a:gd name="connsiteY2" fmla="*/ 3158 h 1822531"/>
              <a:gd name="connsiteX3" fmla="*/ 631596 w 2027038"/>
              <a:gd name="connsiteY3" fmla="*/ 106852 h 1822531"/>
              <a:gd name="connsiteX4" fmla="*/ 405353 w 2027038"/>
              <a:gd name="connsiteY4" fmla="*/ 323669 h 1822531"/>
              <a:gd name="connsiteX5" fmla="*/ 301658 w 2027038"/>
              <a:gd name="connsiteY5" fmla="*/ 446217 h 1822531"/>
              <a:gd name="connsiteX6" fmla="*/ 188536 w 2027038"/>
              <a:gd name="connsiteY6" fmla="*/ 559339 h 1822531"/>
              <a:gd name="connsiteX7" fmla="*/ 84841 w 2027038"/>
              <a:gd name="connsiteY7" fmla="*/ 795009 h 1822531"/>
              <a:gd name="connsiteX8" fmla="*/ 0 w 2027038"/>
              <a:gd name="connsiteY8" fmla="*/ 1087240 h 1822531"/>
              <a:gd name="connsiteX9" fmla="*/ 65988 w 2027038"/>
              <a:gd name="connsiteY9" fmla="*/ 1379471 h 1822531"/>
              <a:gd name="connsiteX10" fmla="*/ 150829 w 2027038"/>
              <a:gd name="connsiteY10" fmla="*/ 1473739 h 1822531"/>
              <a:gd name="connsiteX11" fmla="*/ 245097 w 2027038"/>
              <a:gd name="connsiteY11" fmla="*/ 1568007 h 1822531"/>
              <a:gd name="connsiteX12" fmla="*/ 537328 w 2027038"/>
              <a:gd name="connsiteY12" fmla="*/ 1652848 h 1822531"/>
              <a:gd name="connsiteX13" fmla="*/ 697584 w 2027038"/>
              <a:gd name="connsiteY13" fmla="*/ 1671702 h 1822531"/>
              <a:gd name="connsiteX14" fmla="*/ 886120 w 2027038"/>
              <a:gd name="connsiteY14" fmla="*/ 1709409 h 1822531"/>
              <a:gd name="connsiteX15" fmla="*/ 1084083 w 2027038"/>
              <a:gd name="connsiteY15" fmla="*/ 1813104 h 1822531"/>
              <a:gd name="connsiteX16" fmla="*/ 1131217 w 2027038"/>
              <a:gd name="connsiteY16" fmla="*/ 1822531 h 1822531"/>
              <a:gd name="connsiteX17" fmla="*/ 1480008 w 2027038"/>
              <a:gd name="connsiteY17" fmla="*/ 1775397 h 1822531"/>
              <a:gd name="connsiteX18" fmla="*/ 1602557 w 2027038"/>
              <a:gd name="connsiteY18" fmla="*/ 1728263 h 1822531"/>
              <a:gd name="connsiteX19" fmla="*/ 1762812 w 2027038"/>
              <a:gd name="connsiteY19" fmla="*/ 1633995 h 1822531"/>
              <a:gd name="connsiteX20" fmla="*/ 1894788 w 2027038"/>
              <a:gd name="connsiteY20" fmla="*/ 1520873 h 1822531"/>
              <a:gd name="connsiteX21" fmla="*/ 1989056 w 2027038"/>
              <a:gd name="connsiteY21" fmla="*/ 1332337 h 1822531"/>
              <a:gd name="connsiteX22" fmla="*/ 2017336 w 2027038"/>
              <a:gd name="connsiteY22" fmla="*/ 1238069 h 1822531"/>
              <a:gd name="connsiteX23" fmla="*/ 1998483 w 2027038"/>
              <a:gd name="connsiteY23" fmla="*/ 955265 h 1822531"/>
              <a:gd name="connsiteX24" fmla="*/ 1875934 w 2027038"/>
              <a:gd name="connsiteY24" fmla="*/ 634753 h 1822531"/>
              <a:gd name="connsiteX25" fmla="*/ 1828800 w 2027038"/>
              <a:gd name="connsiteY25" fmla="*/ 578193 h 1822531"/>
              <a:gd name="connsiteX26" fmla="*/ 1593130 w 2027038"/>
              <a:gd name="connsiteY26" fmla="*/ 314242 h 1822531"/>
              <a:gd name="connsiteX27" fmla="*/ 1564850 w 2027038"/>
              <a:gd name="connsiteY27" fmla="*/ 267108 h 1822531"/>
              <a:gd name="connsiteX28" fmla="*/ 1517716 w 2027038"/>
              <a:gd name="connsiteY28" fmla="*/ 182267 h 1822531"/>
              <a:gd name="connsiteX29" fmla="*/ 1480008 w 2027038"/>
              <a:gd name="connsiteY29" fmla="*/ 125706 h 1822531"/>
              <a:gd name="connsiteX30" fmla="*/ 1442301 w 2027038"/>
              <a:gd name="connsiteY30" fmla="*/ 106852 h 1822531"/>
              <a:gd name="connsiteX31" fmla="*/ 1423448 w 2027038"/>
              <a:gd name="connsiteY31" fmla="*/ 78572 h 1822531"/>
              <a:gd name="connsiteX32" fmla="*/ 1376314 w 2027038"/>
              <a:gd name="connsiteY32" fmla="*/ 59718 h 1822531"/>
              <a:gd name="connsiteX33" fmla="*/ 1291472 w 2027038"/>
              <a:gd name="connsiteY33" fmla="*/ 12584 h 182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27038" h="1822531">
                <a:moveTo>
                  <a:pt x="1291472" y="12584"/>
                </a:moveTo>
                <a:lnTo>
                  <a:pt x="1291472" y="12584"/>
                </a:lnTo>
                <a:cubicBezTo>
                  <a:pt x="1203489" y="9442"/>
                  <a:pt x="1115006" y="-6719"/>
                  <a:pt x="1027522" y="3158"/>
                </a:cubicBezTo>
                <a:cubicBezTo>
                  <a:pt x="842748" y="24020"/>
                  <a:pt x="770181" y="54883"/>
                  <a:pt x="631596" y="106852"/>
                </a:cubicBezTo>
                <a:cubicBezTo>
                  <a:pt x="545315" y="185289"/>
                  <a:pt x="486532" y="235725"/>
                  <a:pt x="405353" y="323669"/>
                </a:cubicBezTo>
                <a:cubicBezTo>
                  <a:pt x="369058" y="362989"/>
                  <a:pt x="337888" y="406837"/>
                  <a:pt x="301658" y="446217"/>
                </a:cubicBezTo>
                <a:cubicBezTo>
                  <a:pt x="265553" y="485461"/>
                  <a:pt x="221636" y="517529"/>
                  <a:pt x="188536" y="559339"/>
                </a:cubicBezTo>
                <a:cubicBezTo>
                  <a:pt x="116319" y="650561"/>
                  <a:pt x="120403" y="688323"/>
                  <a:pt x="84841" y="795009"/>
                </a:cubicBezTo>
                <a:cubicBezTo>
                  <a:pt x="2815" y="1041085"/>
                  <a:pt x="33104" y="905172"/>
                  <a:pt x="0" y="1087240"/>
                </a:cubicBezTo>
                <a:cubicBezTo>
                  <a:pt x="10133" y="1151412"/>
                  <a:pt x="25178" y="1310408"/>
                  <a:pt x="65988" y="1379471"/>
                </a:cubicBezTo>
                <a:cubicBezTo>
                  <a:pt x="87494" y="1415867"/>
                  <a:pt x="121712" y="1443090"/>
                  <a:pt x="150829" y="1473739"/>
                </a:cubicBezTo>
                <a:cubicBezTo>
                  <a:pt x="181436" y="1505957"/>
                  <a:pt x="208936" y="1542178"/>
                  <a:pt x="245097" y="1568007"/>
                </a:cubicBezTo>
                <a:cubicBezTo>
                  <a:pt x="318134" y="1620176"/>
                  <a:pt x="461798" y="1643962"/>
                  <a:pt x="537328" y="1652848"/>
                </a:cubicBezTo>
                <a:cubicBezTo>
                  <a:pt x="590747" y="1659133"/>
                  <a:pt x="644337" y="1664095"/>
                  <a:pt x="697584" y="1671702"/>
                </a:cubicBezTo>
                <a:cubicBezTo>
                  <a:pt x="764893" y="1681318"/>
                  <a:pt x="820492" y="1694825"/>
                  <a:pt x="886120" y="1709409"/>
                </a:cubicBezTo>
                <a:cubicBezTo>
                  <a:pt x="958071" y="1751381"/>
                  <a:pt x="1007488" y="1785749"/>
                  <a:pt x="1084083" y="1813104"/>
                </a:cubicBezTo>
                <a:cubicBezTo>
                  <a:pt x="1099172" y="1818493"/>
                  <a:pt x="1115506" y="1819389"/>
                  <a:pt x="1131217" y="1822531"/>
                </a:cubicBezTo>
                <a:cubicBezTo>
                  <a:pt x="1247481" y="1806820"/>
                  <a:pt x="1364966" y="1798405"/>
                  <a:pt x="1480008" y="1775397"/>
                </a:cubicBezTo>
                <a:cubicBezTo>
                  <a:pt x="1522925" y="1766814"/>
                  <a:pt x="1563411" y="1747836"/>
                  <a:pt x="1602557" y="1728263"/>
                </a:cubicBezTo>
                <a:cubicBezTo>
                  <a:pt x="1657989" y="1700547"/>
                  <a:pt x="1710526" y="1667268"/>
                  <a:pt x="1762812" y="1633995"/>
                </a:cubicBezTo>
                <a:cubicBezTo>
                  <a:pt x="1789804" y="1616818"/>
                  <a:pt x="1888352" y="1526594"/>
                  <a:pt x="1894788" y="1520873"/>
                </a:cubicBezTo>
                <a:cubicBezTo>
                  <a:pt x="1933795" y="1450660"/>
                  <a:pt x="1959713" y="1409364"/>
                  <a:pt x="1989056" y="1332337"/>
                </a:cubicBezTo>
                <a:cubicBezTo>
                  <a:pt x="2000735" y="1301680"/>
                  <a:pt x="2007909" y="1269492"/>
                  <a:pt x="2017336" y="1238069"/>
                </a:cubicBezTo>
                <a:cubicBezTo>
                  <a:pt x="2032820" y="1083232"/>
                  <a:pt x="2031984" y="1169669"/>
                  <a:pt x="1998483" y="955265"/>
                </a:cubicBezTo>
                <a:cubicBezTo>
                  <a:pt x="1978542" y="827644"/>
                  <a:pt x="1973231" y="751508"/>
                  <a:pt x="1875934" y="634753"/>
                </a:cubicBezTo>
                <a:cubicBezTo>
                  <a:pt x="1860223" y="615900"/>
                  <a:pt x="1845725" y="595965"/>
                  <a:pt x="1828800" y="578193"/>
                </a:cubicBezTo>
                <a:cubicBezTo>
                  <a:pt x="1740289" y="485257"/>
                  <a:pt x="1658970" y="423978"/>
                  <a:pt x="1593130" y="314242"/>
                </a:cubicBezTo>
                <a:cubicBezTo>
                  <a:pt x="1583703" y="298531"/>
                  <a:pt x="1573748" y="283125"/>
                  <a:pt x="1564850" y="267108"/>
                </a:cubicBezTo>
                <a:cubicBezTo>
                  <a:pt x="1525492" y="196264"/>
                  <a:pt x="1569276" y="263289"/>
                  <a:pt x="1517716" y="182267"/>
                </a:cubicBezTo>
                <a:cubicBezTo>
                  <a:pt x="1505551" y="163150"/>
                  <a:pt x="1496031" y="141729"/>
                  <a:pt x="1480008" y="125706"/>
                </a:cubicBezTo>
                <a:cubicBezTo>
                  <a:pt x="1470071" y="115769"/>
                  <a:pt x="1454870" y="113137"/>
                  <a:pt x="1442301" y="106852"/>
                </a:cubicBezTo>
                <a:cubicBezTo>
                  <a:pt x="1436017" y="97425"/>
                  <a:pt x="1432667" y="85157"/>
                  <a:pt x="1423448" y="78572"/>
                </a:cubicBezTo>
                <a:cubicBezTo>
                  <a:pt x="1409678" y="68736"/>
                  <a:pt x="1392639" y="64170"/>
                  <a:pt x="1376314" y="59718"/>
                </a:cubicBezTo>
                <a:cubicBezTo>
                  <a:pt x="1336069" y="48742"/>
                  <a:pt x="1305612" y="20440"/>
                  <a:pt x="1291472" y="12584"/>
                </a:cubicBezTo>
                <a:close/>
              </a:path>
            </a:pathLst>
          </a:custGeom>
          <a:solidFill>
            <a:schemeClr val="tx2">
              <a:lumMod val="40000"/>
              <a:lumOff val="6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latin typeface="Calibri" panose="020F0502020204030204" pitchFamily="34" charset="0"/>
                <a:cs typeface="Calibri" panose="020F0502020204030204" pitchFamily="34" charset="0"/>
              </a:rPr>
              <a:t>Інтелектуальні транспортні системи</a:t>
            </a:r>
            <a:endParaRPr lang="uk-UA"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906B6ED-9042-4B18-924C-AD3377ACF6A9}"/>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Tree>
    <p:extLst>
      <p:ext uri="{BB962C8B-B14F-4D97-AF65-F5344CB8AC3E}">
        <p14:creationId xmlns:p14="http://schemas.microsoft.com/office/powerpoint/2010/main" val="470288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sp>
        <p:nvSpPr>
          <p:cNvPr id="22" name="TextBox 21">
            <a:extLst>
              <a:ext uri="{FF2B5EF4-FFF2-40B4-BE49-F238E27FC236}">
                <a16:creationId xmlns:a16="http://schemas.microsoft.com/office/drawing/2014/main" id="{7EE5BECD-1FA6-4FF0-86CC-ADE41C9811F1}"/>
              </a:ext>
            </a:extLst>
          </p:cNvPr>
          <p:cNvSpPr txBox="1"/>
          <p:nvPr/>
        </p:nvSpPr>
        <p:spPr>
          <a:xfrm>
            <a:off x="972532" y="1451728"/>
            <a:ext cx="10481035" cy="3580467"/>
          </a:xfrm>
          <a:prstGeom prst="rect">
            <a:avLst/>
          </a:prstGeom>
          <a:noFill/>
        </p:spPr>
        <p:txBody>
          <a:bodyPr wrap="square" rtlCol="0">
            <a:spAutoFit/>
          </a:bodyPr>
          <a:lstStyle/>
          <a:p>
            <a:pPr indent="450215" algn="just">
              <a:spcAft>
                <a:spcPts val="800"/>
              </a:spcAft>
            </a:pPr>
            <a:r>
              <a:rPr lang="uk-UA" sz="2000" b="1" dirty="0">
                <a:effectLst/>
                <a:ea typeface="Calibri" panose="020F0502020204030204" pitchFamily="34" charset="0"/>
                <a:cs typeface="Times New Roman" panose="02020603050405020304" pitchFamily="18" charset="0"/>
              </a:rPr>
              <a:t>Система може включати в себе такі компоненти:</a:t>
            </a:r>
            <a:endParaRPr lang="uk-UA" sz="2000" dirty="0">
              <a:effectLst/>
              <a:ea typeface="Calibri" panose="020F0502020204030204" pitchFamily="34" charset="0"/>
              <a:cs typeface="Times New Roman" panose="02020603050405020304" pitchFamily="18" charset="0"/>
            </a:endParaRPr>
          </a:p>
          <a:p>
            <a:pPr indent="450215" algn="just">
              <a:spcAft>
                <a:spcPts val="800"/>
              </a:spcAft>
            </a:pPr>
            <a:r>
              <a:rPr lang="uk-UA" sz="2000" dirty="0">
                <a:effectLst/>
                <a:ea typeface="Calibri" panose="020F0502020204030204" pitchFamily="34" charset="0"/>
                <a:cs typeface="Times New Roman" panose="02020603050405020304" pitchFamily="18" charset="0"/>
              </a:rPr>
              <a:t>1. </a:t>
            </a:r>
            <a:r>
              <a:rPr lang="uk-UA" sz="2000" i="1" dirty="0">
                <a:effectLst/>
                <a:ea typeface="Calibri" panose="020F0502020204030204" pitchFamily="34" charset="0"/>
                <a:cs typeface="Times New Roman" panose="02020603050405020304" pitchFamily="18" charset="0"/>
              </a:rPr>
              <a:t>Розумне міське середовище. </a:t>
            </a:r>
            <a:r>
              <a:rPr lang="uk-UA" sz="2000" dirty="0">
                <a:effectLst/>
                <a:ea typeface="Calibri" panose="020F0502020204030204" pitchFamily="34" charset="0"/>
                <a:cs typeface="Times New Roman" panose="02020603050405020304" pitchFamily="18" charset="0"/>
              </a:rPr>
              <a:t>Застосування інтелектуальних засобів відеоспостереження й фотофіксації, датчиків освітлення, безкоштовних точок </a:t>
            </a:r>
            <a:r>
              <a:rPr lang="uk-UA" sz="2000" dirty="0" err="1">
                <a:effectLst/>
                <a:ea typeface="Calibri" panose="020F0502020204030204" pitchFamily="34" charset="0"/>
                <a:cs typeface="Times New Roman" panose="02020603050405020304" pitchFamily="18" charset="0"/>
              </a:rPr>
              <a:t>Wi-Fi</a:t>
            </a:r>
            <a:r>
              <a:rPr lang="uk-UA" sz="2000" dirty="0">
                <a:effectLst/>
                <a:ea typeface="Calibri" panose="020F0502020204030204" pitchFamily="34" charset="0"/>
                <a:cs typeface="Times New Roman" panose="02020603050405020304" pitchFamily="18" charset="0"/>
              </a:rPr>
              <a:t> по місту та ін.</a:t>
            </a:r>
          </a:p>
          <a:p>
            <a:pPr indent="450215" algn="just">
              <a:spcAft>
                <a:spcPts val="800"/>
              </a:spcAft>
            </a:pPr>
            <a:r>
              <a:rPr lang="uk-UA" sz="2000" dirty="0">
                <a:effectLst/>
                <a:ea typeface="Calibri" panose="020F0502020204030204" pitchFamily="34" charset="0"/>
                <a:cs typeface="Times New Roman" panose="02020603050405020304" pitchFamily="18" charset="0"/>
              </a:rPr>
              <a:t>2. </a:t>
            </a:r>
            <a:r>
              <a:rPr lang="uk-UA" sz="2000" i="1" dirty="0">
                <a:effectLst/>
                <a:ea typeface="Calibri" panose="020F0502020204030204" pitchFamily="34" charset="0"/>
                <a:cs typeface="Times New Roman" panose="02020603050405020304" pitchFamily="18" charset="0"/>
              </a:rPr>
              <a:t>Розумний транспорт. </a:t>
            </a:r>
            <a:r>
              <a:rPr lang="uk-UA" sz="2000" dirty="0">
                <a:effectLst/>
                <a:ea typeface="Calibri" panose="020F0502020204030204" pitchFamily="34" charset="0"/>
                <a:cs typeface="Times New Roman" panose="02020603050405020304" pitchFamily="18" charset="0"/>
              </a:rPr>
              <a:t>Використання інтелектуальних транспортних систем, електронних систем оплати за проїзд, розумних </a:t>
            </a:r>
            <a:r>
              <a:rPr lang="uk-UA" sz="2000" dirty="0" err="1">
                <a:effectLst/>
                <a:ea typeface="Calibri" panose="020F0502020204030204" pitchFamily="34" charset="0"/>
                <a:cs typeface="Times New Roman" panose="02020603050405020304" pitchFamily="18" charset="0"/>
              </a:rPr>
              <a:t>парковок</a:t>
            </a:r>
            <a:r>
              <a:rPr lang="uk-UA" sz="2000" dirty="0">
                <a:effectLst/>
                <a:ea typeface="Calibri" panose="020F0502020204030204" pitchFamily="34" charset="0"/>
                <a:cs typeface="Times New Roman" panose="02020603050405020304" pitchFamily="18" charset="0"/>
              </a:rPr>
              <a:t>, сервісів </a:t>
            </a:r>
            <a:r>
              <a:rPr lang="uk-UA" sz="2000" dirty="0" err="1">
                <a:effectLst/>
                <a:ea typeface="Calibri" panose="020F0502020204030204" pitchFamily="34" charset="0"/>
                <a:cs typeface="Times New Roman" panose="02020603050405020304" pitchFamily="18" charset="0"/>
              </a:rPr>
              <a:t>каршерінгу</a:t>
            </a:r>
            <a:r>
              <a:rPr lang="uk-UA" sz="2000" dirty="0">
                <a:effectLst/>
                <a:ea typeface="Calibri" panose="020F0502020204030204" pitchFamily="34" charset="0"/>
                <a:cs typeface="Times New Roman" panose="02020603050405020304" pitchFamily="18" charset="0"/>
              </a:rPr>
              <a:t> тощо.</a:t>
            </a:r>
          </a:p>
          <a:p>
            <a:pPr indent="450215" algn="just">
              <a:spcAft>
                <a:spcPts val="800"/>
              </a:spcAft>
            </a:pPr>
            <a:r>
              <a:rPr lang="uk-UA" sz="2000" dirty="0">
                <a:effectLst/>
                <a:ea typeface="Calibri" panose="020F0502020204030204" pitchFamily="34" charset="0"/>
                <a:cs typeface="Times New Roman" panose="02020603050405020304" pitchFamily="18" charset="0"/>
              </a:rPr>
              <a:t>3. </a:t>
            </a:r>
            <a:r>
              <a:rPr lang="uk-UA" sz="2000" i="1" dirty="0">
                <a:effectLst/>
                <a:ea typeface="Calibri" panose="020F0502020204030204" pitchFamily="34" charset="0"/>
                <a:cs typeface="Times New Roman" panose="02020603050405020304" pitchFamily="18" charset="0"/>
              </a:rPr>
              <a:t>Розумний будинок.</a:t>
            </a:r>
            <a:r>
              <a:rPr lang="uk-UA" sz="2000" dirty="0">
                <a:effectLst/>
                <a:ea typeface="Calibri" panose="020F0502020204030204" pitchFamily="34" charset="0"/>
                <a:cs typeface="Times New Roman" panose="02020603050405020304" pitchFamily="18" charset="0"/>
              </a:rPr>
              <a:t> Інтегрована автоматизація, дистанційне керування будинком/квартирою, розумні прилади, енергоефективне проектування будівлі, застосування датчиків температури та вологості, датчиків відкриття/закриття дверей та ін.</a:t>
            </a:r>
          </a:p>
          <a:p>
            <a:pPr indent="450215" algn="just">
              <a:spcAft>
                <a:spcPts val="800"/>
              </a:spcAft>
            </a:pPr>
            <a:r>
              <a:rPr lang="uk-UA" sz="2000" dirty="0">
                <a:effectLst/>
                <a:ea typeface="Calibri" panose="020F0502020204030204" pitchFamily="34" charset="0"/>
                <a:cs typeface="Times New Roman" panose="02020603050405020304" pitchFamily="18" charset="0"/>
              </a:rPr>
              <a:t>4. </a:t>
            </a:r>
            <a:r>
              <a:rPr lang="uk-UA" sz="2000" i="1" dirty="0">
                <a:effectLst/>
                <a:ea typeface="Calibri" panose="020F0502020204030204" pitchFamily="34" charset="0"/>
                <a:cs typeface="Times New Roman" panose="02020603050405020304" pitchFamily="18" charset="0"/>
              </a:rPr>
              <a:t>Розумні Вода, Газ, Електроенергія. </a:t>
            </a:r>
            <a:r>
              <a:rPr lang="uk-UA" sz="2000" dirty="0">
                <a:effectLst/>
                <a:ea typeface="Calibri" panose="020F0502020204030204" pitchFamily="34" charset="0"/>
                <a:cs typeface="Times New Roman" panose="02020603050405020304" pitchFamily="18" charset="0"/>
              </a:rPr>
              <a:t>Використання розумних лічильників споживання електрики, води, газу, датчиків виявлення витікання, інноваційних методів очищення та ін.</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13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CB66DA-AC4B-4841-9757-482C4510077A}"/>
              </a:ext>
            </a:extLst>
          </p:cNvPr>
          <p:cNvSpPr txBox="1"/>
          <p:nvPr/>
        </p:nvSpPr>
        <p:spPr>
          <a:xfrm>
            <a:off x="972532" y="452486"/>
            <a:ext cx="10624008" cy="461665"/>
          </a:xfrm>
          <a:prstGeom prst="rect">
            <a:avLst/>
          </a:prstGeom>
          <a:noFill/>
        </p:spPr>
        <p:txBody>
          <a:bodyPr wrap="square" rtlCol="0">
            <a:spAutoFit/>
          </a:bodyPr>
          <a:lstStyle/>
          <a:p>
            <a:r>
              <a:rPr lang="uk-UA" sz="2400" b="1" dirty="0"/>
              <a:t>1. Розумне місто, електронне місто та електронний регіон</a:t>
            </a:r>
          </a:p>
        </p:txBody>
      </p:sp>
      <p:cxnSp>
        <p:nvCxnSpPr>
          <p:cNvPr id="29" name="Пряма сполучна лінія 28">
            <a:extLst>
              <a:ext uri="{FF2B5EF4-FFF2-40B4-BE49-F238E27FC236}">
                <a16:creationId xmlns:a16="http://schemas.microsoft.com/office/drawing/2014/main" id="{D5E99501-0980-476B-8B8C-99FAC3BD4861}"/>
              </a:ext>
            </a:extLst>
          </p:cNvPr>
          <p:cNvCxnSpPr/>
          <p:nvPr/>
        </p:nvCxnSpPr>
        <p:spPr>
          <a:xfrm>
            <a:off x="1074655" y="932756"/>
            <a:ext cx="10680570" cy="0"/>
          </a:xfrm>
          <a:prstGeom prst="line">
            <a:avLst/>
          </a:prstGeom>
          <a:ln w="28575">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5" name="Рисунок 4" descr="Умные города">
            <a:extLst>
              <a:ext uri="{FF2B5EF4-FFF2-40B4-BE49-F238E27FC236}">
                <a16:creationId xmlns:a16="http://schemas.microsoft.com/office/drawing/2014/main" id="{CE24BB6B-81B9-4FB8-8309-1F988F5D42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53652" y="1340803"/>
            <a:ext cx="7484696" cy="5239103"/>
          </a:xfrm>
          <a:prstGeom prst="rect">
            <a:avLst/>
          </a:prstGeom>
          <a:noFill/>
          <a:ln>
            <a:noFill/>
          </a:ln>
        </p:spPr>
      </p:pic>
    </p:spTree>
    <p:extLst>
      <p:ext uri="{BB962C8B-B14F-4D97-AF65-F5344CB8AC3E}">
        <p14:creationId xmlns:p14="http://schemas.microsoft.com/office/powerpoint/2010/main" val="3218518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4641</Words>
  <Application>Microsoft Office PowerPoint</Application>
  <PresentationFormat>Широкоэкранный</PresentationFormat>
  <Paragraphs>258</Paragraphs>
  <Slides>54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54</vt:i4>
      </vt:variant>
    </vt:vector>
  </HeadingPairs>
  <TitlesOfParts>
    <vt:vector size="58" baseType="lpstr">
      <vt:lpstr>Arial</vt:lpstr>
      <vt:lpstr>Calibri</vt:lpstr>
      <vt:lpstr>Calibri Light</vt:lpstr>
      <vt:lpstr>Тема Office</vt:lpstr>
      <vt:lpstr>Тема 5. Розвиток електронного врядування на регіональному та місцевому рівнях в Україні</vt:lpstr>
      <vt:lpstr>План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Пользователь</cp:lastModifiedBy>
  <cp:revision>6</cp:revision>
  <dcterms:created xsi:type="dcterms:W3CDTF">2021-06-25T08:39:54Z</dcterms:created>
  <dcterms:modified xsi:type="dcterms:W3CDTF">2021-09-30T05:16:43Z</dcterms:modified>
</cp:coreProperties>
</file>