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294"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CF3625B-9A3A-43AC-8294-71E364228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F5681645-068A-4042-9AFE-09E8EB59CCB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7679207-A87A-4CFF-B7B7-E0592189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DB8ABB4-E6B4-4379-B2BE-DC84F3F3DA12}"/>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3B74B79B-4C5A-4DDF-9561-BF8198636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E098A3-1EC1-4812-AB2A-635402F1A9A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38040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4FB091-343B-4994-984A-94008102C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FBA854-DE17-4A82-BB16-8F8E845388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B7546C-339C-410D-8AA5-7D5495264D5F}"/>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4A36C80D-5B4B-4931-9714-0CED594150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F16F9A-2902-4FEE-B09D-66DCA3292BC9}"/>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6153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397DD9B-BB0B-4D9E-9B40-72AC6B3920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FE2E8DF-4CED-42CE-882D-F9E9308D8D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509221-D3F3-4E2B-B5EC-6B3DB0F456DA}"/>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B7811325-C4DB-4238-8DCF-6DAE24537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1B065A-ADA0-4434-93EB-DED66BCE393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664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38671-567D-4769-843B-79B8E7BB45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30FBE7-5A52-4BAF-BEF0-44C535D044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F461D3-255D-4B2B-8247-0101257BDCE4}"/>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C363D0FF-11F2-4C99-A714-32A02C7B10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58F7BC-FBFC-4A9A-8974-82B6610F2E1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48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244B4D-70B5-4533-AFF5-46D5D388A2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B2F803B-55F6-45DD-81A4-EC8E0991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858936-D867-424C-A46C-A1D2A1E3893F}"/>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4C629DBD-49FF-4712-B368-33C87D173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93FAE2-4C26-4CB1-82AD-621DD9C1775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7371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33D00-00DC-4D1E-93DF-6713B1E546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381FE3-18A1-4993-B6A0-458641DFFC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284AC88-938B-47A4-9D5C-6B4A55215D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9D0BC2A-1993-4EF0-8316-82FF151A9AB2}"/>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1CB52811-459B-4778-936F-D51A6DE26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76FE9B6-1C3A-4A92-A8D2-037E0595FA1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9815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CA7AD-D61C-4C46-A21B-0B7FF9C8A7D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FAC000-6967-427A-8A23-6A3B0872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5B83D57-C9D8-400A-A73A-5B9BB2F0B0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CE1D348-E6F9-476C-8EC5-F561EC80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9361DDE-91FE-4B84-993E-981A9C06F7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DC08B31-4A92-4CEF-8431-CFAD2E026DA4}"/>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8" name="Нижний колонтитул 7">
            <a:extLst>
              <a:ext uri="{FF2B5EF4-FFF2-40B4-BE49-F238E27FC236}">
                <a16:creationId xmlns:a16="http://schemas.microsoft.com/office/drawing/2014/main" id="{5FB3028D-A432-4E47-A4FF-B4575E49A7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553AD29-2029-4B6B-8CEA-D4ECE141BAEE}"/>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9617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86F02B-29F6-41E7-AE66-3E6055CA7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DA5423F-C8A3-4407-AE74-0C5FDF3742A0}"/>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4" name="Нижний колонтитул 3">
            <a:extLst>
              <a:ext uri="{FF2B5EF4-FFF2-40B4-BE49-F238E27FC236}">
                <a16:creationId xmlns:a16="http://schemas.microsoft.com/office/drawing/2014/main" id="{80D5B0B1-DCA6-424F-AAB2-6A53F761EC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BDFA0CF-4CC1-4C8B-ACEE-1ACD7BF7FD47}"/>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568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3B7B0FD-D962-464A-AF2D-75A209D48FF1}"/>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3" name="Нижний колонтитул 2">
            <a:extLst>
              <a:ext uri="{FF2B5EF4-FFF2-40B4-BE49-F238E27FC236}">
                <a16:creationId xmlns:a16="http://schemas.microsoft.com/office/drawing/2014/main" id="{85B445B3-4AD9-4F8E-9A1C-A2A5D8CD54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66C0ACE-8666-4B00-B9A3-BE7D860C34C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5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A9366-1E6B-4DED-AB84-CB9BFD29FE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10B79AE-D7DD-4DF2-8BFA-9F299C5DF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8A19E52-2034-4B05-8031-69F37B0D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CD3C7EE-3229-4D58-A033-F9437AA811A3}"/>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573F1F2F-2014-4342-B561-F2D338BB6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6278C6-F26A-4714-9DF4-7B2295F4D32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4067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7F30E-EAB4-4FFF-A5BE-EBA402C0F8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E54B764-C2FC-48D4-99EC-857D0604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796B4C5-8579-4E78-AA14-C39FF662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C21738F-E836-492D-B017-E2E19C395531}"/>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573E8588-3877-4324-A10F-48860DF8D1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AF00A4E-7674-4B09-BEEE-5A35A4D435C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3921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790EDF-D2E0-43A3-8BC3-0BB5DE8C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B1D1257-A0B5-4677-9E0B-743B6599F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488DCC-7F92-430F-A345-B9888138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3F0FEAA8-3BC9-4215-90A7-5809F112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3F83351-2FB2-46AE-A679-53CEA3A3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B63-62AE-4819-A199-544198B001E2}" type="slidenum">
              <a:rPr lang="ru-RU" smtClean="0"/>
              <a:t>‹#›</a:t>
            </a:fld>
            <a:endParaRPr lang="ru-RU"/>
          </a:p>
        </p:txBody>
      </p:sp>
      <p:pic>
        <p:nvPicPr>
          <p:cNvPr id="8" name="Рисунок 7">
            <a:extLst>
              <a:ext uri="{FF2B5EF4-FFF2-40B4-BE49-F238E27FC236}">
                <a16:creationId xmlns:a16="http://schemas.microsoft.com/office/drawing/2014/main" id="{59B38056-6EDF-4E2F-81C2-7D13F32CE3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43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51209-8BC2-4E21-A5DD-C64BFB8E0C0A}"/>
              </a:ext>
            </a:extLst>
          </p:cNvPr>
          <p:cNvSpPr>
            <a:spLocks noGrp="1"/>
          </p:cNvSpPr>
          <p:nvPr>
            <p:ph type="ctrTitle"/>
          </p:nvPr>
        </p:nvSpPr>
        <p:spPr>
          <a:xfrm>
            <a:off x="2205872" y="2121030"/>
            <a:ext cx="7780256" cy="1629957"/>
          </a:xfrm>
        </p:spPr>
        <p:txBody>
          <a:bodyPr>
            <a:normAutofit/>
          </a:bodyPr>
          <a:lstStyle/>
          <a:p>
            <a:r>
              <a:rPr lang="uk-UA" sz="4800" b="1" dirty="0">
                <a:latin typeface="Arial" panose="020B0604020202020204" pitchFamily="34" charset="0"/>
                <a:cs typeface="Arial" panose="020B0604020202020204" pitchFamily="34" charset="0"/>
              </a:rPr>
              <a:t>Тема </a:t>
            </a:r>
            <a:r>
              <a:rPr lang="en-US" sz="4800" b="1" dirty="0">
                <a:latin typeface="Arial" panose="020B0604020202020204" pitchFamily="34" charset="0"/>
                <a:cs typeface="Arial" panose="020B0604020202020204" pitchFamily="34" charset="0"/>
              </a:rPr>
              <a:t>6</a:t>
            </a:r>
            <a:r>
              <a:rPr lang="uk-UA" sz="4800" b="1" dirty="0">
                <a:latin typeface="Arial" panose="020B0604020202020204" pitchFamily="34" charset="0"/>
                <a:cs typeface="Arial" panose="020B0604020202020204" pitchFamily="34" charset="0"/>
              </a:rPr>
              <a:t>. Електронний документообіг</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2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Електронний цифровий підпис</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990836"/>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Інструмент, що забезпечує легітимність </a:t>
            </a:r>
            <a:r>
              <a:rPr lang="uk-UA" sz="2000" dirty="0" err="1">
                <a:effectLst/>
                <a:ea typeface="Calibri" panose="020F0502020204030204" pitchFamily="34" charset="0"/>
                <a:cs typeface="Times New Roman" panose="02020603050405020304" pitchFamily="18" charset="0"/>
              </a:rPr>
              <a:t>безпаперових</a:t>
            </a:r>
            <a:r>
              <a:rPr lang="uk-UA" sz="2000" dirty="0">
                <a:effectLst/>
                <a:ea typeface="Calibri" panose="020F0502020204030204" pitchFamily="34" charset="0"/>
                <a:cs typeface="Times New Roman" panose="02020603050405020304" pitchFamily="18" charset="0"/>
              </a:rPr>
              <a:t> технологій документообігу – це електронний цифровий підпис. Створення електронного документа завершується накладанням електронного підпису.</a:t>
            </a:r>
          </a:p>
          <a:p>
            <a:pPr indent="450215" algn="just">
              <a:spcAft>
                <a:spcPts val="800"/>
              </a:spcAft>
            </a:pPr>
            <a:r>
              <a:rPr lang="uk-UA" sz="2000" dirty="0">
                <a:effectLst/>
                <a:ea typeface="Calibri" panose="020F0502020204030204" pitchFamily="34" charset="0"/>
                <a:cs typeface="Times New Roman" panose="02020603050405020304" pitchFamily="18" charset="0"/>
              </a:rPr>
              <a:t>Основним документом, який регламентує застосування електронного цифрового підпису є Закон України «Про електронний цифровий підпис».</a:t>
            </a:r>
          </a:p>
          <a:p>
            <a:pPr indent="450215" algn="just">
              <a:spcAft>
                <a:spcPts val="800"/>
              </a:spcAft>
            </a:pPr>
            <a:r>
              <a:rPr lang="uk-UA" sz="2000" dirty="0">
                <a:effectLst/>
                <a:ea typeface="Calibri" panose="020F0502020204030204" pitchFamily="34" charset="0"/>
                <a:cs typeface="Times New Roman" panose="02020603050405020304" pitchFamily="18" charset="0"/>
              </a:rPr>
              <a:t>З правової точки зору електронний </a:t>
            </a:r>
            <a:r>
              <a:rPr lang="uk-UA" sz="2000" b="1" i="1" dirty="0">
                <a:effectLst/>
                <a:ea typeface="Calibri" panose="020F0502020204030204" pitchFamily="34" charset="0"/>
                <a:cs typeface="Times New Roman" panose="02020603050405020304" pitchFamily="18" charset="0"/>
              </a:rPr>
              <a:t>цифровий підпис</a:t>
            </a:r>
            <a:r>
              <a:rPr lang="uk-UA" sz="2000" dirty="0">
                <a:effectLst/>
                <a:ea typeface="Calibri" panose="020F0502020204030204" pitchFamily="34" charset="0"/>
                <a:cs typeface="Times New Roman" panose="02020603050405020304" pitchFamily="18" charset="0"/>
              </a:rPr>
              <a:t> – це різновид електронного підпису, який за юридичним статусом прирівнюється до власноручного в разі виконання технічних умов, визначених законом. А фізично він являє собою унікальний електронний код, за допомогою якого підтверджується цілісність та юридична сила електронного документа, а також однозначно ідентифікується особа, яка його підписала. Тобто, електронний цифровий підпис підтверджує незмінність редакції документа, а у випадку внесення до документа навіть найнезначніших корегувань засвідчує, що цей документ уже не має юридичної сили.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469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Електронний цифровий підпис</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606389"/>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Система цифрового підпису припускає, що кожен користувач мережі має свій таємний ключ, який використовується для формування підпису, а також відповідний цьому таємному ключу відкритий ключ, відомий решті користувачів мережі й призначений для перевірки підпису.</a:t>
            </a:r>
          </a:p>
          <a:p>
            <a:pPr indent="450215" algn="just">
              <a:spcAft>
                <a:spcPts val="800"/>
              </a:spcAft>
            </a:pPr>
            <a:r>
              <a:rPr lang="uk-UA" sz="2000" dirty="0">
                <a:effectLst/>
                <a:ea typeface="Calibri" panose="020F0502020204030204" pitchFamily="34" charset="0"/>
                <a:cs typeface="Times New Roman" panose="02020603050405020304" pitchFamily="18" charset="0"/>
              </a:rPr>
              <a:t>Спосіб обчислення цифрового підпису такий, що знання відкритого ключа не може призвести до підробки підпису. Перевірити підпис може будь-який користувач, що має відкритий ключ.</a:t>
            </a:r>
          </a:p>
          <a:p>
            <a:pPr indent="450215" algn="just">
              <a:spcAft>
                <a:spcPts val="800"/>
              </a:spcAft>
            </a:pPr>
            <a:r>
              <a:rPr lang="uk-UA" sz="2000" dirty="0">
                <a:effectLst/>
                <a:ea typeface="Calibri" panose="020F0502020204030204" pitchFamily="34" charset="0"/>
                <a:cs typeface="Times New Roman" panose="02020603050405020304" pitchFamily="18" charset="0"/>
              </a:rPr>
              <a:t>Органи публічної влади, підприємства, установи та організації державної форми власності для засвідчення чинності відкритого ключа мають право використовувати лише посилений сертифікат ключа. Такі сертифікати мають право видавати тільки акредитовані центри сертифікації клю­чів, яких на сьогодні в Україні є 18 . А інші юридичні та фізичні особи можуть на договірних засадах засвідчувати чинність відкритого ключа сертифікатом ключа, сформованим центром сертифікації ключів, а також використовувати електронний цифровий підпис без сертифіката ключа.</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30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Електронний цифровий підпис</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554545"/>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Електронний цифровий підпис за правовим статусом прирівнюється до власноручного підпису (печатки) у разі, якщо:</a:t>
            </a:r>
          </a:p>
          <a:p>
            <a:pPr indent="450215" algn="just">
              <a:spcAft>
                <a:spcPts val="800"/>
              </a:spcAft>
            </a:pPr>
            <a:r>
              <a:rPr lang="uk-UA" sz="2000" dirty="0">
                <a:effectLst/>
                <a:ea typeface="Calibri" panose="020F0502020204030204" pitchFamily="34" charset="0"/>
                <a:cs typeface="Times New Roman" panose="02020603050405020304" pitchFamily="18" charset="0"/>
              </a:rPr>
              <a:t>1) електронний цифровий підпис підтверджено з використанням посиленого сертифіката ключа за допомогою надійних засобів цифрового підпису;</a:t>
            </a:r>
          </a:p>
          <a:p>
            <a:pPr indent="450215" algn="just">
              <a:spcAft>
                <a:spcPts val="800"/>
              </a:spcAft>
            </a:pPr>
            <a:r>
              <a:rPr lang="uk-UA" sz="2000" dirty="0">
                <a:effectLst/>
                <a:ea typeface="Calibri" panose="020F0502020204030204" pitchFamily="34" charset="0"/>
                <a:cs typeface="Times New Roman" panose="02020603050405020304" pitchFamily="18" charset="0"/>
              </a:rPr>
              <a:t>2) під час перевірки використовувався посилений сертифікат ключа, чинний на момент накладення електронного цифрового підпису;</a:t>
            </a:r>
          </a:p>
          <a:p>
            <a:pPr indent="450215" algn="just">
              <a:spcAft>
                <a:spcPts val="800"/>
              </a:spcAft>
            </a:pPr>
            <a:r>
              <a:rPr lang="uk-UA" sz="2000" dirty="0">
                <a:effectLst/>
                <a:ea typeface="Calibri" panose="020F0502020204030204" pitchFamily="34" charset="0"/>
                <a:cs typeface="Times New Roman" panose="02020603050405020304" pitchFamily="18" charset="0"/>
              </a:rPr>
              <a:t>3) особистий ключ </a:t>
            </a:r>
            <a:r>
              <a:rPr lang="uk-UA" sz="2000" dirty="0" err="1">
                <a:effectLst/>
                <a:ea typeface="Calibri" panose="020F0502020204030204" pitchFamily="34" charset="0"/>
                <a:cs typeface="Times New Roman" panose="02020603050405020304" pitchFamily="18" charset="0"/>
              </a:rPr>
              <a:t>підписувача</a:t>
            </a:r>
            <a:r>
              <a:rPr lang="uk-UA" sz="2000" dirty="0">
                <a:effectLst/>
                <a:ea typeface="Calibri" panose="020F0502020204030204" pitchFamily="34" charset="0"/>
                <a:cs typeface="Times New Roman" panose="02020603050405020304" pitchFamily="18" charset="0"/>
              </a:rPr>
              <a:t> відповідає відкритому ключу, зазначеному у сертифікаті.</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050" name="Picture 2" descr="КЕП: старий електронний цифровий підпис діє до 7 листопада 2020 року.  Вісник. Офіційно про податки">
            <a:extLst>
              <a:ext uri="{FF2B5EF4-FFF2-40B4-BE49-F238E27FC236}">
                <a16:creationId xmlns:a16="http://schemas.microsoft.com/office/drawing/2014/main" id="{E4A3B929-5C99-4263-A703-5A034D914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608" y="4300268"/>
            <a:ext cx="3720776" cy="221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4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Електронний цифровий підпис</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375283"/>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Під сертифікатом ключа розуміється документ, виданий центром сертифікації ключів, який засвідчує чинність і належність відкритого ключа </a:t>
            </a:r>
            <a:r>
              <a:rPr lang="uk-UA" sz="2000" dirty="0" err="1">
                <a:effectLst/>
                <a:ea typeface="Calibri" panose="020F0502020204030204" pitchFamily="34" charset="0"/>
                <a:cs typeface="Times New Roman" panose="02020603050405020304" pitchFamily="18" charset="0"/>
              </a:rPr>
              <a:t>підписувачу</a:t>
            </a:r>
            <a:r>
              <a:rPr lang="uk-UA" sz="2000" dirty="0">
                <a:effectLst/>
                <a:ea typeface="Calibri" panose="020F0502020204030204" pitchFamily="34" charset="0"/>
                <a:cs typeface="Times New Roman" panose="02020603050405020304" pitchFamily="18" charset="0"/>
              </a:rPr>
              <a:t>. Сертифікати ключів можуть розповсюджуватися в електронній формі або у формі документа на папері та використовуватися для ідентифікації особи </a:t>
            </a:r>
            <a:r>
              <a:rPr lang="uk-UA" sz="2000" dirty="0" err="1">
                <a:effectLst/>
                <a:ea typeface="Calibri" panose="020F0502020204030204" pitchFamily="34" charset="0"/>
                <a:cs typeface="Times New Roman" panose="02020603050405020304" pitchFamily="18" charset="0"/>
              </a:rPr>
              <a:t>підписувача</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Посилений сертифікат ключа – виданий акредитованим центром сертифікації ключів, вповноваженим центром, центральним вповноваженим органом.</a:t>
            </a:r>
          </a:p>
          <a:p>
            <a:pPr indent="450215" algn="just">
              <a:spcAft>
                <a:spcPts val="800"/>
              </a:spcAft>
            </a:pPr>
            <a:r>
              <a:rPr lang="uk-UA" sz="2000" dirty="0">
                <a:effectLst/>
                <a:ea typeface="Calibri" panose="020F0502020204030204" pitchFamily="34" charset="0"/>
                <a:cs typeface="Times New Roman" panose="02020603050405020304" pitchFamily="18" charset="0"/>
              </a:rPr>
              <a:t>У разі, коли законодавством передбачено засвідчення дійсності підпису на документах та відповідності копій документів оригіналам печаткою, на електронний документ накладається ще один електронний цифровий підпис (печатка) юридичної особи, спеціально призначений для таких цілей.</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73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86232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Системи автоматизації документообігу, що пропонуються на цей час на ринку України, в основному, є продуктами вітчизняних та російських виробників або інтеграторів зарубіжного програмного забезпечення, зокрема, на платформі </a:t>
            </a:r>
            <a:r>
              <a:rPr lang="uk-UA" sz="2000" dirty="0" err="1">
                <a:effectLst/>
                <a:ea typeface="Calibri" panose="020F0502020204030204" pitchFamily="34" charset="0"/>
                <a:cs typeface="Times New Roman" panose="02020603050405020304" pitchFamily="18" charset="0"/>
              </a:rPr>
              <a:t>Lotus</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Notes</a:t>
            </a:r>
            <a:r>
              <a:rPr lang="uk-UA" sz="2000" dirty="0">
                <a:effectLst/>
                <a:ea typeface="Calibri" panose="020F0502020204030204" pitchFamily="34" charset="0"/>
                <a:cs typeface="Times New Roman" panose="02020603050405020304" pitchFamily="18" charset="0"/>
              </a:rPr>
              <a:t>/</a:t>
            </a:r>
            <a:r>
              <a:rPr lang="uk-UA" sz="2000" dirty="0" err="1">
                <a:effectLst/>
                <a:ea typeface="Calibri" panose="020F0502020204030204" pitchFamily="34" charset="0"/>
                <a:cs typeface="Times New Roman" panose="02020603050405020304" pitchFamily="18" charset="0"/>
              </a:rPr>
              <a:t>Domino</a:t>
            </a:r>
            <a:r>
              <a:rPr lang="uk-UA" sz="2000" dirty="0">
                <a:effectLst/>
                <a:ea typeface="Calibri" panose="020F0502020204030204" pitchFamily="34" charset="0"/>
                <a:cs typeface="Times New Roman" panose="02020603050405020304" pitchFamily="18" charset="0"/>
              </a:rPr>
              <a:t> від компанії IBM. З українських розробок можна відзначити: Систему електронного документообігу Адміністрації Президента України (СЕД АПУ), АСКОД, «</a:t>
            </a:r>
            <a:r>
              <a:rPr lang="uk-UA" sz="2000" dirty="0" err="1">
                <a:effectLst/>
                <a:ea typeface="Calibri" panose="020F0502020204030204" pitchFamily="34" charset="0"/>
                <a:cs typeface="Times New Roman" panose="02020603050405020304" pitchFamily="18" charset="0"/>
              </a:rPr>
              <a:t>Megapolis.Документообіг</a:t>
            </a:r>
            <a:r>
              <a:rPr lang="uk-UA" sz="2000" dirty="0">
                <a:effectLst/>
                <a:ea typeface="Calibri" panose="020F0502020204030204" pitchFamily="34" charset="0"/>
                <a:cs typeface="Times New Roman" panose="02020603050405020304" pitchFamily="18" charset="0"/>
              </a:rPr>
              <a:t>», «ДОК ПРОФ 2.0», «Атлас ДОК» і «</a:t>
            </a:r>
            <a:r>
              <a:rPr lang="uk-UA" sz="2000" dirty="0" err="1">
                <a:effectLst/>
                <a:ea typeface="Calibri" panose="020F0502020204030204" pitchFamily="34" charset="0"/>
                <a:cs typeface="Times New Roman" panose="02020603050405020304" pitchFamily="18" charset="0"/>
              </a:rPr>
              <a:t>FossDoc</a:t>
            </a:r>
            <a:r>
              <a:rPr lang="uk-UA" sz="2000" dirty="0">
                <a:effectLst/>
                <a:ea typeface="Calibri" panose="020F0502020204030204" pitchFamily="34" charset="0"/>
                <a:cs typeface="Times New Roman" panose="02020603050405020304" pitchFamily="18" charset="0"/>
              </a:rPr>
              <a:t>». Серед відомих систем електронного документообігу (СЕД) російських постачальників можна назвати: «</a:t>
            </a:r>
            <a:r>
              <a:rPr lang="uk-UA" sz="2000" dirty="0" err="1">
                <a:effectLst/>
                <a:ea typeface="Calibri" panose="020F0502020204030204" pitchFamily="34" charset="0"/>
                <a:cs typeface="Times New Roman" panose="02020603050405020304" pitchFamily="18" charset="0"/>
              </a:rPr>
              <a:t>Дело</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БОСРеферент</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CompanyMedia</a:t>
            </a:r>
            <a:r>
              <a:rPr lang="uk-UA" sz="2000" dirty="0">
                <a:effectLst/>
                <a:ea typeface="Calibri" panose="020F0502020204030204" pitchFamily="34" charset="0"/>
                <a:cs typeface="Times New Roman" panose="02020603050405020304" pitchFamily="18" charset="0"/>
              </a:rPr>
              <a:t>», «DIRECTUM», «DOCUMENTUM», «</a:t>
            </a:r>
            <a:r>
              <a:rPr lang="uk-UA" sz="2000" dirty="0" err="1">
                <a:effectLst/>
                <a:ea typeface="Calibri" panose="020F0502020204030204" pitchFamily="34" charset="0"/>
                <a:cs typeface="Times New Roman" panose="02020603050405020304" pitchFamily="18" charset="0"/>
              </a:rPr>
              <a:t>DocsVision</a:t>
            </a:r>
            <a:r>
              <a:rPr lang="uk-UA" sz="2000" dirty="0">
                <a:effectLst/>
                <a:ea typeface="Calibri" panose="020F0502020204030204" pitchFamily="34" charset="0"/>
                <a:cs typeface="Times New Roman" panose="02020603050405020304" pitchFamily="18" charset="0"/>
              </a:rPr>
              <a:t>», «ЕВФРАТ-Документооборот», «</a:t>
            </a:r>
            <a:r>
              <a:rPr lang="uk-UA" sz="2000" dirty="0" err="1">
                <a:effectLst/>
                <a:ea typeface="Calibri" panose="020F0502020204030204" pitchFamily="34" charset="0"/>
                <a:cs typeface="Times New Roman" panose="02020603050405020304" pitchFamily="18" charset="0"/>
              </a:rPr>
              <a:t>Optima-Workflow</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LanDocs</a:t>
            </a:r>
            <a:r>
              <a:rPr lang="uk-UA" sz="2000" dirty="0">
                <a:effectLst/>
                <a:ea typeface="Calibri" panose="020F0502020204030204" pitchFamily="34" charset="0"/>
                <a:cs typeface="Times New Roman" panose="02020603050405020304" pitchFamily="18" charset="0"/>
              </a:rPr>
              <a:t>», «МОТИВ», «</a:t>
            </a:r>
            <a:r>
              <a:rPr lang="uk-UA" sz="2000" dirty="0" err="1">
                <a:effectLst/>
                <a:ea typeface="Calibri" panose="020F0502020204030204" pitchFamily="34" charset="0"/>
                <a:cs typeface="Times New Roman" panose="02020603050405020304" pitchFamily="18" charset="0"/>
              </a:rPr>
              <a:t>Lotsia</a:t>
            </a:r>
            <a:r>
              <a:rPr lang="uk-UA" sz="2000" dirty="0">
                <a:effectLst/>
                <a:ea typeface="Calibri" panose="020F0502020204030204" pitchFamily="34" charset="0"/>
                <a:cs typeface="Times New Roman" panose="02020603050405020304" pitchFamily="18" charset="0"/>
              </a:rPr>
              <a:t> PDM </a:t>
            </a:r>
            <a:r>
              <a:rPr lang="uk-UA" sz="2000" dirty="0" err="1">
                <a:effectLst/>
                <a:ea typeface="Calibri" panose="020F0502020204030204" pitchFamily="34" charset="0"/>
                <a:cs typeface="Times New Roman" panose="02020603050405020304" pitchFamily="18" charset="0"/>
              </a:rPr>
              <a:t>Plus</a:t>
            </a:r>
            <a:r>
              <a:rPr lang="uk-UA" sz="2000" dirty="0">
                <a:effectLst/>
                <a:ea typeface="Calibri" panose="020F0502020204030204" pitchFamily="34" charset="0"/>
                <a:cs typeface="Times New Roman" panose="02020603050405020304" pitchFamily="18" charset="0"/>
              </a:rPr>
              <a:t>».</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DFE4BE9D-AACD-4144-B1BA-F776165B7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103" y="4225712"/>
            <a:ext cx="2906402" cy="217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80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5F1ECBB4-6086-45D4-AF2D-AAF5D41E08BE}"/>
              </a:ext>
            </a:extLst>
          </p:cNvPr>
          <p:cNvPicPr/>
          <p:nvPr/>
        </p:nvPicPr>
        <p:blipFill rotWithShape="1">
          <a:blip r:embed="rId2"/>
          <a:srcRect l="45959" t="60863" r="24266" b="19956"/>
          <a:stretch/>
        </p:blipFill>
        <p:spPr bwMode="auto">
          <a:xfrm>
            <a:off x="1483294" y="1584913"/>
            <a:ext cx="9225411" cy="40994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43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170099"/>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Функції, </a:t>
            </a:r>
            <a:r>
              <a:rPr lang="uk-UA" sz="2000" dirty="0">
                <a:effectLst/>
                <a:ea typeface="Calibri" panose="020F0502020204030204" pitchFamily="34" charset="0"/>
                <a:cs typeface="Times New Roman" panose="02020603050405020304" pitchFamily="18" charset="0"/>
              </a:rPr>
              <a:t>пропоновані СЕД своїм користувачам, дуже різноманітні. Наближено їх можна розділити на такі категорії:</a:t>
            </a:r>
          </a:p>
          <a:p>
            <a:pPr indent="450215" algn="just">
              <a:spcAft>
                <a:spcPts val="800"/>
              </a:spcAft>
            </a:pPr>
            <a:r>
              <a:rPr lang="uk-UA" sz="2000" dirty="0">
                <a:effectLst/>
                <a:ea typeface="Calibri" panose="020F0502020204030204" pitchFamily="34" charset="0"/>
                <a:cs typeface="Times New Roman" panose="02020603050405020304" pitchFamily="18" charset="0"/>
              </a:rPr>
              <a:t>1) збереження і пошук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2) підтримка канцелярії;</a:t>
            </a:r>
          </a:p>
          <a:p>
            <a:pPr indent="450215" algn="just">
              <a:spcAft>
                <a:spcPts val="800"/>
              </a:spcAft>
            </a:pPr>
            <a:r>
              <a:rPr lang="uk-UA" sz="2000" dirty="0">
                <a:effectLst/>
                <a:ea typeface="Calibri" panose="020F0502020204030204" pitchFamily="34" charset="0"/>
                <a:cs typeface="Times New Roman" panose="02020603050405020304" pitchFamily="18" charset="0"/>
              </a:rPr>
              <a:t>3) маршрутизація і контроль виконання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4) аналітичні звіти;</a:t>
            </a:r>
          </a:p>
          <a:p>
            <a:pPr indent="450215" algn="just">
              <a:spcAft>
                <a:spcPts val="800"/>
              </a:spcAft>
            </a:pPr>
            <a:r>
              <a:rPr lang="uk-UA" sz="2000" dirty="0">
                <a:effectLst/>
                <a:ea typeface="Calibri" panose="020F0502020204030204" pitchFamily="34" charset="0"/>
                <a:cs typeface="Times New Roman" panose="02020603050405020304" pitchFamily="18" charset="0"/>
              </a:rPr>
              <a:t>5) інформаційна безпека;</a:t>
            </a:r>
          </a:p>
          <a:p>
            <a:pPr indent="450215" algn="just">
              <a:spcAft>
                <a:spcPts val="800"/>
              </a:spcAft>
            </a:pPr>
            <a:r>
              <a:rPr lang="uk-UA" sz="2000" dirty="0">
                <a:effectLst/>
                <a:ea typeface="Calibri" panose="020F0502020204030204" pitchFamily="34" charset="0"/>
                <a:cs typeface="Times New Roman" panose="02020603050405020304" pitchFamily="18" charset="0"/>
              </a:rPr>
              <a:t>6) додаткові (специфічні) функції.</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4098" name="Picture 2" descr="У КСУ впроваджують систему електронного документообігу">
            <a:extLst>
              <a:ext uri="{FF2B5EF4-FFF2-40B4-BE49-F238E27FC236}">
                <a16:creationId xmlns:a16="http://schemas.microsoft.com/office/drawing/2014/main" id="{59131B70-9A50-4D8D-A8B7-72772EEC3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435" y="3429000"/>
            <a:ext cx="3935249" cy="262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6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503797"/>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Збереження і пошук документів.</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Централізоване зберігання документів – найважливіший аргумент для переходу на електронний документообіг. У зв’язку з цим варто звернути увагу на постачальника сховища даних, використовуваного в тій чи іншій СЕД. Можуть використовуватися:</a:t>
            </a:r>
          </a:p>
          <a:p>
            <a:pPr indent="450215" algn="just">
              <a:spcAft>
                <a:spcPts val="800"/>
              </a:spcAft>
            </a:pPr>
            <a:r>
              <a:rPr lang="uk-UA" sz="2000" dirty="0">
                <a:effectLst/>
                <a:ea typeface="Calibri" panose="020F0502020204030204" pitchFamily="34" charset="0"/>
                <a:cs typeface="Times New Roman" panose="02020603050405020304" pitchFamily="18" charset="0"/>
              </a:rPr>
              <a:t>1) сховища </a:t>
            </a:r>
            <a:r>
              <a:rPr lang="uk-UA" sz="2000" dirty="0" err="1">
                <a:effectLst/>
                <a:ea typeface="Calibri" panose="020F0502020204030204" pitchFamily="34" charset="0"/>
                <a:cs typeface="Times New Roman" panose="02020603050405020304" pitchFamily="18" charset="0"/>
              </a:rPr>
              <a:t>Lotus</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Notes</a:t>
            </a:r>
            <a:r>
              <a:rPr lang="uk-UA" sz="2000" dirty="0">
                <a:effectLst/>
                <a:ea typeface="Calibri" panose="020F0502020204030204" pitchFamily="34" charset="0"/>
                <a:cs typeface="Times New Roman" panose="02020603050405020304" pitchFamily="18" charset="0"/>
              </a:rPr>
              <a:t>/</a:t>
            </a:r>
            <a:r>
              <a:rPr lang="uk-UA" sz="2000" dirty="0" err="1">
                <a:effectLst/>
                <a:ea typeface="Calibri" panose="020F0502020204030204" pitchFamily="34" charset="0"/>
                <a:cs typeface="Times New Roman" panose="02020603050405020304" pitchFamily="18" charset="0"/>
              </a:rPr>
              <a:t>Domino</a:t>
            </a:r>
            <a:r>
              <a:rPr lang="uk-UA" sz="2000" dirty="0">
                <a:effectLst/>
                <a:ea typeface="Calibri" panose="020F0502020204030204" pitchFamily="34" charset="0"/>
                <a:cs typeface="Times New Roman" panose="02020603050405020304" pitchFamily="18" charset="0"/>
              </a:rPr>
              <a:t> (наприклад, «БОС-Референт», «</a:t>
            </a:r>
            <a:r>
              <a:rPr lang="uk-UA" sz="2000" dirty="0" err="1">
                <a:effectLst/>
                <a:ea typeface="Calibri" panose="020F0502020204030204" pitchFamily="34" charset="0"/>
                <a:cs typeface="Times New Roman" panose="02020603050405020304" pitchFamily="18" charset="0"/>
              </a:rPr>
              <a:t>CompanyMedia</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2) власні формати зберігання даних («ЕВФРАТ-Документооборот»);</a:t>
            </a:r>
          </a:p>
          <a:p>
            <a:pPr indent="450215" algn="just">
              <a:spcAft>
                <a:spcPts val="800"/>
              </a:spcAft>
            </a:pPr>
            <a:r>
              <a:rPr lang="uk-UA" sz="2000" dirty="0">
                <a:effectLst/>
                <a:ea typeface="Calibri" panose="020F0502020204030204" pitchFamily="34" charset="0"/>
                <a:cs typeface="Times New Roman" panose="02020603050405020304" pitchFamily="18" charset="0"/>
              </a:rPr>
              <a:t>3) Microsoft SQL Server в різних редакціях (СЕД АПУ, «</a:t>
            </a:r>
            <a:r>
              <a:rPr lang="uk-UA" sz="2000" dirty="0" err="1">
                <a:effectLst/>
                <a:ea typeface="Calibri" panose="020F0502020204030204" pitchFamily="34" charset="0"/>
                <a:cs typeface="Times New Roman" panose="02020603050405020304" pitchFamily="18" charset="0"/>
              </a:rPr>
              <a:t>Дело</a:t>
            </a:r>
            <a:r>
              <a:rPr lang="uk-UA" sz="2000" dirty="0">
                <a:effectLst/>
                <a:ea typeface="Calibri" panose="020F0502020204030204" pitchFamily="34" charset="0"/>
                <a:cs typeface="Times New Roman" panose="02020603050405020304" pitchFamily="18" charset="0"/>
              </a:rPr>
              <a:t>», «DIRECTUM», «</a:t>
            </a:r>
            <a:r>
              <a:rPr lang="uk-UA" sz="2000" dirty="0" err="1">
                <a:effectLst/>
                <a:ea typeface="Calibri" panose="020F0502020204030204" pitchFamily="34" charset="0"/>
                <a:cs typeface="Times New Roman" panose="02020603050405020304" pitchFamily="18" charset="0"/>
              </a:rPr>
              <a:t>DocsVision</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LanDocs</a:t>
            </a:r>
            <a:r>
              <a:rPr lang="uk-UA" sz="2000" dirty="0">
                <a:effectLst/>
                <a:ea typeface="Calibri" panose="020F0502020204030204" pitchFamily="34" charset="0"/>
                <a:cs typeface="Times New Roman" panose="02020603050405020304" pitchFamily="18" charset="0"/>
              </a:rPr>
              <a:t>» та ін.);</a:t>
            </a:r>
          </a:p>
          <a:p>
            <a:pPr indent="450215" algn="just">
              <a:spcAft>
                <a:spcPts val="800"/>
              </a:spcAft>
            </a:pPr>
            <a:r>
              <a:rPr lang="uk-UA" sz="2000" dirty="0">
                <a:effectLst/>
                <a:ea typeface="Calibri" panose="020F0502020204030204" pitchFamily="34" charset="0"/>
                <a:cs typeface="Times New Roman" panose="02020603050405020304" pitchFamily="18" charset="0"/>
              </a:rPr>
              <a:t>4) </a:t>
            </a:r>
            <a:r>
              <a:rPr lang="uk-UA" sz="2000" dirty="0" err="1">
                <a:effectLst/>
                <a:ea typeface="Calibri" panose="020F0502020204030204" pitchFamily="34" charset="0"/>
                <a:cs typeface="Times New Roman" panose="02020603050405020304" pitchFamily="18" charset="0"/>
              </a:rPr>
              <a:t>Oracle</a:t>
            </a:r>
            <a:r>
              <a:rPr lang="uk-UA" sz="2000" dirty="0">
                <a:effectLst/>
                <a:ea typeface="Calibri" panose="020F0502020204030204" pitchFamily="34" charset="0"/>
                <a:cs typeface="Times New Roman" panose="02020603050405020304" pitchFamily="18" charset="0"/>
              </a:rPr>
              <a:t> (АСКОД, «ДОК ПРОФ 2.0», «Атлас ДОК» та ін.);</a:t>
            </a:r>
          </a:p>
          <a:p>
            <a:pPr indent="450215" algn="just">
              <a:spcAft>
                <a:spcPts val="800"/>
              </a:spcAft>
            </a:pPr>
            <a:r>
              <a:rPr lang="uk-UA" sz="2000" dirty="0">
                <a:effectLst/>
                <a:ea typeface="Calibri" panose="020F0502020204030204" pitchFamily="34" charset="0"/>
                <a:cs typeface="Times New Roman" panose="02020603050405020304" pitchFamily="18" charset="0"/>
              </a:rPr>
              <a:t>5) одночасна підтримка MS SQL, </a:t>
            </a:r>
            <a:r>
              <a:rPr lang="uk-UA" sz="2000" dirty="0" err="1">
                <a:effectLst/>
                <a:ea typeface="Calibri" panose="020F0502020204030204" pitchFamily="34" charset="0"/>
                <a:cs typeface="Times New Roman" panose="02020603050405020304" pitchFamily="18" charset="0"/>
              </a:rPr>
              <a:t>Oracle</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Дело</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ЕВФРАТДокументооборот</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FossDoc</a:t>
            </a:r>
            <a:r>
              <a:rPr lang="uk-UA" sz="2000" dirty="0">
                <a:effectLst/>
                <a:ea typeface="Calibri" panose="020F0502020204030204" pitchFamily="34" charset="0"/>
                <a:cs typeface="Times New Roman" panose="02020603050405020304" pitchFamily="18" charset="0"/>
              </a:rPr>
              <a:t>» та ін.);</a:t>
            </a:r>
          </a:p>
          <a:p>
            <a:pPr indent="450215" algn="just">
              <a:spcAft>
                <a:spcPts val="800"/>
              </a:spcAft>
            </a:pPr>
            <a:r>
              <a:rPr lang="uk-UA" sz="2000" dirty="0">
                <a:effectLst/>
                <a:ea typeface="Calibri" panose="020F0502020204030204" pitchFamily="34" charset="0"/>
                <a:cs typeface="Times New Roman" panose="02020603050405020304" pitchFamily="18" charset="0"/>
              </a:rPr>
              <a:t>6) інші СУБД.</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276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041585"/>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Серед функцій для пошуку документів розрізняють:</a:t>
            </a:r>
          </a:p>
          <a:p>
            <a:pPr indent="450215" algn="just">
              <a:spcAft>
                <a:spcPts val="800"/>
              </a:spcAft>
            </a:pPr>
            <a:r>
              <a:rPr lang="uk-UA" sz="2000" dirty="0">
                <a:effectLst/>
                <a:ea typeface="Calibri" panose="020F0502020204030204" pitchFamily="34" charset="0"/>
                <a:cs typeface="Times New Roman" panose="02020603050405020304" pitchFamily="18" charset="0"/>
              </a:rPr>
              <a:t>1) пошук за атрибутами (полями)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2) пошук за вкладеними в документи файлами (повнотекстовий пошук);</a:t>
            </a:r>
          </a:p>
          <a:p>
            <a:pPr indent="450215" algn="just">
              <a:spcAft>
                <a:spcPts val="800"/>
              </a:spcAft>
            </a:pPr>
            <a:r>
              <a:rPr lang="uk-UA" sz="2000" dirty="0">
                <a:effectLst/>
                <a:ea typeface="Calibri" panose="020F0502020204030204" pitchFamily="34" charset="0"/>
                <a:cs typeface="Times New Roman" panose="02020603050405020304" pitchFamily="18" charset="0"/>
              </a:rPr>
              <a:t>3) складний пошук (з використанням логічних операцій);</a:t>
            </a:r>
          </a:p>
          <a:p>
            <a:pPr indent="450215" algn="just">
              <a:spcAft>
                <a:spcPts val="800"/>
              </a:spcAft>
            </a:pPr>
            <a:r>
              <a:rPr lang="uk-UA" sz="2000" dirty="0">
                <a:effectLst/>
                <a:ea typeface="Calibri" panose="020F0502020204030204" pitchFamily="34" charset="0"/>
                <a:cs typeface="Times New Roman" panose="02020603050405020304" pitchFamily="18" charset="0"/>
              </a:rPr>
              <a:t>4) гнучка система надання прав доступу.</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122" name="Picture 2" descr="НБУ не може ввести електронний документообіг через прокуратуру і суди |  Банкрутство та Ліквідація в Україні | Банкротство и Ликвидация в Украине">
            <a:extLst>
              <a:ext uri="{FF2B5EF4-FFF2-40B4-BE49-F238E27FC236}">
                <a16:creationId xmlns:a16="http://schemas.microsoft.com/office/drawing/2014/main" id="{89E0ECBF-2E62-433F-A0CB-5C38D4348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685" y="3498708"/>
            <a:ext cx="4173012" cy="249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81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63192"/>
            <a:ext cx="10481035" cy="5478423"/>
          </a:xfrm>
          <a:prstGeom prst="rect">
            <a:avLst/>
          </a:prstGeom>
          <a:noFill/>
        </p:spPr>
        <p:txBody>
          <a:bodyPr wrap="square" rtlCol="0">
            <a:spAutoFit/>
          </a:bodyPr>
          <a:lstStyle/>
          <a:p>
            <a:pPr indent="450215" algn="just">
              <a:spcAft>
                <a:spcPts val="800"/>
              </a:spcAft>
            </a:pPr>
            <a:r>
              <a:rPr lang="uk-UA" sz="1800" b="1" i="1" dirty="0">
                <a:effectLst/>
                <a:ea typeface="Calibri" panose="020F0502020204030204" pitchFamily="34" charset="0"/>
                <a:cs typeface="Times New Roman" panose="02020603050405020304" pitchFamily="18" charset="0"/>
              </a:rPr>
              <a:t>Підтримка роботи канцелярії </a:t>
            </a:r>
            <a:r>
              <a:rPr lang="uk-UA" sz="1800" dirty="0">
                <a:effectLst/>
                <a:ea typeface="Calibri" panose="020F0502020204030204" pitchFamily="34" charset="0"/>
                <a:cs typeface="Times New Roman" panose="02020603050405020304" pitchFamily="18" charset="0"/>
              </a:rPr>
              <a:t>– один з найважливіших компонентів СЕД. До основних «канцелярських» функцій можна віднести такі:</a:t>
            </a:r>
          </a:p>
          <a:p>
            <a:pPr indent="450215" algn="just">
              <a:spcAft>
                <a:spcPts val="800"/>
              </a:spcAft>
            </a:pPr>
            <a:r>
              <a:rPr lang="uk-UA" sz="1800" dirty="0">
                <a:effectLst/>
                <a:ea typeface="Calibri" panose="020F0502020204030204" pitchFamily="34" charset="0"/>
                <a:cs typeface="Times New Roman" panose="02020603050405020304" pitchFamily="18" charset="0"/>
              </a:rPr>
              <a:t>1) презентація документа у вигляді електронної картки – аналога реєстраційної картки документа;</a:t>
            </a:r>
          </a:p>
          <a:p>
            <a:pPr indent="450215" algn="just">
              <a:spcAft>
                <a:spcPts val="800"/>
              </a:spcAft>
            </a:pPr>
            <a:r>
              <a:rPr lang="uk-UA" sz="1800" dirty="0">
                <a:effectLst/>
                <a:ea typeface="Calibri" panose="020F0502020204030204" pitchFamily="34" charset="0"/>
                <a:cs typeface="Times New Roman" panose="02020603050405020304" pitchFamily="18" charset="0"/>
              </a:rPr>
              <a:t>2) підтримка введення документів у систему зі сканера;</a:t>
            </a:r>
          </a:p>
          <a:p>
            <a:pPr indent="450215" algn="just">
              <a:spcAft>
                <a:spcPts val="800"/>
              </a:spcAft>
            </a:pPr>
            <a:r>
              <a:rPr lang="uk-UA" sz="1800" dirty="0">
                <a:effectLst/>
                <a:ea typeface="Calibri" panose="020F0502020204030204" pitchFamily="34" charset="0"/>
                <a:cs typeface="Times New Roman" panose="02020603050405020304" pitchFamily="18" charset="0"/>
              </a:rPr>
              <a:t>3) створення документів у електронному вигляді безпосередньо у системі;</a:t>
            </a:r>
          </a:p>
          <a:p>
            <a:pPr indent="450215" algn="just">
              <a:spcAft>
                <a:spcPts val="800"/>
              </a:spcAft>
            </a:pPr>
            <a:r>
              <a:rPr lang="uk-UA" sz="1800" dirty="0">
                <a:effectLst/>
                <a:ea typeface="Calibri" panose="020F0502020204030204" pitchFamily="34" charset="0"/>
                <a:cs typeface="Times New Roman" panose="02020603050405020304" pitchFamily="18" charset="0"/>
              </a:rPr>
              <a:t>4) ведення номенклатури справ;</a:t>
            </a:r>
          </a:p>
          <a:p>
            <a:pPr indent="450215" algn="just">
              <a:spcAft>
                <a:spcPts val="800"/>
              </a:spcAft>
            </a:pPr>
            <a:r>
              <a:rPr lang="uk-UA" sz="1800" dirty="0">
                <a:effectLst/>
                <a:ea typeface="Calibri" panose="020F0502020204030204" pitchFamily="34" charset="0"/>
                <a:cs typeface="Times New Roman" panose="02020603050405020304" pitchFamily="18" charset="0"/>
              </a:rPr>
              <a:t>5) реєстрація документів, в тому числі тих, що надійшли електронною поштою;</a:t>
            </a:r>
          </a:p>
          <a:p>
            <a:pPr indent="450215" algn="just">
              <a:spcAft>
                <a:spcPts val="800"/>
              </a:spcAft>
            </a:pPr>
            <a:r>
              <a:rPr lang="uk-UA" sz="1800" dirty="0">
                <a:effectLst/>
                <a:ea typeface="Calibri" panose="020F0502020204030204" pitchFamily="34" charset="0"/>
                <a:cs typeface="Times New Roman" panose="02020603050405020304" pitchFamily="18" charset="0"/>
              </a:rPr>
              <a:t>6) повний цикл роботи з вхідними/вихідними документами;</a:t>
            </a:r>
          </a:p>
          <a:p>
            <a:pPr indent="450215" algn="just">
              <a:spcAft>
                <a:spcPts val="800"/>
              </a:spcAft>
            </a:pPr>
            <a:r>
              <a:rPr lang="uk-UA" sz="1800" dirty="0">
                <a:effectLst/>
                <a:ea typeface="Calibri" panose="020F0502020204030204" pitchFamily="34" charset="0"/>
                <a:cs typeface="Times New Roman" panose="02020603050405020304" pitchFamily="18" charset="0"/>
              </a:rPr>
              <a:t>7) підтримка службових записок;</a:t>
            </a:r>
          </a:p>
          <a:p>
            <a:pPr indent="450215" algn="just">
              <a:spcAft>
                <a:spcPts val="800"/>
              </a:spcAft>
            </a:pPr>
            <a:r>
              <a:rPr lang="uk-UA" sz="1800" dirty="0">
                <a:effectLst/>
                <a:ea typeface="Calibri" panose="020F0502020204030204" pitchFamily="34" charset="0"/>
                <a:cs typeface="Times New Roman" panose="02020603050405020304" pitchFamily="18" charset="0"/>
              </a:rPr>
              <a:t>8) робота зі зверненнями громадян;</a:t>
            </a:r>
          </a:p>
          <a:p>
            <a:pPr indent="450215" algn="just">
              <a:spcAft>
                <a:spcPts val="800"/>
              </a:spcAft>
            </a:pPr>
            <a:r>
              <a:rPr lang="uk-UA" sz="1800" dirty="0">
                <a:effectLst/>
                <a:ea typeface="Calibri" panose="020F0502020204030204" pitchFamily="34" charset="0"/>
                <a:cs typeface="Times New Roman" panose="02020603050405020304" pitchFamily="18" charset="0"/>
              </a:rPr>
              <a:t>9) робота із заявками;</a:t>
            </a:r>
          </a:p>
          <a:p>
            <a:pPr indent="450215" algn="just">
              <a:spcAft>
                <a:spcPts val="800"/>
              </a:spcAft>
            </a:pPr>
            <a:r>
              <a:rPr lang="uk-UA" sz="1800" dirty="0">
                <a:effectLst/>
                <a:ea typeface="Calibri" panose="020F0502020204030204" pitchFamily="34" charset="0"/>
                <a:cs typeface="Times New Roman" panose="02020603050405020304" pitchFamily="18" charset="0"/>
              </a:rPr>
              <a:t>10) ведення журналів реєстрації та обліку паперових оригіналів документів;</a:t>
            </a:r>
          </a:p>
          <a:p>
            <a:pPr indent="450215" algn="just">
              <a:spcAft>
                <a:spcPts val="800"/>
              </a:spcAft>
            </a:pPr>
            <a:r>
              <a:rPr lang="uk-UA" sz="1800" dirty="0">
                <a:effectLst/>
                <a:ea typeface="Calibri" panose="020F0502020204030204" pitchFamily="34" charset="0"/>
                <a:cs typeface="Times New Roman" panose="02020603050405020304" pitchFamily="18" charset="0"/>
              </a:rPr>
              <a:t>11) підтримка допоміжних процесів документообігу (контрольне вичитування, додаткове узгодження);</a:t>
            </a:r>
          </a:p>
          <a:p>
            <a:pPr indent="450215" algn="just">
              <a:spcAft>
                <a:spcPts val="800"/>
              </a:spcAft>
            </a:pPr>
            <a:r>
              <a:rPr lang="uk-UA" sz="1800" dirty="0">
                <a:effectLst/>
                <a:ea typeface="Calibri" panose="020F0502020204030204" pitchFamily="34" charset="0"/>
                <a:cs typeface="Times New Roman" panose="02020603050405020304" pitchFamily="18" charset="0"/>
              </a:rPr>
              <a:t>12) підтримка ієрархічних довідників.</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08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04A55-79BA-4B9B-BCB2-6F5B33DB432D}"/>
              </a:ext>
            </a:extLst>
          </p:cNvPr>
          <p:cNvSpPr>
            <a:spLocks noGrp="1"/>
          </p:cNvSpPr>
          <p:nvPr>
            <p:ph type="title"/>
          </p:nvPr>
        </p:nvSpPr>
        <p:spPr>
          <a:xfrm>
            <a:off x="838200" y="365125"/>
            <a:ext cx="10515600" cy="761711"/>
          </a:xfrm>
        </p:spPr>
        <p:txBody>
          <a:bodyPr/>
          <a:lstStyle/>
          <a:p>
            <a:pPr algn="ctr"/>
            <a:r>
              <a:rPr lang="uk-UA" b="1" dirty="0"/>
              <a:t>План</a:t>
            </a:r>
            <a:endParaRPr lang="ru-RU" b="1" dirty="0"/>
          </a:p>
        </p:txBody>
      </p:sp>
      <p:grpSp>
        <p:nvGrpSpPr>
          <p:cNvPr id="9" name="Group 7">
            <a:extLst>
              <a:ext uri="{FF2B5EF4-FFF2-40B4-BE49-F238E27FC236}">
                <a16:creationId xmlns:a16="http://schemas.microsoft.com/office/drawing/2014/main" id="{D598E15B-2AA0-4A3C-8DC3-AF91281BAA6F}"/>
              </a:ext>
            </a:extLst>
          </p:cNvPr>
          <p:cNvGrpSpPr>
            <a:grpSpLocks/>
          </p:cNvGrpSpPr>
          <p:nvPr/>
        </p:nvGrpSpPr>
        <p:grpSpPr bwMode="auto">
          <a:xfrm>
            <a:off x="2806485" y="2431983"/>
            <a:ext cx="6949820" cy="555626"/>
            <a:chOff x="1248" y="2030"/>
            <a:chExt cx="3324" cy="350"/>
          </a:xfrm>
        </p:grpSpPr>
        <p:sp>
          <p:nvSpPr>
            <p:cNvPr id="10" name="Line 8">
              <a:extLst>
                <a:ext uri="{FF2B5EF4-FFF2-40B4-BE49-F238E27FC236}">
                  <a16:creationId xmlns:a16="http://schemas.microsoft.com/office/drawing/2014/main" id="{DDA1F1B0-C24F-42EF-B9F7-447A705E1370}"/>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9">
              <a:extLst>
                <a:ext uri="{FF2B5EF4-FFF2-40B4-BE49-F238E27FC236}">
                  <a16:creationId xmlns:a16="http://schemas.microsoft.com/office/drawing/2014/main" id="{251A583E-C14E-48A2-9A18-9D107C4FB103}"/>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id="{7391DD7C-DD23-4CD5-8EC0-E9CCF5B799F2}"/>
                </a:ext>
              </a:extLst>
            </p:cNvPr>
            <p:cNvSpPr txBox="1">
              <a:spLocks noChangeArrowheads="1"/>
            </p:cNvSpPr>
            <p:nvPr/>
          </p:nvSpPr>
          <p:spPr bwMode="gray">
            <a:xfrm>
              <a:off x="1747" y="2069"/>
              <a:ext cx="28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Особливості електронного документообігу</a:t>
              </a:r>
              <a:endParaRPr lang="en-US" sz="2000" dirty="0">
                <a:solidFill>
                  <a:srgbClr val="000000"/>
                </a:solidFill>
              </a:endParaRPr>
            </a:p>
          </p:txBody>
        </p:sp>
        <p:sp>
          <p:nvSpPr>
            <p:cNvPr id="13" name="Text Box 11">
              <a:extLst>
                <a:ext uri="{FF2B5EF4-FFF2-40B4-BE49-F238E27FC236}">
                  <a16:creationId xmlns:a16="http://schemas.microsoft.com/office/drawing/2014/main" id="{D54F45B7-411C-4EFE-AAD6-3070A1EBA34B}"/>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id="{83E6B8F7-BD7A-471B-8A3F-82EF0259F744}"/>
              </a:ext>
            </a:extLst>
          </p:cNvPr>
          <p:cNvGrpSpPr>
            <a:grpSpLocks/>
          </p:cNvGrpSpPr>
          <p:nvPr/>
        </p:nvGrpSpPr>
        <p:grpSpPr bwMode="auto">
          <a:xfrm>
            <a:off x="2806485" y="3270177"/>
            <a:ext cx="6724013" cy="555625"/>
            <a:chOff x="1248" y="2640"/>
            <a:chExt cx="3216" cy="350"/>
          </a:xfrm>
        </p:grpSpPr>
        <p:sp>
          <p:nvSpPr>
            <p:cNvPr id="15" name="Line 13">
              <a:extLst>
                <a:ext uri="{FF2B5EF4-FFF2-40B4-BE49-F238E27FC236}">
                  <a16:creationId xmlns:a16="http://schemas.microsoft.com/office/drawing/2014/main" id="{F962E53B-BC7C-4520-8621-4697A8E04017}"/>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id="{6C9DB3CC-F42E-4D6B-80CD-42068AD1598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6">
              <a:extLst>
                <a:ext uri="{FF2B5EF4-FFF2-40B4-BE49-F238E27FC236}">
                  <a16:creationId xmlns:a16="http://schemas.microsoft.com/office/drawing/2014/main" id="{A05A5845-CA43-458B-93C3-642A978870E0}"/>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id="{AC406D38-BC26-4527-87BF-86C5B29C48AD}"/>
              </a:ext>
            </a:extLst>
          </p:cNvPr>
          <p:cNvGrpSpPr>
            <a:grpSpLocks/>
          </p:cNvGrpSpPr>
          <p:nvPr/>
        </p:nvGrpSpPr>
        <p:grpSpPr bwMode="auto">
          <a:xfrm>
            <a:off x="2806485" y="4108377"/>
            <a:ext cx="6724013" cy="555625"/>
            <a:chOff x="1248" y="3230"/>
            <a:chExt cx="3216" cy="350"/>
          </a:xfrm>
        </p:grpSpPr>
        <p:sp>
          <p:nvSpPr>
            <p:cNvPr id="20" name="Line 18">
              <a:extLst>
                <a:ext uri="{FF2B5EF4-FFF2-40B4-BE49-F238E27FC236}">
                  <a16:creationId xmlns:a16="http://schemas.microsoft.com/office/drawing/2014/main" id="{8921CDA7-26BD-4E67-A356-43CB2B13688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id="{7AF88062-C1C3-4916-8192-F645CE36C71F}"/>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1">
              <a:extLst>
                <a:ext uri="{FF2B5EF4-FFF2-40B4-BE49-F238E27FC236}">
                  <a16:creationId xmlns:a16="http://schemas.microsoft.com/office/drawing/2014/main" id="{7E33C027-9D76-4459-B1AF-DAC46714031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
        <p:nvSpPr>
          <p:cNvPr id="33" name="Text Box 10">
            <a:extLst>
              <a:ext uri="{FF2B5EF4-FFF2-40B4-BE49-F238E27FC236}">
                <a16:creationId xmlns:a16="http://schemas.microsoft.com/office/drawing/2014/main" id="{083F9772-26FA-456B-A5CE-23686DEF92FC}"/>
              </a:ext>
            </a:extLst>
          </p:cNvPr>
          <p:cNvSpPr txBox="1">
            <a:spLocks noChangeArrowheads="1"/>
          </p:cNvSpPr>
          <p:nvPr/>
        </p:nvSpPr>
        <p:spPr bwMode="gray">
          <a:xfrm>
            <a:off x="3849793" y="3309834"/>
            <a:ext cx="5906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Електронний цифровий підпис</a:t>
            </a:r>
            <a:endParaRPr lang="en-US" sz="2000" dirty="0">
              <a:solidFill>
                <a:srgbClr val="000000"/>
              </a:solidFill>
            </a:endParaRPr>
          </a:p>
        </p:txBody>
      </p:sp>
      <p:sp>
        <p:nvSpPr>
          <p:cNvPr id="34" name="Text Box 10">
            <a:extLst>
              <a:ext uri="{FF2B5EF4-FFF2-40B4-BE49-F238E27FC236}">
                <a16:creationId xmlns:a16="http://schemas.microsoft.com/office/drawing/2014/main" id="{96DDA605-286C-4EB5-85B6-C2EE45DCA74D}"/>
              </a:ext>
            </a:extLst>
          </p:cNvPr>
          <p:cNvSpPr txBox="1">
            <a:spLocks noChangeArrowheads="1"/>
          </p:cNvSpPr>
          <p:nvPr/>
        </p:nvSpPr>
        <p:spPr bwMode="gray">
          <a:xfrm>
            <a:off x="3849794" y="3914144"/>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Функції сучасних систем електронного документообігу</a:t>
            </a:r>
            <a:endParaRPr lang="en-US" sz="2000" dirty="0">
              <a:solidFill>
                <a:srgbClr val="000000"/>
              </a:solidFill>
            </a:endParaRPr>
          </a:p>
        </p:txBody>
      </p:sp>
    </p:spTree>
    <p:extLst>
      <p:ext uri="{BB962C8B-B14F-4D97-AF65-F5344CB8AC3E}">
        <p14:creationId xmlns:p14="http://schemas.microsoft.com/office/powerpoint/2010/main" val="643217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63192"/>
            <a:ext cx="10481035" cy="4914166"/>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Маршрутизація і контроль виконання документів.</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Функції даної категорії дозволяють управляти </a:t>
            </a:r>
            <a:r>
              <a:rPr lang="uk-UA" sz="2000" dirty="0" err="1">
                <a:effectLst/>
                <a:ea typeface="Calibri" panose="020F0502020204030204" pitchFamily="34" charset="0"/>
                <a:cs typeface="Times New Roman" panose="02020603050405020304" pitchFamily="18" charset="0"/>
              </a:rPr>
              <a:t>документопотоками</a:t>
            </a:r>
            <a:r>
              <a:rPr lang="uk-UA" sz="2000" dirty="0">
                <a:effectLst/>
                <a:ea typeface="Calibri" panose="020F0502020204030204" pitchFamily="34" charset="0"/>
                <a:cs typeface="Times New Roman" panose="02020603050405020304" pitchFamily="18" charset="0"/>
              </a:rPr>
              <a:t> в організації та контролювати виконання робіт з документами. До основних функцій цієї категорії відносяться:</a:t>
            </a:r>
          </a:p>
          <a:p>
            <a:pPr indent="450215" algn="just">
              <a:spcAft>
                <a:spcPts val="800"/>
              </a:spcAft>
            </a:pPr>
            <a:r>
              <a:rPr lang="uk-UA" sz="2000" dirty="0">
                <a:effectLst/>
                <a:ea typeface="Calibri" panose="020F0502020204030204" pitchFamily="34" charset="0"/>
                <a:cs typeface="Times New Roman" panose="02020603050405020304" pitchFamily="18" charset="0"/>
              </a:rPr>
              <a:t>­1) проектування маршрутів документів з можливістю послідовно-паралельного їх виконання;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2) підтримка різних дій над документами під час маршруту: візування, узгодження, накладення резолюції, підписання тощо;</a:t>
            </a:r>
          </a:p>
          <a:p>
            <a:pPr indent="450215" algn="just">
              <a:spcAft>
                <a:spcPts val="800"/>
              </a:spcAft>
            </a:pPr>
            <a:r>
              <a:rPr lang="uk-UA" sz="2000" dirty="0">
                <a:effectLst/>
                <a:ea typeface="Calibri" panose="020F0502020204030204" pitchFamily="34" charset="0"/>
                <a:cs typeface="Times New Roman" panose="02020603050405020304" pitchFamily="18" charset="0"/>
              </a:rPr>
              <a:t>3) відправка документів як за типовими, раніше спроектованими, так і за новими, визначеними користувачем у процесі виконання завдання, маршрутами;</a:t>
            </a:r>
          </a:p>
          <a:p>
            <a:pPr indent="450215" algn="just">
              <a:spcAft>
                <a:spcPts val="800"/>
              </a:spcAft>
            </a:pPr>
            <a:r>
              <a:rPr lang="uk-UA" sz="2000" dirty="0">
                <a:effectLst/>
                <a:ea typeface="Calibri" panose="020F0502020204030204" pitchFamily="34" charset="0"/>
                <a:cs typeface="Times New Roman" panose="02020603050405020304" pitchFamily="18" charset="0"/>
              </a:rPr>
              <a:t>4) повідомлення працівників про надходження до них на виконання нових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5) повідомлення про завершення етапів маршрутів;</a:t>
            </a:r>
          </a:p>
          <a:p>
            <a:pPr indent="450215" algn="just">
              <a:spcAft>
                <a:spcPts val="800"/>
              </a:spcAft>
            </a:pPr>
            <a:r>
              <a:rPr lang="uk-UA" sz="2000" dirty="0">
                <a:effectLst/>
                <a:ea typeface="Calibri" panose="020F0502020204030204" pitchFamily="34" charset="0"/>
                <a:cs typeface="Times New Roman" panose="02020603050405020304" pitchFamily="18" charset="0"/>
              </a:rPr>
              <a:t>6) підтримка </a:t>
            </a:r>
            <a:r>
              <a:rPr lang="uk-UA" sz="2000" dirty="0" err="1">
                <a:effectLst/>
                <a:ea typeface="Calibri" panose="020F0502020204030204" pitchFamily="34" charset="0"/>
                <a:cs typeface="Times New Roman" panose="02020603050405020304" pitchFamily="18" charset="0"/>
              </a:rPr>
              <a:t>версійності</a:t>
            </a:r>
            <a:r>
              <a:rPr lang="uk-UA" sz="2000" dirty="0">
                <a:effectLst/>
                <a:ea typeface="Calibri" panose="020F0502020204030204" pitchFamily="34" charset="0"/>
                <a:cs typeface="Times New Roman" panose="02020603050405020304" pitchFamily="18" charset="0"/>
              </a:rPr>
              <a:t> документів (проектів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7) автоматичний контроль термінів виконання документів.</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50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63192"/>
            <a:ext cx="10481035" cy="2041585"/>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Аналітичні звіти.</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До загальноприйнятих звітів відносяться:</a:t>
            </a:r>
          </a:p>
          <a:p>
            <a:pPr indent="450215" algn="just">
              <a:spcAft>
                <a:spcPts val="800"/>
              </a:spcAft>
            </a:pPr>
            <a:r>
              <a:rPr lang="uk-UA" sz="2000" dirty="0">
                <a:effectLst/>
                <a:ea typeface="Calibri" panose="020F0502020204030204" pitchFamily="34" charset="0"/>
                <a:cs typeface="Times New Roman" panose="02020603050405020304" pitchFamily="18" charset="0"/>
              </a:rPr>
              <a:t>1) звіт про поточну зайнятість працівників;</a:t>
            </a:r>
          </a:p>
          <a:p>
            <a:pPr indent="450215" algn="just">
              <a:spcAft>
                <a:spcPts val="800"/>
              </a:spcAft>
            </a:pPr>
            <a:r>
              <a:rPr lang="uk-UA" sz="2000" dirty="0">
                <a:effectLst/>
                <a:ea typeface="Calibri" panose="020F0502020204030204" pitchFamily="34" charset="0"/>
                <a:cs typeface="Times New Roman" panose="02020603050405020304" pitchFamily="18" charset="0"/>
              </a:rPr>
              <a:t>2) звіт про виконання робіт з документами (ретроспективний);</a:t>
            </a:r>
          </a:p>
          <a:p>
            <a:pPr indent="450215" algn="just">
              <a:spcAft>
                <a:spcPts val="800"/>
              </a:spcAft>
            </a:pPr>
            <a:r>
              <a:rPr lang="uk-UA" sz="2000" dirty="0">
                <a:effectLst/>
                <a:ea typeface="Calibri" panose="020F0502020204030204" pitchFamily="34" charset="0"/>
                <a:cs typeface="Times New Roman" panose="02020603050405020304" pitchFamily="18" charset="0"/>
              </a:rPr>
              <a:t>3) звіт про прострочені доручення.</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6146" name="Picture 2" descr="Аналітичний звіт – що таке і як скласти?">
            <a:extLst>
              <a:ext uri="{FF2B5EF4-FFF2-40B4-BE49-F238E27FC236}">
                <a16:creationId xmlns:a16="http://schemas.microsoft.com/office/drawing/2014/main" id="{53B50447-F272-4724-90A8-5939A5AEAC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659" y="3304777"/>
            <a:ext cx="47625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66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63192"/>
            <a:ext cx="10481035" cy="3272691"/>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Інформаційна безпека.</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Функції цієї категорії забезпечують інформаційну безпеку СЕД такими засобами:</a:t>
            </a:r>
          </a:p>
          <a:p>
            <a:pPr indent="450215" algn="just">
              <a:spcAft>
                <a:spcPts val="800"/>
              </a:spcAft>
            </a:pPr>
            <a:r>
              <a:rPr lang="uk-UA" sz="2000" dirty="0">
                <a:effectLst/>
                <a:ea typeface="Calibri" panose="020F0502020204030204" pitchFamily="34" charset="0"/>
                <a:cs typeface="Times New Roman" panose="02020603050405020304" pitchFamily="18" charset="0"/>
              </a:rPr>
              <a:t>1) аутентифікація користувачів системи;</a:t>
            </a:r>
          </a:p>
          <a:p>
            <a:pPr indent="450215" algn="just">
              <a:spcAft>
                <a:spcPts val="800"/>
              </a:spcAft>
            </a:pPr>
            <a:r>
              <a:rPr lang="uk-UA" sz="2000" dirty="0">
                <a:effectLst/>
                <a:ea typeface="Calibri" panose="020F0502020204030204" pitchFamily="34" charset="0"/>
                <a:cs typeface="Times New Roman" panose="02020603050405020304" pitchFamily="18" charset="0"/>
              </a:rPr>
              <a:t>2) розподіл прав доступу для працівників-користувачів СЕД;</a:t>
            </a:r>
          </a:p>
          <a:p>
            <a:pPr indent="450215" algn="just">
              <a:spcAft>
                <a:spcPts val="800"/>
              </a:spcAft>
            </a:pPr>
            <a:r>
              <a:rPr lang="uk-UA" sz="2000" dirty="0">
                <a:effectLst/>
                <a:ea typeface="Calibri" panose="020F0502020204030204" pitchFamily="34" charset="0"/>
                <a:cs typeface="Times New Roman" panose="02020603050405020304" pitchFamily="18" charset="0"/>
              </a:rPr>
              <a:t>3) підтримка електронного цифрового підпису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4) шифрування листів і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5) ведення історії і статистики роботи з документами;</a:t>
            </a:r>
          </a:p>
          <a:p>
            <a:pPr indent="450215" algn="just">
              <a:spcAft>
                <a:spcPts val="800"/>
              </a:spcAft>
            </a:pPr>
            <a:r>
              <a:rPr lang="uk-UA" sz="2000" dirty="0">
                <a:effectLst/>
                <a:ea typeface="Calibri" panose="020F0502020204030204" pitchFamily="34" charset="0"/>
                <a:cs typeface="Times New Roman" panose="02020603050405020304" pitchFamily="18" charset="0"/>
              </a:rPr>
              <a:t>6) аудит роботи користувачів в системі.</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170" name="Picture 2" descr="Інформаційна безпека в Компанії – захист інформації чи більше?">
            <a:extLst>
              <a:ext uri="{FF2B5EF4-FFF2-40B4-BE49-F238E27FC236}">
                <a16:creationId xmlns:a16="http://schemas.microsoft.com/office/drawing/2014/main" id="{6C7F72C6-9840-44E2-B1C2-EA0A5B76C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56"/>
          <a:stretch/>
        </p:blipFill>
        <p:spPr bwMode="auto">
          <a:xfrm>
            <a:off x="7275492" y="4535883"/>
            <a:ext cx="3338304" cy="186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1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Функції сучасних систем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263192"/>
            <a:ext cx="10481035" cy="3272691"/>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Додаткові (специфічні) функції.</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Деякі розробники СЕД пропонують ряд специфічних функцій, які властиві лише даній конкретній системі. Наприклад, СЕД АПУ створена на платформі SharePoint, що надає можливість безперешкодної інтеграції в СЕД усіх програмних продуктів Microsoft Office (Outlook, Word, Excel, PowerPoint, OneNote), крім того вона має мобільний інтерфейс для операційних систем Windows та </a:t>
            </a:r>
            <a:r>
              <a:rPr lang="uk-UA" sz="2000" dirty="0" err="1">
                <a:effectLst/>
                <a:ea typeface="Calibri" panose="020F0502020204030204" pitchFamily="34" charset="0"/>
                <a:cs typeface="Times New Roman" panose="02020603050405020304" pitchFamily="18" charset="0"/>
              </a:rPr>
              <a:t>iOS</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Lotsia</a:t>
            </a:r>
            <a:r>
              <a:rPr lang="uk-UA" sz="2000" dirty="0">
                <a:effectLst/>
                <a:ea typeface="Calibri" panose="020F0502020204030204" pitchFamily="34" charset="0"/>
                <a:cs typeface="Times New Roman" panose="02020603050405020304" pitchFamily="18" charset="0"/>
              </a:rPr>
              <a:t> PDM </a:t>
            </a:r>
            <a:r>
              <a:rPr lang="uk-UA" sz="2000" dirty="0" err="1">
                <a:effectLst/>
                <a:ea typeface="Calibri" panose="020F0502020204030204" pitchFamily="34" charset="0"/>
                <a:cs typeface="Times New Roman" panose="02020603050405020304" pitchFamily="18" charset="0"/>
              </a:rPr>
              <a:t>Plus</a:t>
            </a:r>
            <a:r>
              <a:rPr lang="uk-UA" sz="2000" dirty="0">
                <a:effectLst/>
                <a:ea typeface="Calibri" panose="020F0502020204030204" pitchFamily="34" charset="0"/>
                <a:cs typeface="Times New Roman" panose="02020603050405020304" pitchFamily="18" charset="0"/>
              </a:rPr>
              <a:t>» інтегрована з CAD-системами і підтримує роботу з конструкторською документацією. Система «</a:t>
            </a:r>
            <a:r>
              <a:rPr lang="uk-UA" sz="2000" dirty="0" err="1">
                <a:effectLst/>
                <a:ea typeface="Calibri" panose="020F0502020204030204" pitchFamily="34" charset="0"/>
                <a:cs typeface="Times New Roman" panose="02020603050405020304" pitchFamily="18" charset="0"/>
              </a:rPr>
              <a:t>FossDoc</a:t>
            </a:r>
            <a:r>
              <a:rPr lang="uk-UA" sz="2000" dirty="0">
                <a:effectLst/>
                <a:ea typeface="Calibri" panose="020F0502020204030204" pitchFamily="34" charset="0"/>
                <a:cs typeface="Times New Roman" panose="02020603050405020304" pitchFamily="18" charset="0"/>
              </a:rPr>
              <a:t>» може бути інтегрована з корпоративною поштовою системою «</a:t>
            </a:r>
            <a:r>
              <a:rPr lang="uk-UA" sz="2000" dirty="0" err="1">
                <a:effectLst/>
                <a:ea typeface="Calibri" panose="020F0502020204030204" pitchFamily="34" charset="0"/>
                <a:cs typeface="Times New Roman" panose="02020603050405020304" pitchFamily="18" charset="0"/>
              </a:rPr>
              <a:t>FossMail</a:t>
            </a:r>
            <a:r>
              <a:rPr lang="uk-UA" sz="2000" dirty="0">
                <a:effectLst/>
                <a:ea typeface="Calibri" panose="020F0502020204030204" pitchFamily="34" charset="0"/>
                <a:cs typeface="Times New Roman" panose="02020603050405020304" pitchFamily="18" charset="0"/>
              </a:rPr>
              <a:t>» того ж розробника. Цікаві також рішення, що пропонують інтеграцію з популярною ERP-системою «1С:Підприємство». Багато СЕД надають власні API-інтерфейси для розробки нової функціональності «під замовника».</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B0C1EE7C-79B3-4629-8CE7-B480CCFD1233}"/>
              </a:ext>
            </a:extLst>
          </p:cNvPr>
          <p:cNvSpPr txBox="1">
            <a:spLocks/>
          </p:cNvSpPr>
          <p:nvPr/>
        </p:nvSpPr>
        <p:spPr>
          <a:xfrm>
            <a:off x="2205872" y="2315160"/>
            <a:ext cx="7780256" cy="2227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800" b="1" dirty="0">
                <a:latin typeface="Arial" panose="020B0604020202020204" pitchFamily="34" charset="0"/>
                <a:cs typeface="Arial" panose="020B0604020202020204" pitchFamily="34" charset="0"/>
              </a:rPr>
              <a:t>Дякую за увагу!</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90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5221942"/>
          </a:xfrm>
          <a:prstGeom prst="rect">
            <a:avLst/>
          </a:prstGeom>
          <a:noFill/>
        </p:spPr>
        <p:txBody>
          <a:bodyPr wrap="square" rtlCol="0">
            <a:spAutoFit/>
          </a:bodyPr>
          <a:lstStyle/>
          <a:p>
            <a:pPr indent="450215" algn="just">
              <a:spcAft>
                <a:spcPts val="800"/>
              </a:spcAft>
            </a:pPr>
            <a:r>
              <a:rPr lang="uk-UA" sz="2000" b="1" dirty="0">
                <a:effectLst/>
                <a:ea typeface="Calibri" panose="020F0502020204030204" pitchFamily="34" charset="0"/>
                <a:cs typeface="Times New Roman" panose="02020603050405020304" pitchFamily="18" charset="0"/>
              </a:rPr>
              <a:t>Поняття та ознаки електронного документа.</a:t>
            </a:r>
            <a:r>
              <a:rPr lang="uk-UA" sz="2000" dirty="0">
                <a:effectLst/>
                <a:ea typeface="Calibri" panose="020F0502020204030204" pitchFamily="34" charset="0"/>
                <a:cs typeface="Times New Roman" panose="02020603050405020304" pitchFamily="18" charset="0"/>
              </a:rPr>
              <a:t> Законодавчим підґрунтям застосування електронного документообігу є два Закони України, прийняті ще у 2003 році, а саме: «Про електронний документ та електронний документообіг» і «Про електронний цифровий підпис». Ці закони визначають поняття електронного документа, електронного цифрового підпису, сертифікатів ключів цифрового підпису, загальних засад функціонування центрів сертифікації ключів, принципи організації електронного документообігу.</a:t>
            </a:r>
          </a:p>
          <a:p>
            <a:pPr indent="450215" algn="just">
              <a:spcAft>
                <a:spcPts val="800"/>
              </a:spcAft>
            </a:pPr>
            <a:r>
              <a:rPr lang="uk-UA" sz="2000" dirty="0">
                <a:effectLst/>
                <a:ea typeface="Calibri" panose="020F0502020204030204" pitchFamily="34" charset="0"/>
                <a:cs typeface="Times New Roman" panose="02020603050405020304" pitchFamily="18" charset="0"/>
              </a:rPr>
              <a:t>Статтею 5 Закону України «Про електронні документи та електронний документообіг» визначено поняття </a:t>
            </a:r>
            <a:r>
              <a:rPr lang="uk-UA" sz="2000" b="1" i="1" dirty="0">
                <a:effectLst/>
                <a:ea typeface="Calibri" panose="020F0502020204030204" pitchFamily="34" charset="0"/>
                <a:cs typeface="Times New Roman" panose="02020603050405020304" pitchFamily="18" charset="0"/>
              </a:rPr>
              <a:t>електронного документа</a:t>
            </a:r>
            <a:r>
              <a:rPr lang="uk-UA" sz="2000" dirty="0">
                <a:effectLst/>
                <a:ea typeface="Calibri" panose="020F0502020204030204" pitchFamily="34" charset="0"/>
                <a:cs typeface="Times New Roman" panose="02020603050405020304" pitchFamily="18" charset="0"/>
              </a:rPr>
              <a:t> – це документ, інформація в якому зафіксована у вигляді електронних даних, включаючи обов’язкові реквізити документа.</a:t>
            </a:r>
          </a:p>
          <a:p>
            <a:pPr indent="450215" algn="just">
              <a:spcAft>
                <a:spcPts val="800"/>
              </a:spcAft>
            </a:pPr>
            <a:r>
              <a:rPr lang="uk-UA" sz="2000" dirty="0">
                <a:effectLst/>
                <a:ea typeface="Calibri" panose="020F0502020204030204" pitchFamily="34" charset="0"/>
                <a:cs typeface="Times New Roman" panose="02020603050405020304" pitchFamily="18" charset="0"/>
              </a:rPr>
              <a:t>Оригіналом електронного документа є електронний примірник документа з обов’язковими реквізитами, у тому числі з електронним підписом автора або підписом, прирівняним до власноручного підпису відповідно до Закону України «Про електронний цифровий підпис». Якщо електронний документ надсилається декільком адресатам то кожен з його примірників вважається оригіналом електронного документа. Оригінал електронного документа має довести його цілісність та справжність у порядку, визначеному законодавством.</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272691"/>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Юридична сила електронного документа не може бути заперечена виключно через те, що він має електронну форму.</a:t>
            </a:r>
          </a:p>
          <a:p>
            <a:pPr indent="450215" algn="just">
              <a:spcAft>
                <a:spcPts val="800"/>
              </a:spcAft>
            </a:pPr>
            <a:r>
              <a:rPr lang="uk-UA" sz="2000" dirty="0">
                <a:effectLst/>
                <a:ea typeface="Calibri" panose="020F0502020204030204" pitchFamily="34" charset="0"/>
                <a:cs typeface="Times New Roman" panose="02020603050405020304" pitchFamily="18" charset="0"/>
              </a:rPr>
              <a:t>Разом з тим потрібно звернути увагу на те, що електронний документ не може бути застосовано як оригінал, якщо цим документом є:</a:t>
            </a:r>
          </a:p>
          <a:p>
            <a:pPr indent="450215" algn="just">
              <a:spcAft>
                <a:spcPts val="800"/>
              </a:spcAft>
            </a:pPr>
            <a:r>
              <a:rPr lang="uk-UA" sz="2000" dirty="0">
                <a:effectLst/>
                <a:ea typeface="Calibri" panose="020F0502020204030204" pitchFamily="34" charset="0"/>
                <a:cs typeface="Times New Roman" panose="02020603050405020304" pitchFamily="18" charset="0"/>
              </a:rPr>
              <a:t>1) свідоцтво про право на спадщину;</a:t>
            </a:r>
          </a:p>
          <a:p>
            <a:pPr indent="450215" algn="just">
              <a:spcAft>
                <a:spcPts val="800"/>
              </a:spcAft>
            </a:pPr>
            <a:r>
              <a:rPr lang="uk-UA" sz="2000" dirty="0">
                <a:effectLst/>
                <a:ea typeface="Calibri" panose="020F0502020204030204" pitchFamily="34" charset="0"/>
                <a:cs typeface="Times New Roman" panose="02020603050405020304" pitchFamily="18" charset="0"/>
              </a:rPr>
              <a:t>2) документ, який відповідно до законодавства може бути створений лише в одному оригінальному примірнику, крім випадків існування централізованого сховища оригіналів електронних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3) в інших випадках, передбачених законодавством.</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8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375283"/>
          </a:xfrm>
          <a:prstGeom prst="rect">
            <a:avLst/>
          </a:prstGeom>
          <a:noFill/>
        </p:spPr>
        <p:txBody>
          <a:bodyPr wrap="square" rtlCol="0">
            <a:spAutoFit/>
          </a:bodyPr>
          <a:lstStyle/>
          <a:p>
            <a:pPr indent="450215" algn="just">
              <a:spcAft>
                <a:spcPts val="800"/>
              </a:spcAft>
            </a:pPr>
            <a:r>
              <a:rPr lang="uk-UA" sz="2000" b="1" dirty="0">
                <a:effectLst/>
                <a:ea typeface="Calibri" panose="020F0502020204030204" pitchFamily="34" charset="0"/>
                <a:cs typeface="Times New Roman" panose="02020603050405020304" pitchFamily="18" charset="0"/>
              </a:rPr>
              <a:t>Порядок зберігання електронного документа.</a:t>
            </a:r>
            <a:r>
              <a:rPr lang="uk-UA" sz="2000" dirty="0">
                <a:effectLst/>
                <a:ea typeface="Calibri" panose="020F0502020204030204" pitchFamily="34" charset="0"/>
                <a:cs typeface="Times New Roman" panose="02020603050405020304" pitchFamily="18" charset="0"/>
              </a:rPr>
              <a:t> Електронні документи мають зберігатися на електронних носіях інформації у формі, що дозволяє перевірити їх цілісність.</a:t>
            </a:r>
          </a:p>
          <a:p>
            <a:pPr indent="450215" algn="just">
              <a:spcAft>
                <a:spcPts val="800"/>
              </a:spcAft>
            </a:pPr>
            <a:r>
              <a:rPr lang="uk-UA" sz="2000" dirty="0">
                <a:effectLst/>
                <a:ea typeface="Calibri" panose="020F0502020204030204" pitchFamily="34" charset="0"/>
                <a:cs typeface="Times New Roman" panose="02020603050405020304" pitchFamily="18" charset="0"/>
              </a:rPr>
              <a:t>Термін зберігання електронних документів на електронних носіях інформації повинен бути не меншим від строку, встановленого законодавством для відповідних документів на папері.</a:t>
            </a:r>
          </a:p>
          <a:p>
            <a:pPr indent="450215" algn="just">
              <a:spcAft>
                <a:spcPts val="800"/>
              </a:spcAft>
            </a:pPr>
            <a:r>
              <a:rPr lang="uk-UA" sz="2000" dirty="0">
                <a:effectLst/>
                <a:ea typeface="Calibri" panose="020F0502020204030204" pitchFamily="34" charset="0"/>
                <a:cs typeface="Times New Roman" panose="02020603050405020304" pitchFamily="18" charset="0"/>
              </a:rPr>
              <a:t>У разі неможливості зберігання електронних документів на електронних носіях інформації протягом терміну, встановленого законодавством для відповідних документів на папері, суб’єкти електронного документообігу повинні вживати заходів щодо дублювання документів на кількох електронних носіях інформації та здійснювати їх періодичне копіювання відповідно до порядку обліку та копіювання документів, встановленого законодавством.</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22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477875"/>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Основними етапами документообігу в організації є:</a:t>
            </a:r>
            <a:endParaRPr lang="uk-UA" sz="2000" i="1"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1) обробка документів, які надходять в організацію (прийом і реєстрація);</a:t>
            </a:r>
          </a:p>
          <a:p>
            <a:pPr indent="450215" algn="just">
              <a:spcAft>
                <a:spcPts val="800"/>
              </a:spcAft>
            </a:pPr>
            <a:r>
              <a:rPr lang="uk-UA" sz="2000" dirty="0">
                <a:effectLst/>
                <a:ea typeface="Calibri" panose="020F0502020204030204" pitchFamily="34" charset="0"/>
                <a:cs typeface="Times New Roman" panose="02020603050405020304" pitchFamily="18" charset="0"/>
              </a:rPr>
              <a:t>2) попередній розгляд документів керівником;</a:t>
            </a:r>
          </a:p>
          <a:p>
            <a:pPr indent="450215" algn="just">
              <a:spcAft>
                <a:spcPts val="800"/>
              </a:spcAft>
            </a:pPr>
            <a:r>
              <a:rPr lang="uk-UA" sz="2000" dirty="0">
                <a:effectLst/>
                <a:ea typeface="Calibri" panose="020F0502020204030204" pitchFamily="34" charset="0"/>
                <a:cs typeface="Times New Roman" panose="02020603050405020304" pitchFamily="18" charset="0"/>
              </a:rPr>
              <a:t>3) організація руху документів всередині організації: доведення документів до виконавців, контроль за їх виконанням, проходження узгодження та підпис проектів документів;</a:t>
            </a:r>
          </a:p>
          <a:p>
            <a:pPr indent="450215" algn="just">
              <a:spcAft>
                <a:spcPts val="800"/>
              </a:spcAft>
            </a:pPr>
            <a:r>
              <a:rPr lang="uk-UA" sz="2000" dirty="0">
                <a:effectLst/>
                <a:ea typeface="Calibri" panose="020F0502020204030204" pitchFamily="34" charset="0"/>
                <a:cs typeface="Times New Roman" panose="02020603050405020304" pitchFamily="18" charset="0"/>
              </a:rPr>
              <a:t>4) відправка вихідних документів адресатам;</a:t>
            </a:r>
          </a:p>
          <a:p>
            <a:pPr indent="450215" algn="just">
              <a:spcAft>
                <a:spcPts val="800"/>
              </a:spcAft>
            </a:pPr>
            <a:r>
              <a:rPr lang="uk-UA" sz="2000" dirty="0">
                <a:effectLst/>
                <a:ea typeface="Calibri" panose="020F0502020204030204" pitchFamily="34" charset="0"/>
                <a:cs typeface="Times New Roman" panose="02020603050405020304" pitchFamily="18" charset="0"/>
              </a:rPr>
              <a:t>5) формування справ;</a:t>
            </a:r>
          </a:p>
          <a:p>
            <a:pPr indent="450215" algn="just">
              <a:spcAft>
                <a:spcPts val="800"/>
              </a:spcAft>
            </a:pPr>
            <a:r>
              <a:rPr lang="uk-UA" sz="2000" dirty="0">
                <a:effectLst/>
                <a:ea typeface="Calibri" panose="020F0502020204030204" pitchFamily="34" charset="0"/>
                <a:cs typeface="Times New Roman" panose="02020603050405020304" pitchFamily="18" charset="0"/>
              </a:rPr>
              <a:t>6) підготовка й передача справ до архіву.</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26" name="Picture 2" descr="Як перейти на електронний документообіг з клієнтами. Кейс Work.ua — Work.ua">
            <a:extLst>
              <a:ext uri="{FF2B5EF4-FFF2-40B4-BE49-F238E27FC236}">
                <a16:creationId xmlns:a16="http://schemas.microsoft.com/office/drawing/2014/main" id="{76834BD2-149A-4AC5-8D5F-B4382EFF4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940" y="3603157"/>
            <a:ext cx="4128155" cy="232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73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811574"/>
          </a:xfrm>
          <a:prstGeom prst="rect">
            <a:avLst/>
          </a:prstGeom>
          <a:noFill/>
        </p:spPr>
        <p:txBody>
          <a:bodyPr wrap="square" rtlCol="0">
            <a:spAutoFit/>
          </a:bodyPr>
          <a:lstStyle/>
          <a:p>
            <a:pPr indent="450215" algn="just">
              <a:spcAft>
                <a:spcPts val="800"/>
              </a:spcAft>
            </a:pPr>
            <a:r>
              <a:rPr lang="uk-UA" sz="2000" b="1" i="1" dirty="0">
                <a:effectLst/>
                <a:ea typeface="Calibri" panose="020F0502020204030204" pitchFamily="34" charset="0"/>
                <a:cs typeface="Times New Roman" panose="02020603050405020304" pitchFamily="18" charset="0"/>
              </a:rPr>
              <a:t>Електронний документ підлягає відхиленню у таких випадках:</a:t>
            </a:r>
            <a:endParaRPr lang="uk-UA" sz="2000" dirty="0">
              <a:effectLst/>
              <a:ea typeface="Calibri" panose="020F0502020204030204" pitchFamily="34" charset="0"/>
              <a:cs typeface="Times New Roman" panose="02020603050405020304" pitchFamily="18" charset="0"/>
            </a:endParaRPr>
          </a:p>
          <a:p>
            <a:pPr indent="450215" algn="just">
              <a:spcAft>
                <a:spcPts val="800"/>
              </a:spcAft>
            </a:pPr>
            <a:r>
              <a:rPr lang="uk-UA" sz="2000" dirty="0">
                <a:effectLst/>
                <a:ea typeface="Calibri" panose="020F0502020204030204" pitchFamily="34" charset="0"/>
                <a:cs typeface="Times New Roman" panose="02020603050405020304" pitchFamily="18" charset="0"/>
              </a:rPr>
              <a:t>1) відсутність у адресата надійних засобів електронного цифрового підпису;</a:t>
            </a:r>
          </a:p>
          <a:p>
            <a:pPr indent="450215" algn="just">
              <a:spcAft>
                <a:spcPts val="800"/>
              </a:spcAft>
            </a:pPr>
            <a:r>
              <a:rPr lang="uk-UA" sz="2000" dirty="0">
                <a:effectLst/>
                <a:ea typeface="Calibri" panose="020F0502020204030204" pitchFamily="34" charset="0"/>
                <a:cs typeface="Times New Roman" panose="02020603050405020304" pitchFamily="18" charset="0"/>
              </a:rPr>
              <a:t>2) надходження не за </a:t>
            </a:r>
            <a:r>
              <a:rPr lang="uk-UA" sz="2000" dirty="0" err="1">
                <a:effectLst/>
                <a:ea typeface="Calibri" panose="020F0502020204030204" pitchFamily="34" charset="0"/>
                <a:cs typeface="Times New Roman" panose="02020603050405020304" pitchFamily="18" charset="0"/>
              </a:rPr>
              <a:t>адресою</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3) зараження вірусом;</a:t>
            </a:r>
          </a:p>
          <a:p>
            <a:pPr indent="450215" algn="just">
              <a:spcAft>
                <a:spcPts val="800"/>
              </a:spcAft>
            </a:pPr>
            <a:r>
              <a:rPr lang="uk-UA" sz="2000" dirty="0">
                <a:effectLst/>
                <a:ea typeface="Calibri" panose="020F0502020204030204" pitchFamily="34" charset="0"/>
                <a:cs typeface="Times New Roman" panose="02020603050405020304" pitchFamily="18" charset="0"/>
              </a:rPr>
              <a:t>4) негативний результат перевірки на цілісність і справжність усіх накладених на нього електронних цифрових підписів (у тому числі відповідність особи, яка наклала ЕЦП особі, що зазначена підписантом документа).</a:t>
            </a:r>
          </a:p>
          <a:p>
            <a:pPr indent="450215" algn="just">
              <a:spcAft>
                <a:spcPts val="800"/>
              </a:spcAft>
            </a:pPr>
            <a:r>
              <a:rPr lang="uk-UA" sz="2000" dirty="0">
                <a:effectLst/>
                <a:ea typeface="Calibri" panose="020F0502020204030204" pitchFamily="34" charset="0"/>
                <a:cs typeface="Times New Roman" panose="02020603050405020304" pitchFamily="18" charset="0"/>
              </a:rPr>
              <a:t>При цьому відправнику в дводенний строк надсилається відповідне повідомлення.</a:t>
            </a:r>
          </a:p>
          <a:p>
            <a:pPr indent="450215" algn="just">
              <a:spcAft>
                <a:spcPts val="800"/>
              </a:spcAft>
            </a:pPr>
            <a:r>
              <a:rPr lang="uk-UA" sz="2000" dirty="0">
                <a:effectLst/>
                <a:ea typeface="Calibri" panose="020F0502020204030204" pitchFamily="34" charset="0"/>
                <a:cs typeface="Times New Roman" panose="02020603050405020304" pitchFamily="18" charset="0"/>
              </a:rPr>
              <a:t>Вказана вище процедура для електронного документа відповідає процедурі повернення паперового документа. Тобто, кожен одержаний адресатом електронний документ перевіряється на зараження його вірусом, на цілісність і справжність усіх накладених на нього електронних цифрових підписів.</a:t>
            </a:r>
          </a:p>
          <a:p>
            <a:pPr indent="450215" algn="just">
              <a:spcAft>
                <a:spcPts val="800"/>
              </a:spcAft>
            </a:pPr>
            <a:r>
              <a:rPr lang="uk-UA" sz="2000" dirty="0">
                <a:effectLst/>
                <a:ea typeface="Calibri" panose="020F0502020204030204" pitchFamily="34" charset="0"/>
                <a:cs typeface="Times New Roman" panose="02020603050405020304" pitchFamily="18" charset="0"/>
              </a:rPr>
              <a:t>Попередній розгляд електронного документа здійснюється у його візуальній формі.</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43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5016758"/>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Підписання або затвердження електронного документа здійснюється шляхом накладення на нього електронних цифрових підписів відповідних посадовців. Після накладення останнього підпису у створеному електронному документі проставляється дата і реєстраційний номер. Якщо електронний документ не підписано – він не реєструється, а його виконавець інформується про відхилення документа.</a:t>
            </a:r>
          </a:p>
          <a:p>
            <a:pPr indent="450215" algn="just">
              <a:spcAft>
                <a:spcPts val="800"/>
              </a:spcAft>
            </a:pPr>
            <a:r>
              <a:rPr lang="uk-UA" sz="2000" dirty="0">
                <a:effectLst/>
                <a:ea typeface="Calibri" panose="020F0502020204030204" pitchFamily="34" charset="0"/>
                <a:cs typeface="Times New Roman" panose="02020603050405020304" pitchFamily="18" charset="0"/>
              </a:rPr>
              <a:t>Проставлення електронної печатки на електронний документ здійснюється лише у визначених законодавством та передбачених внутрішніми нормативними актами випадках після підписання або затвердження електронного документа.</a:t>
            </a:r>
          </a:p>
          <a:p>
            <a:pPr indent="450215" algn="just">
              <a:spcAft>
                <a:spcPts val="800"/>
              </a:spcAft>
            </a:pPr>
            <a:r>
              <a:rPr lang="uk-UA" sz="2000" dirty="0">
                <a:effectLst/>
                <a:ea typeface="Calibri" panose="020F0502020204030204" pitchFamily="34" charset="0"/>
                <a:cs typeface="Times New Roman" panose="02020603050405020304" pitchFamily="18" charset="0"/>
              </a:rPr>
              <a:t>Адресування електронних документів здійснюється з додержанням тих же вимог, що й для документів на папері.</a:t>
            </a:r>
          </a:p>
          <a:p>
            <a:pPr indent="450215" algn="just">
              <a:spcAft>
                <a:spcPts val="800"/>
              </a:spcAft>
            </a:pPr>
            <a:r>
              <a:rPr lang="uk-UA" sz="2000" dirty="0">
                <a:effectLst/>
                <a:ea typeface="Calibri" panose="020F0502020204030204" pitchFamily="34" charset="0"/>
                <a:cs typeface="Times New Roman" panose="02020603050405020304" pitchFamily="18" charset="0"/>
              </a:rPr>
              <a:t>Перед відправленням вихідного електронного документа він перевіряється на цілісність. Також перевіряється справжність усіх накладених на нього електронних цифрових підписів. Якщо цілісність електронного документа порушена або не підтверджено справжність накладеного на нього електронного цифрового підпису, він теж не реєструється, а виконавець інформується про відхилення документа.</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50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Особливості електронного документообігу</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503797"/>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Електронний документ вважається одержаним адресатом з часу надходження відправнику повідомлення про його прийняття і реєстрацію.</a:t>
            </a:r>
          </a:p>
          <a:p>
            <a:pPr indent="450215" algn="just">
              <a:spcAft>
                <a:spcPts val="800"/>
              </a:spcAft>
            </a:pPr>
            <a:r>
              <a:rPr lang="uk-UA" sz="2000" dirty="0">
                <a:effectLst/>
                <a:ea typeface="Calibri" panose="020F0502020204030204" pitchFamily="34" charset="0"/>
                <a:cs typeface="Times New Roman" panose="02020603050405020304" pitchFamily="18" charset="0"/>
              </a:rPr>
              <a:t>У разі одержання від адресата повідомлення про відхилення електронного документа, відправник усуває причини відхилення і повторно відправляє документ. При цьому не здійснюється підтвердження факту одержання від адресата повідомлення щодо електронного документа відправником.</a:t>
            </a:r>
          </a:p>
          <a:p>
            <a:pPr indent="450215" algn="just">
              <a:spcAft>
                <a:spcPts val="800"/>
              </a:spcAft>
            </a:pPr>
            <a:r>
              <a:rPr lang="uk-UA" sz="2000" dirty="0">
                <a:effectLst/>
                <a:ea typeface="Calibri" panose="020F0502020204030204" pitchFamily="34" charset="0"/>
                <a:cs typeface="Times New Roman" panose="02020603050405020304" pitchFamily="18" charset="0"/>
              </a:rPr>
              <a:t>Реєстраційний номер, дата і час реєстрації електронного документа адресатом зазначаються відправником у </a:t>
            </a:r>
            <a:r>
              <a:rPr lang="uk-UA" sz="2000" dirty="0" err="1">
                <a:effectLst/>
                <a:ea typeface="Calibri" panose="020F0502020204030204" pitchFamily="34" charset="0"/>
                <a:cs typeface="Times New Roman" panose="02020603050405020304" pitchFamily="18" charset="0"/>
              </a:rPr>
              <a:t>реєстраційно</a:t>
            </a:r>
            <a:r>
              <a:rPr lang="uk-UA" sz="2000" dirty="0">
                <a:effectLst/>
                <a:ea typeface="Calibri" panose="020F0502020204030204" pitchFamily="34" charset="0"/>
                <a:cs typeface="Times New Roman" panose="02020603050405020304" pitchFamily="18" charset="0"/>
              </a:rPr>
              <a:t>-контрольній картці.</a:t>
            </a:r>
          </a:p>
          <a:p>
            <a:pPr indent="450215" algn="just">
              <a:spcAft>
                <a:spcPts val="800"/>
              </a:spcAft>
            </a:pPr>
            <a:r>
              <a:rPr lang="uk-UA" sz="2000" dirty="0">
                <a:effectLst/>
                <a:ea typeface="Calibri" panose="020F0502020204030204" pitchFamily="34" charset="0"/>
                <a:cs typeface="Times New Roman" panose="02020603050405020304" pitchFamily="18" charset="0"/>
              </a:rPr>
              <a:t>Погодження електронного документа здійснюється теж шляхом накладення на нього електронного цифрового підпису відповідного посадовця.</a:t>
            </a:r>
          </a:p>
          <a:p>
            <a:pPr indent="450215" algn="just">
              <a:spcAft>
                <a:spcPts val="800"/>
              </a:spcAft>
            </a:pPr>
            <a:r>
              <a:rPr lang="uk-UA" sz="2000" dirty="0">
                <a:effectLst/>
                <a:ea typeface="Calibri" panose="020F0502020204030204" pitchFamily="34" charset="0"/>
                <a:cs typeface="Times New Roman" panose="02020603050405020304" pitchFamily="18" charset="0"/>
              </a:rPr>
              <a:t>При наявності зауважень та пропозицій до поданого електронного документа вони вказуються в окремому електронному документі, скріпленому електронним цифровим підписом.</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3175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2214</Words>
  <Application>Microsoft Office PowerPoint</Application>
  <PresentationFormat>Широкоэкранный</PresentationFormat>
  <Paragraphs>136</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Calibri Light</vt:lpstr>
      <vt:lpstr>Тема Office</vt:lpstr>
      <vt:lpstr>Тема 6. Електронний документообіг</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cp:lastModifiedBy>
  <cp:revision>5</cp:revision>
  <dcterms:created xsi:type="dcterms:W3CDTF">2021-06-25T08:39:54Z</dcterms:created>
  <dcterms:modified xsi:type="dcterms:W3CDTF">2021-09-30T05:17:13Z</dcterms:modified>
</cp:coreProperties>
</file>