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ітли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1003300" y="0"/>
            <a:ext cx="1010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Прикарпатський національний університет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імені Василя </a:t>
            </a: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Стефаника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495300" y="369332"/>
            <a:ext cx="11214100" cy="5958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В.М. Клапчук</a:t>
            </a: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9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0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endParaRPr lang="uk-UA" sz="9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000" b="1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9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32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Галичина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: 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 стратегічних галузей економіки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0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9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Івано-Франківськ</a:t>
            </a: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2025</a:t>
            </a: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8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9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Рецензенти: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200" b="1" cap="all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благун</a:t>
            </a:r>
            <a:r>
              <a:rPr lang="uk-UA" sz="12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І. С.</a:t>
            </a: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доктор економічних наук, професор, декан економічного факультету Прикарпатського національного університету імені Василя Стефаника; </a:t>
            </a:r>
          </a:p>
          <a:p>
            <a:pPr algn="just">
              <a:spcAft>
                <a:spcPts val="0"/>
              </a:spcAft>
            </a:pPr>
            <a:r>
              <a:rPr lang="uk-UA" sz="1200" b="1" cap="all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великочий</a:t>
            </a:r>
            <a:r>
              <a:rPr lang="uk-UA" sz="12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В. С.,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доктор історичних наук, професор, декан факультету туризму Прикарпатського національного університету імені Василя Стефаника;</a:t>
            </a:r>
          </a:p>
          <a:p>
            <a:pPr algn="just">
              <a:spcAft>
                <a:spcPts val="0"/>
              </a:spcAft>
            </a:pPr>
            <a:r>
              <a:rPr lang="uk-UA" sz="12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ЛИТВИН М. Р.</a:t>
            </a: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доктор історичних наук, професор, завідувач відділу «Центр дослідження українсько-польських відносин» Інституту українознавства ім. І. Крип’якевича НАН України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Рекомендовано до друку Вченою радою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Прикарпатського національного університету імені Василя Стефаника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50215" algn="just">
              <a:spcAft>
                <a:spcPts val="0"/>
              </a:spcAft>
            </a:pP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Клапчук В. М. Галичина : історія стратегічних галузей економіки: монографія / Прикарпатський національний університет імені Василя Стефаника. Івано-Франківськ : Фоліант, 2025. 540 с., табл.: 241, рис.: 23, </a:t>
            </a:r>
            <a:r>
              <a:rPr lang="uk-UA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іл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.: 164, бібл.: с. 526–539.</a:t>
            </a:r>
          </a:p>
          <a:p>
            <a:pPr indent="450215" algn="just">
              <a:spcAft>
                <a:spcPts val="0"/>
              </a:spcAft>
            </a:pPr>
            <a:endParaRPr lang="uk-UA" sz="1200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Монографія </a:t>
            </a: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складається з п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яти</a:t>
            </a: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розділів, де наводиться інформація про територіальну структуру і населення Галичини та загальні особливості економіки, характеризуються стратегічні галузі господарювання у період до Другої світової війни. Основу економічної історії стратегічних галузей господарювання складають розділи, присвячені лісовому і лісопромисловому комплексу, гірничо-видобувній </a:t>
            </a:r>
            <a:r>
              <a:rPr lang="uk-UA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промислововсті</a:t>
            </a: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залізничному транспорту.</a:t>
            </a:r>
          </a:p>
          <a:p>
            <a:pPr indent="180340" algn="just">
              <a:spcAft>
                <a:spcPts val="0"/>
              </a:spcAft>
            </a:pP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Монографія ілюструється чисельними статистичними таблицями, світлинами та репродукціями </a:t>
            </a:r>
            <a:r>
              <a:rPr lang="uk-UA" sz="1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поштівок</a:t>
            </a:r>
            <a:r>
              <a:rPr lang="uk-UA" sz="1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що візуально підтверджують потужний розвиток окремих галузей економіки у Галичині. </a:t>
            </a:r>
            <a:endParaRPr lang="uk-UA" sz="1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09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65100" y="0"/>
            <a:ext cx="5829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Загалом у Галичині в 1905–1920 рр. було видобуто 17,69 млн т нафти.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кінець 1921 р. видобування нафти рівнялося 1906 р. і передвоєнного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рівня.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Нижче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наведемо дані, що вказують на видобуток нафти у період з 1884 по 1918 рр.</a:t>
            </a:r>
            <a:endParaRPr lang="uk-UA" sz="1200" dirty="0">
              <a:solidFill>
                <a:schemeClr val="bg1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1554562" y="632262"/>
            <a:ext cx="27428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Видобування нафти у Галичині</a:t>
            </a:r>
            <a:endParaRPr lang="uk-UA" sz="14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80156"/>
              </p:ext>
            </p:extLst>
          </p:nvPr>
        </p:nvGraphicFramePr>
        <p:xfrm>
          <a:off x="1222290" y="940039"/>
          <a:ext cx="3407410" cy="34674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95935">
                  <a:extLst>
                    <a:ext uri="{9D8B030D-6E8A-4147-A177-3AD203B41FA5}">
                      <a16:colId xmlns:a16="http://schemas.microsoft.com/office/drawing/2014/main" val="1102930670"/>
                    </a:ext>
                  </a:extLst>
                </a:gridCol>
                <a:gridCol w="1058545">
                  <a:extLst>
                    <a:ext uri="{9D8B030D-6E8A-4147-A177-3AD203B41FA5}">
                      <a16:colId xmlns:a16="http://schemas.microsoft.com/office/drawing/2014/main" val="1002683399"/>
                    </a:ext>
                  </a:extLst>
                </a:gridCol>
                <a:gridCol w="824230">
                  <a:extLst>
                    <a:ext uri="{9D8B030D-6E8A-4147-A177-3AD203B41FA5}">
                      <a16:colId xmlns:a16="http://schemas.microsoft.com/office/drawing/2014/main" val="47478938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8327439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Продукція, т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Продукція, т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844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1901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452200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6097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1885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1902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576000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474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1886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43100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1903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713300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432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1904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827100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14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1905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801800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219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1889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71700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760440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925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91600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1175970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5361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1891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87700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1908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1721590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768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1892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89900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2053150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637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96300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1910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1761420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9852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132000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1911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1453030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947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1895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214800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1912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1186500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3687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1896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339700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1913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1071040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904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309600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1914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878020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662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323100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1915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730090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403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1899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321600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1916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910900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3458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326300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1917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849730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106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1918</a:t>
                      </a:r>
                      <a:endParaRPr lang="uk-UA" sz="1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822940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537973"/>
                  </a:ext>
                </a:extLst>
              </a:tr>
            </a:tbl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165100" y="4504541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розробці нафтових родовищ велике значення мали іноземні інвестиції, зокрема капітали таких країн: Франція – 53 %; Галичини – 18 %; Швейцарія – 10 %; Австрія – 7 %; Англія – 4,4 %; Голландія – 4,3 %; решта країн – 3,3 %. Французький капітал з кожним роком мав все більший зиск від Галицької нафти.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Загалом у Галичині діяло 64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рафінерії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Найбільшою в Європі була Державна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рафінерія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Дрогобичі (250 тис. т на рік). Другою за потужністю була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рафінерія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«Галичина» у Дрогобичі (до 100 тис. т). 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1927 р. у Галичині видобуто понад 716 тис. т нафти та 453,6 млн м</a:t>
            </a:r>
            <a:r>
              <a:rPr lang="uk-UA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природного газу. 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Впродовж 1919–1928 рр. у Галичині загалом видобуто понад 7,5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мнл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 нафти (щорічно – 705–831 тис. т).</a:t>
            </a:r>
            <a:endParaRPr lang="uk-UA" sz="12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326672" y="0"/>
            <a:ext cx="5712928" cy="692497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Нафтовидобувні підприємства Галичини.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1885 р. у Галичині нараховувалося 359 великих і середніх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копалень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озокериту і нафти, яка перероблялася на 60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рафінеріях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1906 р. у Галичині функціонували 168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копалень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нафти. У 1932 р. на теренах Галичини функціонувало 71 нафтовидобувне та нафтопереробне підприємства, що було набагато менше, ніж напередодні Першої світової війни (1911 р. 172). 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Наприкінці 1930-х рр. кількість нафтових підприємств Галичини (1938 р. – 133) зросла майже удвічі у порівнянні з 1932 р.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Природний газ</a:t>
            </a: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Галичині видобувався як на нафтових, так і на газових свердловинах, зокрема у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Бібрці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Потоці,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Венглівці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Івонічах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Східниці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Косові та ін. місцевостях. 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Початок промислового використання сухого газу відноситься до 1923–1924 рр. коли було введено в експлуатацію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Дашавське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родовище, прокладено газопроводи до Стрия, Дрогобича, пізніше й деяких інших міст, а в 1929 р. – до Львова. У 1938 р. в експлуатації знаходилося близько 30 газових свердловин, що давали 215 млн 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газу. У 1927 р. у Биткові почався регулярний видобуток газу, що у 1937 р. склав 36 млн 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Озокеритове виробництво. 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1850 р. у Бориславі діяло близько 2 тис. озокеритових шахт. Продукування озокериту у Бориславі розпочалося у 1862 р.,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Біля 1870-х рр. в околицях Борислава видобувалося 5600 т озокериту та 11200 т скельної олії вартістю 2,4 млн зол.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ринських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Озокеритова «лихоманка» другої половини XIX ст. призвела до відкриття в околицях Борислава на площі 100 га (станом на 1865 р.) 2,6 тисяч шахт і копанок, де працювало понад 5 тис. робітників. У 1872 р. там діяло 4500 шахт і близько 1260 підприємств; у 1874 р., відповідно, 4000 та 854, де працювало 10,5 тис. робітників. Однак у 1891 р. діяло лише 772, а в 1900 р. – 75 шахт. За даними Підручника географії Галичини у 1873 р. у Бориславі працювало 12 тис. шахт (у більшій мірі – копанок).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1876 р. його видобуто близько 12 тис. т, 1880 р. – близько 13,6 тис. т, 1885 р. – близько 15,7 тис. т. 1889–1894 рр. – 8,2 тис. т, 1898 р. – 9,9 тис. т, 1900 р. – 2,6 тис. т, 1905 р. – 3,8 тис. т, 1907 рр. – бл. 3,2 тис. т. У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Дзвинячі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1896 р. – 350 т, 1901 р. – 258,4 т, 1903 р. – 507,8 т, у Старуні, відповідно, 287; 236,55; 84,65 т.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1906 р. у Галичині було зареєстровано 23 копальні озокериту. 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Бориславі в 1911 р. видобувалося 3 тис. т; в 1923–1927 рр. – 0,7 тис. т.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міжвоєнний період повністю занепало видобування озокериту. У 1938 р. в Бориславі добуто 310 т озокериту, у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Дзвинячі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136 т, а у Старуні – лише 7 т.</a:t>
            </a:r>
            <a:endParaRPr kumimoji="0" lang="ru-RU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Наприкінці 1938 р. озокеритні шахти майже зовсім припинили робот</a:t>
            </a:r>
            <a:r>
              <a:rPr lang="uk-UA" alt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92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37248"/>
            <a:ext cx="58547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ctr">
              <a:spcAft>
                <a:spcPts val="0"/>
              </a:spcAft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Видобування солі</a:t>
            </a: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Кухонна сіль. </a:t>
            </a:r>
            <a:r>
              <a:rPr lang="uk-UA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1773 р. у Східній Галичині функціонували 92 солеварні, а середній річний виробіток в них становив понад 56 тис. т.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другій половині XIX ст. основними виробниками солі були солеварні у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Болехові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Бохні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Вєлічці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Делятині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Долині, Дрогобичі,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Калуші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Косові,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Лацку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Ланчині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Стебнику.</a:t>
            </a:r>
            <a:endParaRPr lang="uk-UA" sz="1200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02" y="1432480"/>
            <a:ext cx="5039995" cy="324993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кутник 3"/>
          <p:cNvSpPr/>
          <p:nvPr/>
        </p:nvSpPr>
        <p:spPr>
          <a:xfrm>
            <a:off x="139699" y="5347036"/>
            <a:ext cx="59055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Випуск кухонної солі на солеварнях Галичини (1868–1892 рр., ц)</a:t>
            </a:r>
            <a:endParaRPr lang="uk-UA" sz="1400" dirty="0">
              <a:solidFill>
                <a:schemeClr val="bg1"/>
              </a:solidFill>
            </a:endParaRPr>
          </a:p>
        </p:txBody>
      </p:sp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551369"/>
              </p:ext>
            </p:extLst>
          </p:nvPr>
        </p:nvGraphicFramePr>
        <p:xfrm>
          <a:off x="0" y="5650746"/>
          <a:ext cx="9898380" cy="117462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16915">
                  <a:extLst>
                    <a:ext uri="{9D8B030D-6E8A-4147-A177-3AD203B41FA5}">
                      <a16:colId xmlns:a16="http://schemas.microsoft.com/office/drawing/2014/main" val="1356244948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1438799783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2356442158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1912744341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847781053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254961398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583560223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1700125210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3272750487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455871434"/>
                    </a:ext>
                  </a:extLst>
                </a:gridCol>
                <a:gridCol w="834390">
                  <a:extLst>
                    <a:ext uri="{9D8B030D-6E8A-4147-A177-3AD203B41FA5}">
                      <a16:colId xmlns:a16="http://schemas.microsoft.com/office/drawing/2014/main" val="143230969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4029981496"/>
                    </a:ext>
                  </a:extLst>
                </a:gridCol>
              </a:tblGrid>
              <a:tr h="8096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Болехів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Бохня</a:t>
                      </a: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Вєлічка</a:t>
                      </a: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Делятин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Долина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Дрогобич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Калуш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Косів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Лацко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Ланчин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Стебник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061477"/>
                  </a:ext>
                </a:extLst>
              </a:tr>
              <a:tr h="1352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Разом: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1469312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3630349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10674272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1011891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1233525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1208497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651449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1082191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1559984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846668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1683509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983178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рік: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58772,5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145214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426971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40475,6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49341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48339,9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38320,5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43287,6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62399,4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40317,5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67340,4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144709"/>
                  </a:ext>
                </a:extLst>
              </a:tr>
            </a:tbl>
          </a:graphicData>
        </a:graphic>
      </p:graphicFrame>
      <p:sp>
        <p:nvSpPr>
          <p:cNvPr id="9" name="Прямокутник 8"/>
          <p:cNvSpPr/>
          <p:nvPr/>
        </p:nvSpPr>
        <p:spPr>
          <a:xfrm>
            <a:off x="5854700" y="0"/>
            <a:ext cx="6242049" cy="517064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uk-UA" sz="11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Калійна сіль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1871 р. консорціум перетворився у Акціонерне товариство «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Kali-Bergbau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Salinenbetriebgesellschaft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Kałusz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1872 р. було випродуковано 2253680 ц продукції, 1873 р. – 304067, а в 1874 р. – лише 36944 ц. </a:t>
            </a: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1890 р. продукція каїніту становила 6030, 1891 р. – 6060 ц. З 1892 р. у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Калуші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щорічно слід було видобувати до 40 тис. ц каїніту. Почала діяти нова Акціонерна спілка «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Kali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яка стала правонаступницею спілки «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Margulis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180340">
              <a:spcAft>
                <a:spcPts val="0"/>
              </a:spcAft>
            </a:pPr>
            <a:r>
              <a:rPr lang="uk-UA" sz="11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Мінеральні води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До 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лікувальних розсолів належать сировиці у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Рабці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Бєсьніку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Івонічу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Риманові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Юровцях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Трускавці i Моршині.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i="1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Вуглекислі води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 у Галичині зустрічаються винятково у Карпатах. До них відносяться мінеральні джерела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Кросьценка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Щавниці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Яструбіка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Криниці,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Слотвінах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Ломниці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Мушині, Північній,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Поврожніку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Тулічу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Жегістові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Висовій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Ганьчовій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Бобрці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Щавному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Гриняві-Буркуті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.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i="1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Залізисті та карбонатні води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 виявлено у багатьох місцевостях Галичини, де вони приурочені до виходів на поверхню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менілітових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 аргілітів і глинистих й торфових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мокровин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.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i="1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Сірководневі джерела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 зустрічаються в околицях Кракова, на заході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львівсько-равського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 Розточчя, Поділлі, західних височинах Поділля та Покуття: Підгір’я,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Свошовиці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Мєсіна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Трускавець,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Підлюте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Немирів,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Шкло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Любінь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 Великий,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Пустомити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Новосільці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</a:t>
            </a:r>
            <a:r>
              <a:rPr lang="uk-UA" sz="1100" dirty="0" err="1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Микулинці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, Розділ</a:t>
            </a:r>
            <a:r>
              <a:rPr lang="uk-UA" sz="1100" dirty="0" smtClean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. </a:t>
            </a:r>
            <a:r>
              <a:rPr lang="uk-UA" sz="1100" kern="0" dirty="0" smtClean="0">
                <a:solidFill>
                  <a:schemeClr val="bg1"/>
                </a:solidFill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На </a:t>
            </a:r>
            <a:r>
              <a:rPr lang="uk-UA" sz="1100" kern="0" dirty="0">
                <a:solidFill>
                  <a:schemeClr val="bg1"/>
                </a:solidFill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базі родовищ мінеральних вод діяло понад 35 оздоровниць.</a:t>
            </a:r>
            <a:endParaRPr lang="uk-UA" sz="1100" kern="50" dirty="0">
              <a:solidFill>
                <a:schemeClr val="bg1"/>
              </a:solidFill>
              <a:latin typeface="Times New Roman" panose="02020603050405020304" pitchFamily="18" charset="0"/>
              <a:ea typeface="DejaVuSans"/>
              <a:cs typeface="Times New Roman" panose="02020603050405020304" pitchFamily="18" charset="0"/>
            </a:endParaRPr>
          </a:p>
          <a:p>
            <a:pPr indent="180340">
              <a:spcAft>
                <a:spcPts val="0"/>
              </a:spcAft>
            </a:pPr>
            <a:r>
              <a:rPr lang="uk-UA" sz="1100" b="1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 </a:t>
            </a:r>
            <a:r>
              <a:rPr lang="uk-UA" sz="11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Будівельні </a:t>
            </a:r>
            <a:r>
              <a:rPr lang="uk-UA" sz="1100" b="1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матеріали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Галичина багата на різноманітні поклади будівельних матеріалів, серед яких на перший план виходять кристалічні та осадові. 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  <a:cs typeface="Times New Roman" panose="02020603050405020304" pitchFamily="18" charset="0"/>
              </a:rPr>
              <a:t>У 1778 р. у Галичині згадувалися лише 43 </a:t>
            </a: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Batang"/>
              </a:rPr>
              <a:t>глиняних кар’єрів; у 1851 р. – 50 кам’яних, 22 вапняних та 74 глиняних кар’єрів; у 1880 р. – 22 кам’яних, 97 вапняних та 341 глиняних кар’єрів; у 1885 р. – 56 кам’яних, 73 вапняних та 301 глиняних кар’єрів. </a:t>
            </a:r>
            <a:endParaRPr lang="uk-UA" sz="11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Будівельні матеріали напередодні Першої світової війни видобувалися на 1124 кар’єрах Галичини: У першій третині XX ст. діяло 465 кар’єрів, 733 було законсервовано. </a:t>
            </a:r>
          </a:p>
          <a:p>
            <a:pPr indent="180340" algn="just">
              <a:spcAft>
                <a:spcPts val="0"/>
              </a:spcAft>
            </a:pPr>
            <a:r>
              <a:rPr lang="uk-UA" sz="11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Напередодні Першої світової війни та об’єми видобутої сировини кар’єрним методом були такими: гіпс – 20 тис. т; вогнетривка глина – 6 тис. т; будівельний камінь – 13 млн т; вапно – 160 тис. т; доломіт – 30 тис. т.</a:t>
            </a:r>
          </a:p>
        </p:txBody>
      </p:sp>
    </p:spTree>
    <p:extLst>
      <p:ext uri="{BB962C8B-B14F-4D97-AF65-F5344CB8AC3E}">
        <p14:creationId xmlns:p14="http://schemas.microsoft.com/office/powerpoint/2010/main" val="153385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213949" y="0"/>
            <a:ext cx="1484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Залізниці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27000" y="369332"/>
            <a:ext cx="6070600" cy="628633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143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Адміністративна структура залізниць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першої світової війни залізниці Галичини перебували у державній та приватній власності. Державними залізницями керувала адміністрація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Цісарсько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-Королівських державних залізниць.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1884 до 1915 р. державні залізниці австрійської частини монархії (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Предлітавії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називалися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Цісарсько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-Королівські державні залізниці, пізніше –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Цісарсько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-Королівські Австрійські державні залізниці. 1884 р. створено Генеральну дирекцію державних залізниць, до складу якої увійшли Краківська та Львівська Дирекції залізниць.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Станом на 1 січня 1892 р. до власності держави перейшли всі залізниці, за винятком 201 км «Північної залізниці цісаря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Фердинанда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яка також була викуплена урядом і стала державною 31 жовтня 1906 р.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території Галичини діяло чотири дирекції державних залізниць: Краківська, Львівська,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Станиславівська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Чернівецька.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 Першої світової війни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Цісарсько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-Королівські Австрійські державні залізниці мали загальну довжину близько 19 тис. км, які згідно мирних договорів поділено між Австрією, Чехословаччиною, Польщею, Румунією, Італією та Королівством сербів, хорватів і словенців.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Першим центральним органом з організації залізниць та залізничних перевезень у </a:t>
            </a:r>
            <a:r>
              <a:rPr kumimoji="0" lang="en-US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Речі Посполитій була Залізнична секція у складі Міністерства промисловості і торгівлі, утворена ще за часів німецької окупації ухвалою від 29 серпня 1918 р. 8 лютого 1919 р. створено Міністерство залізниць, яке 1 липня 1925 р. утворило 9 Дирекцій, в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Краківську, Львівську та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Станиславівську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Перший проект будівництва залізниць, що мали з’єднати Галичину з Віднем, з’явився у 1830 р. Однак перша залізниця була збудована лише 1847 р. з Кракова до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Мислов</a:t>
            </a:r>
            <a:r>
              <a:rPr kumimoji="0" lang="en-US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иць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 з відгалуженням до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Щакової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 для з’єднання з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Варшавсько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-Віденською залізницею.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Лінію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Ряшів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Львів відкрито у кілька етапів з 1855 до 1861 рр.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Наприкінці 1870 р. у Галичині було 885 км колій, щільність залізниць складала 1,13 км/100 км</a:t>
            </a:r>
            <a:r>
              <a:rPr kumimoji="0" lang="uk-UA" altLang="uk-UA" sz="115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2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Станом на 1876 р. через Галичину проходило сім залізниць загальною довжиною 1395,8 км: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«Північна залізниця цісаря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Фердинанда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».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«Галицька колія Кароля Людовика».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«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Львівсько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-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Чернівецько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-Ясська залізниця».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«Перша Угорсько-Галицька залізниця».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«Дністрянська залізниця».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Колія 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Альбрехта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.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14350" algn="l"/>
              </a:tabLst>
            </a:pP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«</a:t>
            </a:r>
            <a:r>
              <a:rPr kumimoji="0" lang="uk-UA" altLang="uk-UA" sz="115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Тарнівсько-Лелюхівська</a:t>
            </a:r>
            <a:r>
              <a:rPr kumimoji="0" lang="uk-UA" altLang="uk-UA" sz="115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/>
                <a:cs typeface="Times New Roman" panose="02020603050405020304" pitchFamily="18" charset="0"/>
              </a:rPr>
              <a:t> залізниця». </a:t>
            </a:r>
            <a:endParaRPr kumimoji="0" lang="uk-UA" altLang="uk-UA" sz="11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388100" y="982176"/>
            <a:ext cx="58039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1880 р. у Галичині було 1552,6 км залізниць. Рухомий склад складався з 319 локомотивів, 286 кондукторських, 549 пасажирських і 7806 товарних вагонів. Щільність залізниць становила 1, 977 км/100 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1885 р. рухомий склад залізниць подвоївся – 691 паровоз, 1186 пасажирських, 18466 товарних і 78 поштових вагонів. Залізницями перевезено 6,4 млн пасажирів.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 charset="0"/>
                <a:cs typeface="Times New Roman" panose="02020603050405020304" pitchFamily="18" charset="0"/>
              </a:rPr>
              <a:t>На кінець 1880-х рр. у Галичині загалом було 2815,2 км залізниць, де працювало 474 локомотивів, 367 кондукторських, 812 пасажирських і 9659 товарних вагонів. Щільність залізниць становила 3,379 км/100 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DejaVuSans" charset="0"/>
                <a:cs typeface="Times New Roman" panose="02020603050405020304" pitchFamily="18" charset="0"/>
              </a:rPr>
              <a:t>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середині 1890-х рр. у Галичині (2795,089 км залізниць усіх форм власності; 35,6 км/1000 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діяло дві регіональні дирекції державних залізниць – Львівська та Краківська.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початку XX ст. у Галичині діяло 50 залізниць. Загальна протяжність державних залізниць становила понад 3915 км (у Австрії – 21 тис. км).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Напередодні Першої світової війни довжина залізниць Австрії становила 22879 км, з яких 4128 км (18 %) влаштовано у Галичині. Щільність колій становила 5,4 км/100 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(Бельгія – 29,3; Чехія – 12,8; Англія – 12). За період з 1860 до 1913 рр. довжина стандартних колій зросла удев’ятеро і становила третину всіх залізниць майбутньої міжвоєнної Польщі.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Станом на 1921 р. довжина стандартних залізниць краю становила 4472,7 км та 29,1 % всієї мережі Польщі. 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Протяжність залізниць краю у 1921–1925 рр. зросла лише на 36,3 км. Нараховувалося 4329 км залізниць, з яких 898 км – двоколійних.  Щільність залізниць становила 5,5 км/км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 було більше, ніж у таких розвинених на той час країнах, як: Іспанія, Югославія, Польща, Швеція, Австралія, Індія, Японія, Канада, США !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кінця 1920-х рр. довжина залізниць зросла лише на 7 км, у той час.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Станом на початок 1930-х рр. на 4526 км залізниць діяло 530 станцій і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перестанків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2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885984" y="101177"/>
            <a:ext cx="6527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Залізниці Галичини у порівнянні з іншими </a:t>
            </a:r>
            <a:r>
              <a:rPr lang="uk-UA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краями Австрії</a:t>
            </a:r>
            <a:endParaRPr lang="uk-UA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311885"/>
              </p:ext>
            </p:extLst>
          </p:nvPr>
        </p:nvGraphicFramePr>
        <p:xfrm>
          <a:off x="55722" y="408954"/>
          <a:ext cx="8188325" cy="382917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22751">
                  <a:extLst>
                    <a:ext uri="{9D8B030D-6E8A-4147-A177-3AD203B41FA5}">
                      <a16:colId xmlns:a16="http://schemas.microsoft.com/office/drawing/2014/main" val="8263207"/>
                    </a:ext>
                  </a:extLst>
                </a:gridCol>
                <a:gridCol w="677917">
                  <a:extLst>
                    <a:ext uri="{9D8B030D-6E8A-4147-A177-3AD203B41FA5}">
                      <a16:colId xmlns:a16="http://schemas.microsoft.com/office/drawing/2014/main" val="1994286923"/>
                    </a:ext>
                  </a:extLst>
                </a:gridCol>
                <a:gridCol w="677917">
                  <a:extLst>
                    <a:ext uri="{9D8B030D-6E8A-4147-A177-3AD203B41FA5}">
                      <a16:colId xmlns:a16="http://schemas.microsoft.com/office/drawing/2014/main" val="1150272824"/>
                    </a:ext>
                  </a:extLst>
                </a:gridCol>
                <a:gridCol w="739942">
                  <a:extLst>
                    <a:ext uri="{9D8B030D-6E8A-4147-A177-3AD203B41FA5}">
                      <a16:colId xmlns:a16="http://schemas.microsoft.com/office/drawing/2014/main" val="3816133109"/>
                    </a:ext>
                  </a:extLst>
                </a:gridCol>
                <a:gridCol w="739942">
                  <a:extLst>
                    <a:ext uri="{9D8B030D-6E8A-4147-A177-3AD203B41FA5}">
                      <a16:colId xmlns:a16="http://schemas.microsoft.com/office/drawing/2014/main" val="54484303"/>
                    </a:ext>
                  </a:extLst>
                </a:gridCol>
                <a:gridCol w="733957">
                  <a:extLst>
                    <a:ext uri="{9D8B030D-6E8A-4147-A177-3AD203B41FA5}">
                      <a16:colId xmlns:a16="http://schemas.microsoft.com/office/drawing/2014/main" val="1104977439"/>
                    </a:ext>
                  </a:extLst>
                </a:gridCol>
                <a:gridCol w="733957">
                  <a:extLst>
                    <a:ext uri="{9D8B030D-6E8A-4147-A177-3AD203B41FA5}">
                      <a16:colId xmlns:a16="http://schemas.microsoft.com/office/drawing/2014/main" val="2196123967"/>
                    </a:ext>
                  </a:extLst>
                </a:gridCol>
                <a:gridCol w="786732">
                  <a:extLst>
                    <a:ext uri="{9D8B030D-6E8A-4147-A177-3AD203B41FA5}">
                      <a16:colId xmlns:a16="http://schemas.microsoft.com/office/drawing/2014/main" val="4289263557"/>
                    </a:ext>
                  </a:extLst>
                </a:gridCol>
                <a:gridCol w="786732">
                  <a:extLst>
                    <a:ext uri="{9D8B030D-6E8A-4147-A177-3AD203B41FA5}">
                      <a16:colId xmlns:a16="http://schemas.microsoft.com/office/drawing/2014/main" val="1120464982"/>
                    </a:ext>
                  </a:extLst>
                </a:gridCol>
                <a:gridCol w="694239">
                  <a:extLst>
                    <a:ext uri="{9D8B030D-6E8A-4147-A177-3AD203B41FA5}">
                      <a16:colId xmlns:a16="http://schemas.microsoft.com/office/drawing/2014/main" val="4129145317"/>
                    </a:ext>
                  </a:extLst>
                </a:gridCol>
                <a:gridCol w="694239">
                  <a:extLst>
                    <a:ext uri="{9D8B030D-6E8A-4147-A177-3AD203B41FA5}">
                      <a16:colId xmlns:a16="http://schemas.microsoft.com/office/drawing/2014/main" val="2306149129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Краї Австрії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Довжина залізниць</a:t>
                      </a:r>
                      <a:endParaRPr lang="uk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4217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1879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1899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1901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1911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6168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до Австрії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до Австрії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до Австрії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до Австрії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км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до Австрії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4178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Австрія Верхня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947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4,84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987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4,57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4,52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9870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Австрія Нижня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10,91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1971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10,07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2295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10,63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10,89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389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Буковина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2,48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2,60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399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Галичина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13,69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18,50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3901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18,06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18,11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964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Далмація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1,06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946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Зальцбург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381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381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1,89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418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1,84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605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Каринтія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583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620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2,73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872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Країна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2,31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472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2,19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2,23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8888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Моравія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1841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9,21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2763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Сілезія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602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2,79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2,90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413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Тіроль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1037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5,05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658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Узбережжя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2,41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2,66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2,57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971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Чехія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32,78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5727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6053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30,94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6566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30,41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29,76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982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Штирія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6,85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1478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6,49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0747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Австрія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11347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18826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spc="-25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19562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21594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22749</a:t>
                      </a:r>
                      <a:endParaRPr lang="uk-UA" sz="1200" kern="5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200" kern="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DejaVuSan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22484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7560" y="4390531"/>
            <a:ext cx="7964647" cy="10156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період 1905–1910 рр. протяжність залізниць краю зросла лише на 227,3 км (за іншими даними – на 204,5 км).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хронологічному ряду 1848–1909 рр. чітко видно поступове збільшення протяжності залізниць окремих частин майбутньої міжвоєнної Польщі, за винятком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підросійської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частини, у межах якої відбувся різкий спад у 1887 р. Слід також зауважити, про окремі неточності в абсолютних показниках протяжності залізниць, що виникали при розмитості кордонів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286623" y="5406194"/>
            <a:ext cx="7696200" cy="306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Динаміка протяжності залізниць Галичини та суміжних країн (км), 1848–1909 р.</a:t>
            </a:r>
            <a:endParaRPr lang="uk-UA" sz="1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092873"/>
              </p:ext>
            </p:extLst>
          </p:nvPr>
        </p:nvGraphicFramePr>
        <p:xfrm>
          <a:off x="814705" y="5712483"/>
          <a:ext cx="6670355" cy="8969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53706">
                  <a:extLst>
                    <a:ext uri="{9D8B030D-6E8A-4147-A177-3AD203B41FA5}">
                      <a16:colId xmlns:a16="http://schemas.microsoft.com/office/drawing/2014/main" val="436900721"/>
                    </a:ext>
                  </a:extLst>
                </a:gridCol>
                <a:gridCol w="801327">
                  <a:extLst>
                    <a:ext uri="{9D8B030D-6E8A-4147-A177-3AD203B41FA5}">
                      <a16:colId xmlns:a16="http://schemas.microsoft.com/office/drawing/2014/main" val="3475748104"/>
                    </a:ext>
                  </a:extLst>
                </a:gridCol>
                <a:gridCol w="539218">
                  <a:extLst>
                    <a:ext uri="{9D8B030D-6E8A-4147-A177-3AD203B41FA5}">
                      <a16:colId xmlns:a16="http://schemas.microsoft.com/office/drawing/2014/main" val="493418975"/>
                    </a:ext>
                  </a:extLst>
                </a:gridCol>
                <a:gridCol w="539218">
                  <a:extLst>
                    <a:ext uri="{9D8B030D-6E8A-4147-A177-3AD203B41FA5}">
                      <a16:colId xmlns:a16="http://schemas.microsoft.com/office/drawing/2014/main" val="47042998"/>
                    </a:ext>
                  </a:extLst>
                </a:gridCol>
                <a:gridCol w="539218">
                  <a:extLst>
                    <a:ext uri="{9D8B030D-6E8A-4147-A177-3AD203B41FA5}">
                      <a16:colId xmlns:a16="http://schemas.microsoft.com/office/drawing/2014/main" val="4515894"/>
                    </a:ext>
                  </a:extLst>
                </a:gridCol>
                <a:gridCol w="539218">
                  <a:extLst>
                    <a:ext uri="{9D8B030D-6E8A-4147-A177-3AD203B41FA5}">
                      <a16:colId xmlns:a16="http://schemas.microsoft.com/office/drawing/2014/main" val="1421553923"/>
                    </a:ext>
                  </a:extLst>
                </a:gridCol>
                <a:gridCol w="539218">
                  <a:extLst>
                    <a:ext uri="{9D8B030D-6E8A-4147-A177-3AD203B41FA5}">
                      <a16:colId xmlns:a16="http://schemas.microsoft.com/office/drawing/2014/main" val="1151497303"/>
                    </a:ext>
                  </a:extLst>
                </a:gridCol>
                <a:gridCol w="539218">
                  <a:extLst>
                    <a:ext uri="{9D8B030D-6E8A-4147-A177-3AD203B41FA5}">
                      <a16:colId xmlns:a16="http://schemas.microsoft.com/office/drawing/2014/main" val="40758017"/>
                    </a:ext>
                  </a:extLst>
                </a:gridCol>
                <a:gridCol w="540007">
                  <a:extLst>
                    <a:ext uri="{9D8B030D-6E8A-4147-A177-3AD203B41FA5}">
                      <a16:colId xmlns:a16="http://schemas.microsoft.com/office/drawing/2014/main" val="3354762154"/>
                    </a:ext>
                  </a:extLst>
                </a:gridCol>
                <a:gridCol w="540007">
                  <a:extLst>
                    <a:ext uri="{9D8B030D-6E8A-4147-A177-3AD203B41FA5}">
                      <a16:colId xmlns:a16="http://schemas.microsoft.com/office/drawing/2014/main" val="19574110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Регіон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Площа, тис. км</a:t>
                      </a:r>
                      <a:r>
                        <a:rPr lang="uk-UA" sz="1100" baseline="30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1848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1862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1877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1887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1912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8221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Галичина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78,5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744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1461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3610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4120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684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Підросійська</a:t>
                      </a:r>
                      <a:r>
                        <a:rPr lang="uk-UA" sz="11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Польща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127,0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635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985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1084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3096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3457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3596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9881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Підпрусська Польща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695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842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1669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2385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3228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3750</a:t>
                      </a:r>
                      <a:endParaRPr lang="uk-UA" sz="16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5140</a:t>
                      </a:r>
                      <a:endParaRPr lang="uk-UA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2039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382000" y="1420597"/>
            <a:ext cx="3695700" cy="378565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Станом на 1912 р. довжина залізниць Австрії становила 22879 км (площа країни – 300007 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з яких 4128 км (18 %) влаштовано у Галичині. На галицьких залізницях працювало 49526 робітників (12 осіб/км).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період з 1860 до 1913 рр., тобто за час основної розбудови мережі залізниць у Галичині, довжина стандартних колій збільшилася удев’ятеро (з 457,6 до 4131 км).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Протяжність залізниць краю у 1921–1925 рр. зросла на 36,3 км, тоді як у Польщі – на 1491,5 км. 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Станом на 1928 р. край мав 4329 км залізниць, з яких 898 км – двоколійних. Щільність залізниць становила 5,5 км/км</a:t>
            </a:r>
            <a:r>
              <a:rPr kumimoji="0" lang="uk-UA" altLang="uk-UA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 було більше, ніж у таких розвинених на той час країнах, як: Іспанія, Югославія, Польща, Румунія, Швеція, Австралія, Індія, Японія, Канада, США !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кінця 1920-х рр. довжина залізниць зросла лише на 7 км.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1936 р. у Галичині було 4358 км залізниць.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959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771900" y="2692400"/>
            <a:ext cx="50419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Дякую за увагу !</a:t>
            </a:r>
            <a:endParaRPr lang="uk-UA" sz="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84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958264" y="3041134"/>
            <a:ext cx="14834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cap="all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endParaRPr lang="uk-UA" sz="2800" dirty="0">
              <a:solidFill>
                <a:srgbClr val="C00000"/>
              </a:solidFill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072205"/>
              </p:ext>
            </p:extLst>
          </p:nvPr>
        </p:nvGraphicFramePr>
        <p:xfrm>
          <a:off x="5029200" y="0"/>
          <a:ext cx="6007100" cy="686375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422692">
                  <a:extLst>
                    <a:ext uri="{9D8B030D-6E8A-4147-A177-3AD203B41FA5}">
                      <a16:colId xmlns:a16="http://schemas.microsoft.com/office/drawing/2014/main" val="4223111896"/>
                    </a:ext>
                  </a:extLst>
                </a:gridCol>
                <a:gridCol w="584408">
                  <a:extLst>
                    <a:ext uri="{9D8B030D-6E8A-4147-A177-3AD203B41FA5}">
                      <a16:colId xmlns:a16="http://schemas.microsoft.com/office/drawing/2014/main" val="3449206586"/>
                    </a:ext>
                  </a:extLst>
                </a:gridCol>
              </a:tblGrid>
              <a:tr h="1074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003560"/>
                  </a:ext>
                </a:extLst>
              </a:tr>
              <a:tr h="158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uk-UA" sz="1000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 Адміністративно-територіальний устрій та населення Галичини</a:t>
                      </a:r>
                      <a:endParaRPr lang="uk-UA" sz="1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992868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000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Загальні особливості економіки </a:t>
                      </a:r>
                      <a:r>
                        <a:rPr lang="uk-UA" sz="1000" cap="all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ГаличинИ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53871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uk-UA" sz="1000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 Лісове та лісопромислове господарство 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013672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Ліси Галичини XVIII – XIX ст. 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90812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 Ліси Галичини першої третини XX ст. 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49200"/>
                  </a:ext>
                </a:extLst>
              </a:tr>
              <a:tr h="158158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3.3. Лісове господарство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71151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3.4. Охорона лісів і природоохоронні території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68460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3.5. Лісосплав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0861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3.6. Лісокористування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79720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uk-UA" sz="1000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Гірничо-видобувна промисловість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6519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4.1. Загальна характеристика родовищ корисних копалин Галичини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355619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 Нафтова промисловість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94815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4.2.1. Загальна характеристика і географія родовищ галицької нафти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38181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4.2.2. Нафтовидобування та нафтопереробка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9099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4.3.3. Нафтовидобувні підприємства Галичини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34461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 Озокеритове виробництво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328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782242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 Видобування солі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897599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4.5.1. Кухонна сіль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385998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4.5.2. Калійна сіль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936500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4.6. Мінеральні води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93196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4.7. Будівельні матеріали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0913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</a:t>
                      </a:r>
                      <a:r>
                        <a:rPr lang="uk-UA" sz="1000" cap="all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 Залізничний транспорт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818171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5.1. Становлення та розвій залізниць до Першої світової війни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39449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5.2. Залізниця під час Першої світової війни, Визвольних змагань та перехідного періоду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435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12828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5.3. Система галицьких залізниць міжвоєнної Польщі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441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87462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5.4. Адміністративна структура залізниць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961858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 Стратегічні залізниці Галичини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462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298122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5.5.1. Північна залізниця цісаря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Фердинанда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462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03818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5.5.2. Галицька залізниця імені Кароля Людовика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467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932774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5.5.3. Залізниця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архикнязя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Альбрехта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475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589809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5.5.4. Галицька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трансверсальна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залізниця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478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848462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5.5.5. Дністрянська залізниця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484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209553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5.5.6. Перша Угорсько-Галицька залізниця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487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4698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5.5.7.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Львівсько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Чернівецько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-Ясська залізниця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343723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5.5.8.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Тарнівсько-Лелюхівська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залізниця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702963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5.5.9. Залізниця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Станиславів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Воронєнка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497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36337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5.5.10. </a:t>
                      </a:r>
                      <a:r>
                        <a:rPr lang="uk-UA" sz="1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Краківсько-Верхньосілезька</a:t>
                      </a: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залізниця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770503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5.5.11. Залізниця міст Сілезії та Галичини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82627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5.6. Локальні залізниці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190247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5.6.1. Локальні залізниці Галичини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502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444261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5.6.2. Буковинські локальні залізниці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517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188220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 indent="180340"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5.7. Вузькоколійні залізниці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073146"/>
                  </a:ext>
                </a:extLst>
              </a:tr>
              <a:tr h="1194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Список використаної літератури і джерел</a:t>
                      </a:r>
                      <a:endParaRPr lang="uk-UA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527</a:t>
                      </a:r>
                      <a:endParaRPr lang="uk-UA" sz="1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97" marR="32197" marT="0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836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164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323146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Вступ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Зазначу, що мною опубліковано понад 20 монографій, в </a:t>
            </a:r>
            <a:r>
              <a:rPr lang="uk-UA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т.ч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попередньо п’ять, які приурочені вивченню економічної історії окремих галузей господарювання Галичини («Лісове та мисливське господарство Галичини». 2011. 432 с.; «Туризм і курортне господарство Галичини». 2012. 224 с.; «Корисні копалини Галичини : видобування та переробка». 2013. 508 с.; «Сільське господарство Галичини». 2015. 336 с.; «Транспорт і зв’язок Галичини». 2016. 672 с.). І це моя гордість ! Хоча крім них є ще й понад 500 наукових і науково-методичних публікацій, але то наукова і педагогічна рутина…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 дослідження є комплексний аналіз стратегічних галузей господарювання Галичини, насамперед лісового господарства, розробки корисних копалин, транспортного забезпечення.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Незважаючи на закиди деяких дослідників про низький розвиток економіки Галичини, можна стверджувати, що до початку Другої світової війни там функціонували окремі галузі господарювання, що входили до переліку кращих у Європі та світі.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6096000" y="1104543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Адміністративно-територіальний Устрій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населення Галичини</a:t>
            </a:r>
            <a:endParaRPr lang="uk-UA" sz="2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Адміністративно-територіальний поділ.</a:t>
            </a:r>
            <a:r>
              <a:rPr lang="uk-UA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досліджуваний період Галичина (повністю чи частково) мала як свою державність, так і перебувала у складі різних держав, серед яких: Галицьке князівство (1084–1199), Галицько-Волинське князівство (1199–1349), Угорське королівство (1349–1387), Королівство Польське (1387–1569), Річ Посполита (1569–1772), Королівство (коронний край) Галичини та </a:t>
            </a:r>
            <a:r>
              <a:rPr lang="uk-UA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Володимирії</a:t>
            </a:r>
            <a:r>
              <a:rPr lang="uk-UA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складі Габсбурзької імперії (1772–1804), Австрійської імперії (1804–1867) і Австро-Угорщини (1867–1918), Західноукраїнська Народна Республіка (1918–1919),  Українська Народна Республіка (1919), Польська Республіка (1919–1939).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Населення краю.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Наприкінці XVIII ст. у Галичині проживало понад 2,6 млн осіб. До 1930-х рр. їх чисельність зросла утроє і досягла 8,5 млн мешканців.</a:t>
            </a:r>
          </a:p>
        </p:txBody>
      </p:sp>
    </p:spTree>
    <p:extLst>
      <p:ext uri="{BB962C8B-B14F-4D97-AF65-F5344CB8AC3E}">
        <p14:creationId xmlns:p14="http://schemas.microsoft.com/office/powerpoint/2010/main" val="42614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800" y="0"/>
            <a:ext cx="11696700" cy="1131421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Лісове та </a:t>
            </a:r>
            <a:r>
              <a:rPr lang="uk-UA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лісопромислове господарство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341310" y="1008311"/>
            <a:ext cx="525939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1880-х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нараховувалося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2021828 га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лісистість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25,76 %).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найвищою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регіонів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Австро-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Угорщини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лісистість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найнижчих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вирізнялися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значними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річними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приростами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(3,6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/га).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річний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становив 7,27 млн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44 млн зол.,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Тіролі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(36 млн)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рівнялося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Моравією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(49 млн). 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становили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Австро-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Угорщини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(20,68 %);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удвічі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Великій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Британії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утричі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Швейцарії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становила половину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чверть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Франції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Незначна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приділялася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виділенню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масивів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особливим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таких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21962 га.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змінювалися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дисбалансу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вирубками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посадкою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1877–1885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вирубано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22 тис. га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штучне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заліснено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тис. га; 1851–1884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скоротилася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2,36 %.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1900 р.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становила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2,021 млн га. 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1923 р.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скоротилася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27,3 тис. га. 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1920-х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вирубувалося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6,4 млн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1919–1928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 млн.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1930-х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Краківському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воєводстві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363 тис. га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Львівське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воєводство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мало 23,3 %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660,5 тис. га.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Станиславівському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воєводстві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становила 572,7 тис. га.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Найменша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Тернопільському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воєводстві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240 тис. га. 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1939 р.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Дирекцій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включали 427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надлісництв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094409" y="1103910"/>
            <a:ext cx="510540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Лісосплав</a:t>
            </a:r>
            <a:r>
              <a:rPr kumimoji="0" lang="ru-RU" altLang="uk-UA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басейні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Чорного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1870–1880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побудовано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 кляуз,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найбільшими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штучні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водосховища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Шибений-1 (420 тис.м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Лостун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(225,2 тис.м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В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Чорного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Білого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по­будовано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лісосплавний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комплекс.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XIX ст.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інтенсивно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сплав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Пруті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Пістиньці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1879 р.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Перкалабі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басейн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Білого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споруджено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найкращих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водозбірників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«шлюз кронпринца Рудольфа»,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об’ємом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1880–1890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збудовано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греблі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Великому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Бискіу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Дихтинці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Яловичорі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Грамотному,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Сараті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Путилі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XIX ст.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нараховувалося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кляуз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загальним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об’ємом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водосховищ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900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Прутом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Черемошем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напри­кінці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XIX ст.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сплавлялося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120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лісосплав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Дністрі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Віслі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вкрита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мережею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вузькоколійок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1920–1930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сплавом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керувала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Польсько-Румунська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комісія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центром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Косові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Чорному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Дирекція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Львові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Сплав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водозбірних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водонапірних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гребель.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побудована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одна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найсучасніших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гребель – «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Марієн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Протяжність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сплавних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басейні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склада­ла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205 км. 1924 р.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Черемошем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сплавлено 206 тис., 1934 р. – 154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На початку 1930-х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кляузи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Лостун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(225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Шибене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(420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Балтагул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(150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й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Ільця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басейні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Чорного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Перкалаб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(180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Марієн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(290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Пробійна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(130 тис.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Черемоші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uk-UA" altLang="uk-UA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891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527025"/>
            <a:ext cx="6007100" cy="589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3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Переробка лісових ресурсів.</a:t>
            </a:r>
            <a:r>
              <a:rPr kumimoji="0" lang="uk-UA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чверті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XIX ст.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запас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1 га становив 225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454 млн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вирубувалося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 тис. га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6,75 млн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1,1 млн м</a:t>
            </a:r>
            <a:r>
              <a:rPr kumimoji="0" lang="ru-RU" altLang="uk-UA" sz="13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лісах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тартаках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приватному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секторі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1781 р.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нараховувалося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608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столярів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1842 р. – 49519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ремісників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1880 р. – 28268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Вирубку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1906 р.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92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підприємців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159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432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Залізничні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шпали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Львові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Дрогобичі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Коростятині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Річиці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Станиславові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На шести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переробляли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дубову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15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смерекову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кору. 833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підприємці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столярні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24 – паркет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паркетні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заготовки; 34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2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більярди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7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гімнастичні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пристрої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2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лижі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65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колодійських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28 –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ґонти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134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бондарських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516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теслярських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87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різьбярських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77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кошикарських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майстерень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Калуші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Крешові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Лаховицях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дерев’яний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посуд, 7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тачки, 17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ґаляри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човни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7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сірники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8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деревну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вовну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фабрики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деревну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паперових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комбінатів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8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виготовляли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картон і 5 – пергамент. Продаж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паливних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дров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здійснювали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645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1937 р.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видано 3529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свідоцтв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право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пов’язаною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деревообробкою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лісоексплуатація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407,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тартачне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919, фабрика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фанери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фурнітури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меблеві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фабрики й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столярні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майстерні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1729,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боднарство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60,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колодійство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198,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кошикарство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52. На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лісової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 тис.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14,9;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меблеве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0,4; фабрика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фанери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0,2;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столярні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майстерні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0,5);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паперовій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2,3 тис. У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деревному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працювало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25,1 %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кваліфікованих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19,5 % –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підготовлених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паперовій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uk-UA" sz="13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kumimoji="0" lang="ru-RU" altLang="uk-UA" sz="13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29,6 і 35,1 %. </a:t>
            </a:r>
            <a:endParaRPr kumimoji="0" lang="ru-RU" altLang="uk-UA" sz="13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6007100" y="0"/>
            <a:ext cx="6096000" cy="710963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Тартаки.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лісової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приводилися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водою, 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за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механічних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пристроїв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пилорами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введено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XV ст.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з’явилося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другій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половині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XVIII ст. 1778 р.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нараховувалося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259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1847 р. – 222, 1851 р. – 122 (в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один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1853 р. – 124, 1862 р. – 233, 1880 р. – 461, 1882 р. – 639 (в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71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1725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к.с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.), 1884 р. – 710 (в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84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2407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к.с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та 1885 р. – 572 (в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93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2655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к.с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.). 1888 р.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110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тис.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к.с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1880-х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діючих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710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84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паровими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401 – </a:t>
            </a:r>
            <a:r>
              <a:rPr lang="ru-RU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водяними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225 –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водяними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млинами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тартаках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працювало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5327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переробляли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756 тис.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3672 тис. зол.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11,8 %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переробляли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70 %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лісопереробні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краю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розташовувалися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Вигоді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Стрию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Надвірній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Делятині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Микуличині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Скольому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власником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галицьких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барон Ян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Лібіґ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володів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водяними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тартаками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шести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повітах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Якуб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Йозеф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Кохни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</a:pP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вибухом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розмаху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набрала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лісоексплуатація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здійснювалася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259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111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парових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установках, 81 – з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водяним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приводом, по одному – з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газовим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бензиновим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електричним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обладнанням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міжвоєнних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1919–1939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діяло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сотень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невеликими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Десять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тартаків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переробляли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млн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щорічно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заготовляли близько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6,75 млн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яких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млн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використовувалися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решта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йшла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априкінці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XIX ст.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тартаки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переробляли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500 тис.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йшла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ріками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сплавлялося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250 тис.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становило 7,46 млн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вирубаної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перевищувала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річний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приріст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(7,274 млн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 200 тис.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вирубки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визнавала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статистика. 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ж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лісове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лісокористування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австрійського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польського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ощадливішим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радянську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наведемо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Івано-Франківській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площею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поступалася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Станиславівському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воєводству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міжвоєнних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у межах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Станиславівського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воєводства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587,5 тис. га)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щороку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вирубувалося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940 тис.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до 1980 р.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лісів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скоротилася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1,3 рази (448 тис. га), а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вирубка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деревини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(1950 р. – 3,34; 1990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 млн м</a:t>
            </a:r>
            <a:r>
              <a:rPr lang="ru-RU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uk-UA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46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977957" y="94734"/>
            <a:ext cx="6622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cap="al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гірничо-Видобувна промисловість</a:t>
            </a:r>
            <a:endParaRPr lang="uk-UA" sz="2400" dirty="0">
              <a:solidFill>
                <a:schemeClr val="bg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96900" y="615265"/>
            <a:ext cx="11010900" cy="58169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Загальна характеристика родовищ корисних копалин Галичини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Видобування нафти у Галичині розпочалося на початку XIX ст.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Перщі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пошукові свердловини започатковано у 1810 р. у Бориславі. У 1840 р. у Східній Галичині було 75 ділянок, на яких вручну на поверхні ґрунту збирали нафту, яку використовували для змащування возів. Організатором галицької нафтової промисловості вважався Ігнатій Лукашевич, який у 1858 р. розпочав видобування та переробку сировини.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Слід зауважити, що у Галичині було поділено на шість гірничих регіонів: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Ясло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I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II,  Дрогобич – III, IV i V, 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Станиславів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VI.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Наприкінці XIX ст. у Галичині видобуто 452,2 тис. т нафти. У 1901 р. там діяло 249 свердловин та 1740 шахт. У 1906–1910 рр. на них видобувалося до 2,1 млн. т нафти-сирцю.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1909 р. у Галичині було 216 свердловин. Загалом було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пробурено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56232 м. Тоді ж діяло 1652 шахт.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1910 р. у Галичині працювало 47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рафінерій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нафти, які переробили 362 тис. т галицької нафти. Австрійські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рафінерії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переробили 548 тис. т, а угорські – 319,4 тис. т галицької нафти.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Природний газ</a:t>
            </a: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Галичині видобувався як на нафтових, так і на газових свердловинах, зокрема у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Бібрці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Потоці,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Венглівці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Івонічу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Східниці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Косові та ін. місцевостях. До 1939 р. на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Дашавському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газовому родовищі видобуто близько 1,6 млрд. м</a:t>
            </a:r>
            <a:r>
              <a:rPr lang="uk-UA" sz="12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газу. </a:t>
            </a:r>
            <a:endParaRPr lang="uk-UA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Озокерит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(земний віск) у Галичині знайдено у Бориславі,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Волянці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Тустановичах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Трускавці,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Дзвинячі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Старуні,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Небилові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ін. </a:t>
            </a:r>
            <a:endParaRPr lang="uk-UA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 річної продукції (понад 10 тис. т) видобувалося з 1870 до 1892 рр. Пізніше відбувався спад видобування озокериту і у 1910 р. у Бориславі його видобували 1700 т, а у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Дзвинячі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Старуні – 550 т вартістю 3,1 млн. корон. Загалом, з 1863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дo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1910 рр. у Галичині видобуто близько 500 тис. т озокериту.</a:t>
            </a:r>
            <a:endParaRPr lang="uk-UA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Галичині </a:t>
            </a:r>
            <a:r>
              <a:rPr lang="uk-UA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калійні солі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(кухонна сіль – див. у окремому підрозділі) найбільше поширення мали на ділянці між Стебником, Моршином та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Калушем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Початком видобування каїніту вважався 1868 р., коли його почали розробляти у незначних кількостях у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Калуші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1889 р. видобувалося 1850 т каїніту та сильвіну, у 1899 р. – 96100 т, у 1909 – 135000 т та у 1910 р. – 150000 т. </a:t>
            </a:r>
            <a:endParaRPr lang="uk-UA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Галичина багата на різноманітні поклади </a:t>
            </a:r>
            <a:r>
              <a:rPr lang="uk-UA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будівельних матеріалів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серед яких на перший план виходять кристалічні та осадові. Серед кристалічних порід – це граніти,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сієніти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порфіри, діорити, габро,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діабази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андезити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базальти. 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осадових будівельних матеріалів, розвідані, насамперед поклади пісковиків та конгломератів, вапняків, гіпсу, пісків, глин та гравію (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шутру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Загалом у Галичині у першій третині XX ст. діяло 465 каменоломень та 733 було законсервовано. 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видобувній промисловості Галичини особливе місце займали поклади </a:t>
            </a:r>
            <a:r>
              <a:rPr lang="uk-UA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кухонних і кам</a:t>
            </a:r>
            <a:r>
              <a:rPr lang="en-US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12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яних</a:t>
            </a:r>
            <a:r>
              <a:rPr lang="uk-UA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солей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другій половині XIX ст. основними виробниками солі були солеварні у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Вєлічці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Бохні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Болехові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Делятині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Долині, Дрогобичі,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Калуші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Косові,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Лацку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Ланчині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Галичині функціонувало 92 солеварні; середньорічний випуск продукції – 56 тис. т.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1782 р. річна продукція солеварень становила 46374 т, у 1841 р. зменшилася до 25339 т, у 1851 р. досягла 31408 т. 1892 р. продукція солеварень Східної Галичини становила 49950 т.</a:t>
            </a:r>
          </a:p>
          <a:p>
            <a:pPr lvl="0" defTabSz="914400"/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1889–1910 рр. у Галичині випускалася значна кількість солі різного асортименту: 1889 – кам’яна сіль – 38330 т, варена сіль – 46430 т, фабрична сіль – 39660 т на загальну суму майже 15,8 млн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1899 – кам’яна сіль – 38870 т, варена сіль – 51210 т, фабрична сіль – 48070 на загальну суму понад 17,8 млн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1909 – кам’яна сіль – 33980 т, варена сіль – 50370 т, фабрична сіль – 89090 на загальну суму понад 16,3 млн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.; 1910 – кам’яна сіль – 102920 т, варена сіль – 51990 т, фабрична сіль – 69970 на загальну суму понад 17,4 млн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uk-UA" altLang="uk-UA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22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060700" y="0"/>
            <a:ext cx="63627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Видобування корисних копалин у Галичині, тис. т (1925 р.)</a:t>
            </a:r>
            <a:endParaRPr lang="uk-UA" sz="1600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367048"/>
              </p:ext>
            </p:extLst>
          </p:nvPr>
        </p:nvGraphicFramePr>
        <p:xfrm>
          <a:off x="2164954" y="369332"/>
          <a:ext cx="7544592" cy="15102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01324">
                  <a:extLst>
                    <a:ext uri="{9D8B030D-6E8A-4147-A177-3AD203B41FA5}">
                      <a16:colId xmlns:a16="http://schemas.microsoft.com/office/drawing/2014/main" val="1811861825"/>
                    </a:ext>
                  </a:extLst>
                </a:gridCol>
                <a:gridCol w="1486376">
                  <a:extLst>
                    <a:ext uri="{9D8B030D-6E8A-4147-A177-3AD203B41FA5}">
                      <a16:colId xmlns:a16="http://schemas.microsoft.com/office/drawing/2014/main" val="1834143078"/>
                    </a:ext>
                  </a:extLst>
                </a:gridCol>
                <a:gridCol w="1435258">
                  <a:extLst>
                    <a:ext uri="{9D8B030D-6E8A-4147-A177-3AD203B41FA5}">
                      <a16:colId xmlns:a16="http://schemas.microsoft.com/office/drawing/2014/main" val="663860015"/>
                    </a:ext>
                  </a:extLst>
                </a:gridCol>
                <a:gridCol w="1460817">
                  <a:extLst>
                    <a:ext uri="{9D8B030D-6E8A-4147-A177-3AD203B41FA5}">
                      <a16:colId xmlns:a16="http://schemas.microsoft.com/office/drawing/2014/main" val="2829580203"/>
                    </a:ext>
                  </a:extLst>
                </a:gridCol>
                <a:gridCol w="1460817">
                  <a:extLst>
                    <a:ext uri="{9D8B030D-6E8A-4147-A177-3AD203B41FA5}">
                      <a16:colId xmlns:a16="http://schemas.microsoft.com/office/drawing/2014/main" val="1040771732"/>
                    </a:ext>
                  </a:extLst>
                </a:gridCol>
              </a:tblGrid>
              <a:tr h="3711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Воєводство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Кам’яне вугілля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Нафта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 кухонна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 калійна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604671"/>
                  </a:ext>
                </a:extLst>
              </a:tr>
              <a:tr h="371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Краківське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2049,3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56,3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198,4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320577"/>
                  </a:ext>
                </a:extLst>
              </a:tr>
              <a:tr h="371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Львівське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649,3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33,4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762557"/>
                  </a:ext>
                </a:extLst>
              </a:tr>
              <a:tr h="3967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Станиславівське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31,6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098983"/>
                  </a:ext>
                </a:extLst>
              </a:tr>
            </a:tbl>
          </a:graphicData>
        </a:graphic>
      </p:graphicFrame>
      <p:sp>
        <p:nvSpPr>
          <p:cNvPr id="6" name="Прямокутник 5"/>
          <p:cNvSpPr/>
          <p:nvPr/>
        </p:nvSpPr>
        <p:spPr>
          <a:xfrm>
            <a:off x="3609369" y="1910379"/>
            <a:ext cx="46557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Гірнича продукція Галичини у 1929–1931 рр. (т)</a:t>
            </a:r>
            <a:endParaRPr lang="uk-UA" sz="1600" dirty="0">
              <a:solidFill>
                <a:schemeClr val="bg1"/>
              </a:solidFill>
            </a:endParaRPr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807053"/>
              </p:ext>
            </p:extLst>
          </p:nvPr>
        </p:nvGraphicFramePr>
        <p:xfrm>
          <a:off x="2946400" y="2279702"/>
          <a:ext cx="6045199" cy="448940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94717">
                  <a:extLst>
                    <a:ext uri="{9D8B030D-6E8A-4147-A177-3AD203B41FA5}">
                      <a16:colId xmlns:a16="http://schemas.microsoft.com/office/drawing/2014/main" val="3975656287"/>
                    </a:ext>
                  </a:extLst>
                </a:gridCol>
                <a:gridCol w="1394151">
                  <a:extLst>
                    <a:ext uri="{9D8B030D-6E8A-4147-A177-3AD203B41FA5}">
                      <a16:colId xmlns:a16="http://schemas.microsoft.com/office/drawing/2014/main" val="2402475189"/>
                    </a:ext>
                  </a:extLst>
                </a:gridCol>
                <a:gridCol w="840215">
                  <a:extLst>
                    <a:ext uri="{9D8B030D-6E8A-4147-A177-3AD203B41FA5}">
                      <a16:colId xmlns:a16="http://schemas.microsoft.com/office/drawing/2014/main" val="2297223016"/>
                    </a:ext>
                  </a:extLst>
                </a:gridCol>
                <a:gridCol w="858058">
                  <a:extLst>
                    <a:ext uri="{9D8B030D-6E8A-4147-A177-3AD203B41FA5}">
                      <a16:colId xmlns:a16="http://schemas.microsoft.com/office/drawing/2014/main" val="137077940"/>
                    </a:ext>
                  </a:extLst>
                </a:gridCol>
                <a:gridCol w="858058">
                  <a:extLst>
                    <a:ext uri="{9D8B030D-6E8A-4147-A177-3AD203B41FA5}">
                      <a16:colId xmlns:a16="http://schemas.microsoft.com/office/drawing/2014/main" val="3803564933"/>
                    </a:ext>
                  </a:extLst>
                </a:gridCol>
              </a:tblGrid>
              <a:tr h="21325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Корисні копалини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підприємств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</a:rPr>
                        <a:t>Випуск продукції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991254"/>
                  </a:ext>
                </a:extLst>
              </a:tr>
              <a:tr h="22422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1929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1931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281051"/>
                  </a:ext>
                </a:extLst>
              </a:tr>
              <a:tr h="213259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Краківська торгово-промислова палата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362128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Кам’яне вугілля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2844462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2196635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2323887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427246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Буре вугілля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1691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185253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Залізна руда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12423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33963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Цинкова і свинцева руди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99681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32165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2676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84574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Нафта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85348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98300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950341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Природний газ (тис. м</a:t>
                      </a:r>
                      <a:r>
                        <a:rPr lang="uk-UA" sz="1200" baseline="30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75430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86719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211581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Сіль, в т.ч.: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268942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302593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580185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кам’яна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162286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198480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85776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виварена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39408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46460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548469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сировиця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67248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57653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182520"/>
                  </a:ext>
                </a:extLst>
              </a:tr>
              <a:tr h="213259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Львівська Краківська торгово-промислова палата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0027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Нафта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577415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532184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039958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Природний газ (тис. м</a:t>
                      </a:r>
                      <a:r>
                        <a:rPr lang="uk-UA" sz="1200" baseline="300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1285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413759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387101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099768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Озокерит (кг)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835190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901656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260773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738429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 виварена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40425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35595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884245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 калійна, в т.ч.: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358628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305609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261320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168380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каїніт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137858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100783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59120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045093"/>
                  </a:ext>
                </a:extLst>
              </a:tr>
              <a:tr h="213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сильвініт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220770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204826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202200</a:t>
                      </a:r>
                      <a:endParaRPr lang="uk-UA" sz="18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0963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50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60188" y="457200"/>
            <a:ext cx="43152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Нафтовидобування та </a:t>
            </a:r>
            <a:r>
              <a:rPr lang="uk-UA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нафтопереробка</a:t>
            </a:r>
            <a:endParaRPr lang="uk-UA" dirty="0"/>
          </a:p>
        </p:txBody>
      </p:sp>
      <p:sp>
        <p:nvSpPr>
          <p:cNvPr id="5" name="Прямокутник 4"/>
          <p:cNvSpPr/>
          <p:nvPr/>
        </p:nvSpPr>
        <p:spPr>
          <a:xfrm>
            <a:off x="993094" y="1335564"/>
            <a:ext cx="32462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Видобування нафти у Галичині і світі</a:t>
            </a:r>
            <a:endParaRPr lang="uk-UA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318449"/>
              </p:ext>
            </p:extLst>
          </p:nvPr>
        </p:nvGraphicFramePr>
        <p:xfrm>
          <a:off x="236112" y="1643341"/>
          <a:ext cx="4963373" cy="43522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1715">
                  <a:extLst>
                    <a:ext uri="{9D8B030D-6E8A-4147-A177-3AD203B41FA5}">
                      <a16:colId xmlns:a16="http://schemas.microsoft.com/office/drawing/2014/main" val="1325539569"/>
                    </a:ext>
                  </a:extLst>
                </a:gridCol>
                <a:gridCol w="993087">
                  <a:extLst>
                    <a:ext uri="{9D8B030D-6E8A-4147-A177-3AD203B41FA5}">
                      <a16:colId xmlns:a16="http://schemas.microsoft.com/office/drawing/2014/main" val="2227709329"/>
                    </a:ext>
                  </a:extLst>
                </a:gridCol>
                <a:gridCol w="882744">
                  <a:extLst>
                    <a:ext uri="{9D8B030D-6E8A-4147-A177-3AD203B41FA5}">
                      <a16:colId xmlns:a16="http://schemas.microsoft.com/office/drawing/2014/main" val="208977167"/>
                    </a:ext>
                  </a:extLst>
                </a:gridCol>
                <a:gridCol w="914621">
                  <a:extLst>
                    <a:ext uri="{9D8B030D-6E8A-4147-A177-3AD203B41FA5}">
                      <a16:colId xmlns:a16="http://schemas.microsoft.com/office/drawing/2014/main" val="2670513839"/>
                    </a:ext>
                  </a:extLst>
                </a:gridCol>
                <a:gridCol w="1621206">
                  <a:extLst>
                    <a:ext uri="{9D8B030D-6E8A-4147-A177-3AD203B41FA5}">
                      <a16:colId xmlns:a16="http://schemas.microsoft.com/office/drawing/2014/main" val="1019729327"/>
                    </a:ext>
                  </a:extLst>
                </a:gridCol>
              </a:tblGrid>
              <a:tr h="14166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Рік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Об’єм видобування, т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ціна, корони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Світовий видобуток, т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Частка Галичини у світовому виробництві, %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73073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22140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1630640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1,36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639514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3798200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923040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65000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4823620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883360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91650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7,16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9817690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417734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188900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13958290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045682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34720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6,08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19570160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1,18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42803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1901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404660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5,69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21974320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72273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1902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520850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2,82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24288020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2,14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092927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1903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672500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25642400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2,62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40034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824000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2,96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28796260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2,88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913044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1905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801800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2,47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28486420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513813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760490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2,69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28076290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2,69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953721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1125800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2,22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34846800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4,20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783672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1908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1758620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37259090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4,80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811079"/>
                  </a:ext>
                </a:extLst>
              </a:tr>
              <a:tr h="1416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Сер. 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521652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4,88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20212014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2,23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206" marR="66206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619878"/>
                  </a:ext>
                </a:extLst>
              </a:tr>
            </a:tbl>
          </a:graphicData>
        </a:graphic>
      </p:graphicFrame>
      <p:sp>
        <p:nvSpPr>
          <p:cNvPr id="7" name="Прямокутник 6"/>
          <p:cNvSpPr/>
          <p:nvPr/>
        </p:nvSpPr>
        <p:spPr>
          <a:xfrm>
            <a:off x="5632392" y="79227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Між 1875 та 1890 та 1901–1908 рр. видобування нафти зростало учетверо. За період з 1875 до 1908 рр. частка Галичині у світовому видобуванні нафти зросла з 1,36 до 4,8 %, тобто зросла у 3,5 разів. У 1905–1908 рр. найбільше нафти у світі видобували: США – 60 %;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росія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25 %; Галичина – 4,8 %, Голландська Індія (</a:t>
            </a:r>
            <a:r>
              <a:rPr lang="uk-UA" sz="1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Індонезія – </a:t>
            </a:r>
            <a:r>
              <a:rPr lang="uk-UA" sz="1200" i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авт</a:t>
            </a:r>
            <a:r>
              <a:rPr lang="uk-UA" sz="12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– ~ 4 %; Румунія – ~ 3 %.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1907–1908 рр. Галичина стала </a:t>
            </a:r>
            <a:r>
              <a:rPr lang="uk-UA" sz="12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третім регіоном у світі за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видобуванням нафти !!!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Зростання нафтовидобування потре було будівництва нафтових і газових сховищ. Така проблема виникла вже в середині 1880-х рр. перше будівництво нафтосховища розпочалося в 1885 р. і вже у 1886 р. воно могло прийняти 720 т нафти. У 1890 р. об’єм нафтосховищ збільшився до 2670 т, а в 1897 р. у Галичині було 1296 сховищ на 8520 т нафти.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1908 р. нафтосховища могли розмістити 1,61 млн т і рівнялося практично річному видобутку нафти. 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Нафтосховища належали 22 власникам; найбільшими з них було сховища фірми «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Petrolea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на 430 тис. т (90 % – металевих), Крайового товариства виробників нафти – 260 тис. т (земельні), фірми «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Lewakowski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Ska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– 110 тис. т, Карпатського товариства – 93 тис. т, Крайового управління – 92 тис. т тощо.</a:t>
            </a:r>
          </a:p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Видобування нафти у Галичині у 1886–1907 рр. здійснювалося тисячами свердловин, одні з яких відкривалися, інші, навпаки, – закривалися через ряд об’єктивних і суб’єктивних причин.</a:t>
            </a:r>
            <a:endParaRPr lang="uk-UA" sz="1200" dirty="0">
              <a:solidFill>
                <a:schemeClr val="bg1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5632392" y="3819484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 бурових свердловин у 1886–1907 рр. у Галичині</a:t>
            </a:r>
            <a:endParaRPr lang="uk-UA" sz="1400" dirty="0">
              <a:solidFill>
                <a:schemeClr val="bg1"/>
              </a:solidFill>
            </a:endParaRPr>
          </a:p>
        </p:txBody>
      </p:sp>
      <p:graphicFrame>
        <p:nvGraphicFramePr>
          <p:cNvPr id="9" name="Таблиця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101220"/>
              </p:ext>
            </p:extLst>
          </p:nvPr>
        </p:nvGraphicFramePr>
        <p:xfrm>
          <a:off x="5949893" y="4127261"/>
          <a:ext cx="5689282" cy="19570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00303">
                  <a:extLst>
                    <a:ext uri="{9D8B030D-6E8A-4147-A177-3AD203B41FA5}">
                      <a16:colId xmlns:a16="http://schemas.microsoft.com/office/drawing/2014/main" val="686442302"/>
                    </a:ext>
                  </a:extLst>
                </a:gridCol>
                <a:gridCol w="541641">
                  <a:extLst>
                    <a:ext uri="{9D8B030D-6E8A-4147-A177-3AD203B41FA5}">
                      <a16:colId xmlns:a16="http://schemas.microsoft.com/office/drawing/2014/main" val="3556060857"/>
                    </a:ext>
                  </a:extLst>
                </a:gridCol>
                <a:gridCol w="541641">
                  <a:extLst>
                    <a:ext uri="{9D8B030D-6E8A-4147-A177-3AD203B41FA5}">
                      <a16:colId xmlns:a16="http://schemas.microsoft.com/office/drawing/2014/main" val="1039367575"/>
                    </a:ext>
                  </a:extLst>
                </a:gridCol>
                <a:gridCol w="542325">
                  <a:extLst>
                    <a:ext uri="{9D8B030D-6E8A-4147-A177-3AD203B41FA5}">
                      <a16:colId xmlns:a16="http://schemas.microsoft.com/office/drawing/2014/main" val="4093073985"/>
                    </a:ext>
                  </a:extLst>
                </a:gridCol>
                <a:gridCol w="541641">
                  <a:extLst>
                    <a:ext uri="{9D8B030D-6E8A-4147-A177-3AD203B41FA5}">
                      <a16:colId xmlns:a16="http://schemas.microsoft.com/office/drawing/2014/main" val="1814490410"/>
                    </a:ext>
                  </a:extLst>
                </a:gridCol>
                <a:gridCol w="542325">
                  <a:extLst>
                    <a:ext uri="{9D8B030D-6E8A-4147-A177-3AD203B41FA5}">
                      <a16:colId xmlns:a16="http://schemas.microsoft.com/office/drawing/2014/main" val="2062690633"/>
                    </a:ext>
                  </a:extLst>
                </a:gridCol>
                <a:gridCol w="1379406">
                  <a:extLst>
                    <a:ext uri="{9D8B030D-6E8A-4147-A177-3AD203B41FA5}">
                      <a16:colId xmlns:a16="http://schemas.microsoft.com/office/drawing/2014/main" val="42890639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1897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Середнє значення за 1901–1906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310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Діючі фірми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615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Працівники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2917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5537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6456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6025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9109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Експлуатаційні свердловини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1321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1831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884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Свердловини на стадії буріння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327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15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Загальна вартість продукції, тис. корон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3362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11753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21114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19844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24938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19771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443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4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372784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повної інформації слід подати декілька слів і про найбільші нафтовидобувні та нафтопереробні підприємства Галичини: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Галицьке карпатське нафтове товариство (раніше – «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Bergheim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Mac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Garvey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»)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«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Східниця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(«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Schodnica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»), Акціонерне нафтове товариство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«Галичина», Акціонерне нафтове товариство.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 Перше Галицьке нафтове акціонерне товариство (раніше «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Szczepanowski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Sp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.»).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5) Акціонерне товариство для нафтової промисловості.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6) Галицьке акціонерне гірниче нафтове товариство.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1884 р. в Галичині було 57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рафінерій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 1905 р. – 54 (у всій Австрії – 72).</a:t>
            </a:r>
          </a:p>
          <a:p>
            <a:pPr indent="180340" algn="just">
              <a:spcAft>
                <a:spcPts val="0"/>
              </a:spcAft>
            </a:pP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1906 р. з галицької нафти для внутрідержавного використання виробили: 59 галицьких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рафінерій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83100 т нафтопродуктів, решта (13) австрійських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рафінерій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74200, 24 угорських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рафінерій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89000 т. На експорт всіма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рафінеріями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було виготовлено 170800 т нафтопродуктів.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Рафінеріями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загалом було перероблено у 1905–1907 рр. майже 2,5 млн т галицької нафти.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563322" y="3127662"/>
            <a:ext cx="2471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Переробка галицької нафти</a:t>
            </a:r>
            <a:endParaRPr lang="uk-UA" sz="14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646241"/>
              </p:ext>
            </p:extLst>
          </p:nvPr>
        </p:nvGraphicFramePr>
        <p:xfrm>
          <a:off x="117983" y="3512661"/>
          <a:ext cx="5362575" cy="18514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95425">
                  <a:extLst>
                    <a:ext uri="{9D8B030D-6E8A-4147-A177-3AD203B41FA5}">
                      <a16:colId xmlns:a16="http://schemas.microsoft.com/office/drawing/2014/main" val="694267592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1058495031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6010936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468449929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46415598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808627605"/>
                    </a:ext>
                  </a:extLst>
                </a:gridCol>
                <a:gridCol w="644525">
                  <a:extLst>
                    <a:ext uri="{9D8B030D-6E8A-4147-A177-3AD203B41FA5}">
                      <a16:colId xmlns:a16="http://schemas.microsoft.com/office/drawing/2014/main" val="2115343217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Регіон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8916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14689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т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т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т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18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Австро-Угорщина, в </a:t>
                      </a:r>
                      <a:r>
                        <a:rPr lang="uk-UA" sz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.: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681,7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831,3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977,2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693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3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Галичина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229,8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33,7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214,5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281,4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28,8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1121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3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Австрія (без Галичини)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289,7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393,2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47,3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412,4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8111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8034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Угорщина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162,2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223,6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26,9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277,5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113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Інші регіони світу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uk-UA" sz="1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uk-UA" sz="1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019102"/>
                  </a:ext>
                </a:extLst>
              </a:tr>
            </a:tbl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88900" y="56241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1906 р. у Галичині функціонували 168 </a:t>
            </a:r>
            <a:r>
              <a:rPr lang="uk-UA" sz="12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копалень</a:t>
            </a:r>
            <a:r>
              <a:rPr lang="uk-UA" sz="12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нафти. Видобуток нафти поступово зростав з 300–330 тис. т у 1896–1900 рр. до 1,2 млн т у 1907 р. та 2,1 млн т – у 1909 р. пізніше він зменшився, проте, ще в 1913 р. досягав 1,1 млн т.</a:t>
            </a:r>
            <a:endParaRPr lang="uk-UA" sz="1200" dirty="0">
              <a:solidFill>
                <a:schemeClr val="bg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464301" y="218900"/>
            <a:ext cx="5537200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1906 р. у Галичині функціонували 168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копалень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нафти. Видобуток нафти поступово зростав з 300–330 тис. т у 1896–1900 рр. до 1,2 млн т у 1907 р. та 2,1 млн т – у 1909 р. пізніше він зменшився, проте, ще в 1913 р. досягав 1,1 млн т.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1909 р. у Галичині було 216 свердловин. Найглибшою була шахта у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Тустановичах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(1278 м).</a:t>
            </a: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залізничних станцій у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Сколичині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Єдлічу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Кросні,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Івонічі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Риманові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Ольшаніці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Дрогобичі і Бориславі та до нафтопереробних заводів у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Клінніку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Маріямпільському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Дрогобичі було проведено 28 нафтопроводів загальною довжиною біля 250 км. Нафта зі свердловин та шахт збиралася у 682 залізних (об’ємом 1086390 т), 660 земляних (1712940 т) та 1478 дерев’яних (120680 т) збірниках, що загалом складало 2,9 млн. т.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Галичина займала провідне місце у світі з видобування нафти: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7619859" y="2481051"/>
            <a:ext cx="29833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Провідні світові виробники нафти</a:t>
            </a:r>
            <a:endParaRPr lang="uk-UA" sz="1400" dirty="0">
              <a:solidFill>
                <a:schemeClr val="bg1"/>
              </a:solidFill>
            </a:endParaRPr>
          </a:p>
        </p:txBody>
      </p:sp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188237"/>
              </p:ext>
            </p:extLst>
          </p:nvPr>
        </p:nvGraphicFramePr>
        <p:xfrm>
          <a:off x="6590599" y="2788828"/>
          <a:ext cx="5041899" cy="40223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9899">
                  <a:extLst>
                    <a:ext uri="{9D8B030D-6E8A-4147-A177-3AD203B41FA5}">
                      <a16:colId xmlns:a16="http://schemas.microsoft.com/office/drawing/2014/main" val="1997995868"/>
                    </a:ext>
                  </a:extLst>
                </a:gridCol>
                <a:gridCol w="836057">
                  <a:extLst>
                    <a:ext uri="{9D8B030D-6E8A-4147-A177-3AD203B41FA5}">
                      <a16:colId xmlns:a16="http://schemas.microsoft.com/office/drawing/2014/main" val="854489802"/>
                    </a:ext>
                  </a:extLst>
                </a:gridCol>
                <a:gridCol w="484766">
                  <a:extLst>
                    <a:ext uri="{9D8B030D-6E8A-4147-A177-3AD203B41FA5}">
                      <a16:colId xmlns:a16="http://schemas.microsoft.com/office/drawing/2014/main" val="715086341"/>
                    </a:ext>
                  </a:extLst>
                </a:gridCol>
                <a:gridCol w="590004">
                  <a:extLst>
                    <a:ext uri="{9D8B030D-6E8A-4147-A177-3AD203B41FA5}">
                      <a16:colId xmlns:a16="http://schemas.microsoft.com/office/drawing/2014/main" val="2475141878"/>
                    </a:ext>
                  </a:extLst>
                </a:gridCol>
                <a:gridCol w="679567">
                  <a:extLst>
                    <a:ext uri="{9D8B030D-6E8A-4147-A177-3AD203B41FA5}">
                      <a16:colId xmlns:a16="http://schemas.microsoft.com/office/drawing/2014/main" val="3101732898"/>
                    </a:ext>
                  </a:extLst>
                </a:gridCol>
                <a:gridCol w="990803">
                  <a:extLst>
                    <a:ext uri="{9D8B030D-6E8A-4147-A177-3AD203B41FA5}">
                      <a16:colId xmlns:a16="http://schemas.microsoft.com/office/drawing/2014/main" val="1568610374"/>
                    </a:ext>
                  </a:extLst>
                </a:gridCol>
                <a:gridCol w="990803">
                  <a:extLst>
                    <a:ext uri="{9D8B030D-6E8A-4147-A177-3AD203B41FA5}">
                      <a16:colId xmlns:a16="http://schemas.microsoft.com/office/drawing/2014/main" val="1449701185"/>
                    </a:ext>
                  </a:extLst>
                </a:gridCol>
              </a:tblGrid>
              <a:tr h="4362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Од. </a:t>
                      </a:r>
                      <a:r>
                        <a:rPr lang="uk-UA" sz="105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</a:t>
                      </a: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США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росія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Румунія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Галичина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у світовій продукції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843394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21,75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8,44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1,13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1,18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35,19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5161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61,81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23,99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3,34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92,34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635997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1908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23,39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8,48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1,75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37,97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7594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61,59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22,33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3,02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4,62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91,56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596303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1909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23,99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9,18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2,08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39,90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630744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60,14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23,00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5,21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91,6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583758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1910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27,45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9,56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1,76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43,51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82044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63,16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21,87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3,11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4,06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92,2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6522193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1911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28,88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1,54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1,46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46,10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155807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62,75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19,74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3,16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794628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1912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29,66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9,26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1,81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1,18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47,10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935182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62,98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19,67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3,83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88,98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694018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1913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32,32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1,85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1,09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50,80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979434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63,63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18,20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3,72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2,14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87,69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872686"/>
                  </a:ext>
                </a:extLst>
              </a:tr>
              <a:tr h="2126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1907–1913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 т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187,44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63,32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10,13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10,50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300,57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121609"/>
                  </a:ext>
                </a:extLst>
              </a:tr>
              <a:tr h="21263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у світі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62,36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21,07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3,37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3,49</a:t>
                      </a: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90,29</a:t>
                      </a: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618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59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TM04033919[[fn=Схема]]</Template>
  <TotalTime>111</TotalTime>
  <Words>6061</Words>
  <Application>Microsoft Office PowerPoint</Application>
  <PresentationFormat>Широкий екран</PresentationFormat>
  <Paragraphs>988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3" baseType="lpstr">
      <vt:lpstr>Arial</vt:lpstr>
      <vt:lpstr>Batang</vt:lpstr>
      <vt:lpstr>Calibri</vt:lpstr>
      <vt:lpstr>Courier New</vt:lpstr>
      <vt:lpstr>DejaVuSans</vt:lpstr>
      <vt:lpstr>Times New Roman</vt:lpstr>
      <vt:lpstr>Trebuchet MS</vt:lpstr>
      <vt:lpstr>Tw Cen MT</vt:lpstr>
      <vt:lpstr>Схема</vt:lpstr>
      <vt:lpstr>Презентація PowerPoint</vt:lpstr>
      <vt:lpstr>Презентація PowerPoint</vt:lpstr>
      <vt:lpstr>Презентація PowerPoint</vt:lpstr>
      <vt:lpstr>Лісове та лісопромислове господарство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Volodymyr</dc:creator>
  <cp:lastModifiedBy>Volodymyr</cp:lastModifiedBy>
  <cp:revision>22</cp:revision>
  <dcterms:created xsi:type="dcterms:W3CDTF">2025-04-04T05:35:33Z</dcterms:created>
  <dcterms:modified xsi:type="dcterms:W3CDTF">2025-04-04T07:27:22Z</dcterms:modified>
</cp:coreProperties>
</file>