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8" r:id="rId8"/>
    <p:sldId id="261" r:id="rId9"/>
    <p:sldId id="262" r:id="rId10"/>
    <p:sldId id="263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962746283387814"/>
          <c:y val="6.8507649307799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066518290049966"/>
          <c:y val="0.19773710845264977"/>
          <c:w val="0.38053785701067178"/>
          <c:h val="0.71717482861927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Реальності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DB-4F4F-AC09-8EC919DA87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DB-4F4F-AC09-8EC919DA8722}"/>
              </c:ext>
            </c:extLst>
          </c:dPt>
          <c:dPt>
            <c:idx val="2"/>
            <c:bubble3D val="0"/>
            <c:explosion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DB-4F4F-AC09-8EC919DA87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DB-4F4F-AC09-8EC919DA8722}"/>
              </c:ext>
            </c:extLst>
          </c:dPt>
          <c:dLbls>
            <c:dLbl>
              <c:idx val="0"/>
              <c:layout>
                <c:manualLayout>
                  <c:x val="-0.13097289494787498"/>
                  <c:y val="0.184171459225950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ln>
                          <a:noFill/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700" baseline="0" dirty="0" smtClean="0"/>
                      <a:t>ІІ СЕНСОРНА</a:t>
                    </a:r>
                  </a:p>
                  <a:p>
                    <a:pPr>
                      <a:defRPr sz="1700" baseline="0">
                        <a:ln>
                          <a:noFill/>
                        </a:ln>
                      </a:defRPr>
                    </a:pPr>
                    <a:r>
                      <a:rPr lang="ru-RU" sz="1700" baseline="0" dirty="0" err="1" smtClean="0"/>
                      <a:t>Логіка-факти-вигода</a:t>
                    </a:r>
                    <a:endParaRPr lang="ru-RU" sz="1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ln>
                        <a:noFill/>
                      </a:ln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58314724569737"/>
                      <c:h val="0.16234043558439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EDB-4F4F-AC09-8EC919DA872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ІІІ</a:t>
                    </a:r>
                    <a:r>
                      <a:rPr lang="ru-RU" baseline="0" dirty="0" smtClean="0"/>
                      <a:t> СОЦІАЛЬНА</a:t>
                    </a:r>
                  </a:p>
                  <a:p>
                    <a:r>
                      <a:rPr lang="ru-RU" baseline="0" dirty="0" err="1" smtClean="0"/>
                      <a:t>Почуття-цінності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DB-4F4F-AC09-8EC919DA8722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700" b="1" i="0" u="none" strike="noStrike" kern="1200" baseline="0">
                        <a:ln>
                          <a:noFill/>
                        </a:ln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700" baseline="0" dirty="0" smtClean="0"/>
                      <a:t>IV </a:t>
                    </a:r>
                    <a:r>
                      <a:rPr lang="ru-RU" sz="1700" baseline="0" dirty="0" smtClean="0"/>
                      <a:t>МІСТИЧНА</a:t>
                    </a:r>
                  </a:p>
                  <a:p>
                    <a:pPr>
                      <a:defRPr sz="1700" baseline="0">
                        <a:ln>
                          <a:noFill/>
                        </a:ln>
                      </a:defRPr>
                    </a:pPr>
                    <a:r>
                      <a:rPr lang="ru-RU" sz="1700" baseline="0" dirty="0" err="1" smtClean="0"/>
                      <a:t>Ідеї-творчість</a:t>
                    </a:r>
                    <a:endParaRPr lang="ru-RU" sz="17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ln>
                        <a:noFill/>
                      </a:ln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35596816976126"/>
                      <c:h val="0.13031817831780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DB-4F4F-AC09-8EC919DA872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І  УНІТАРНА</a:t>
                    </a:r>
                  </a:p>
                  <a:p>
                    <a:r>
                      <a:rPr lang="ru-RU" dirty="0" smtClean="0"/>
                      <a:t>Правила - </a:t>
                    </a:r>
                    <a:r>
                      <a:rPr lang="ru-RU" dirty="0" err="1" smtClean="0"/>
                      <a:t>принципи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DB-4F4F-AC09-8EC919DA8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ln>
                      <a:noFill/>
                    </a:ln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Сенсорна </c:v>
                </c:pt>
                <c:pt idx="1">
                  <c:v>Містична </c:v>
                </c:pt>
                <c:pt idx="2">
                  <c:v>Унітарна</c:v>
                </c:pt>
                <c:pt idx="3">
                  <c:v>Соціальна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B-4F4F-AC09-8EC919DA872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1964" y="1447801"/>
            <a:ext cx="11203709" cy="2052781"/>
          </a:xfrm>
        </p:spPr>
        <p:txBody>
          <a:bodyPr/>
          <a:lstStyle/>
          <a:p>
            <a:pPr algn="ctr"/>
            <a:r>
              <a:rPr lang="uk-UA" sz="5400" b="1" dirty="0" smtClean="0"/>
              <a:t>Базові </a:t>
            </a:r>
            <a:r>
              <a:rPr lang="uk-UA" sz="6000" b="1" dirty="0" smtClean="0"/>
              <a:t>основи</a:t>
            </a:r>
            <a:r>
              <a:rPr lang="uk-UA" sz="5400" b="1" dirty="0" smtClean="0"/>
              <a:t> </a:t>
            </a:r>
            <a:r>
              <a:rPr lang="uk-UA" sz="5400" b="1" dirty="0" err="1" smtClean="0"/>
              <a:t>нейрологічного</a:t>
            </a:r>
            <a:r>
              <a:rPr lang="uk-UA" sz="5400" b="1" dirty="0" smtClean="0"/>
              <a:t> програмування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054764"/>
            <a:ext cx="9956390" cy="15840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 аспекти:  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психологічних наук, професора</a:t>
            </a:r>
          </a:p>
          <a:p>
            <a:pPr algn="ctr"/>
            <a:r>
              <a:rPr lang="uk-UA" i="1" dirty="0" smtClean="0"/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Ковальова Сергія Вікторовича</a:t>
            </a:r>
          </a:p>
          <a:p>
            <a:pPr algn="ctr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Доповідач: </a:t>
            </a:r>
            <a:r>
              <a:rPr lang="uk-U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к.мед.н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Білоус Ірина Василівна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1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09601"/>
            <a:ext cx="8825659" cy="1228436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Коди </a:t>
            </a:r>
            <a:r>
              <a:rPr lang="uk-UA" dirty="0" err="1" smtClean="0">
                <a:solidFill>
                  <a:srgbClr val="FFFF00"/>
                </a:solidFill>
              </a:rPr>
              <a:t>нейропрограмування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838037"/>
            <a:ext cx="10381264" cy="4181763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Код </a:t>
            </a:r>
            <a:r>
              <a:rPr lang="en-US" sz="3200" dirty="0"/>
              <a:t>VAKD </a:t>
            </a:r>
            <a:r>
              <a:rPr lang="uk-UA" sz="3200" dirty="0"/>
              <a:t>– візуально-</a:t>
            </a:r>
            <a:r>
              <a:rPr lang="uk-UA" sz="3200" dirty="0" err="1"/>
              <a:t>аудіально</a:t>
            </a:r>
            <a:r>
              <a:rPr lang="uk-UA" sz="3200" dirty="0"/>
              <a:t>-</a:t>
            </a:r>
            <a:r>
              <a:rPr lang="uk-UA" sz="3200" dirty="0" err="1"/>
              <a:t>кінестетично</a:t>
            </a:r>
            <a:r>
              <a:rPr lang="uk-UA" sz="3200" dirty="0"/>
              <a:t>-дискретний (НЛП).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 err="1"/>
              <a:t>Нейро</a:t>
            </a:r>
            <a:r>
              <a:rPr lang="uk-UA" sz="3200" dirty="0"/>
              <a:t>-семантичний код.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Код соціальної панорами та особистого простору.</a:t>
            </a:r>
            <a:endParaRPr lang="ru-RU" sz="3200" dirty="0"/>
          </a:p>
          <a:p>
            <a:pPr marL="342900" lvl="0" indent="-342900">
              <a:buFont typeface="+mj-lt"/>
              <a:buAutoNum type="arabicPeriod"/>
            </a:pPr>
            <a:r>
              <a:rPr lang="uk-UA" sz="3200" dirty="0"/>
              <a:t>Символічний.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20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2518"/>
          </a:xfrm>
        </p:spPr>
        <p:txBody>
          <a:bodyPr/>
          <a:lstStyle/>
          <a:p>
            <a:r>
              <a:rPr lang="uk-UA" dirty="0" smtClean="0"/>
              <a:t>Реальності, які ми вибираємо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182255"/>
            <a:ext cx="4396338" cy="554181"/>
          </a:xfrm>
        </p:spPr>
        <p:txBody>
          <a:bodyPr/>
          <a:lstStyle/>
          <a:p>
            <a:r>
              <a:rPr lang="uk-UA" dirty="0" smtClean="0"/>
              <a:t>Соціальна психологія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736436"/>
            <a:ext cx="4267199" cy="45199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4495" y="1182255"/>
            <a:ext cx="4396339" cy="554181"/>
          </a:xfrm>
        </p:spPr>
        <p:txBody>
          <a:bodyPr/>
          <a:lstStyle/>
          <a:p>
            <a:r>
              <a:rPr lang="uk-UA" dirty="0" smtClean="0"/>
              <a:t>Тест </a:t>
            </a:r>
            <a:r>
              <a:rPr lang="uk-UA" dirty="0" err="1" smtClean="0"/>
              <a:t>Сьюзен</a:t>
            </a:r>
            <a:r>
              <a:rPr lang="uk-UA" dirty="0" smtClean="0"/>
              <a:t> </a:t>
            </a:r>
            <a:r>
              <a:rPr lang="uk-UA" dirty="0" err="1" smtClean="0"/>
              <a:t>Діллінгер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95" y="1814946"/>
            <a:ext cx="5946378" cy="4362882"/>
          </a:xfrm>
        </p:spPr>
      </p:pic>
    </p:spTree>
    <p:extLst>
      <p:ext uri="{BB962C8B-B14F-4D97-AF65-F5344CB8AC3E}">
        <p14:creationId xmlns:p14="http://schemas.microsoft.com/office/powerpoint/2010/main" val="104578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565"/>
          </a:xfrm>
        </p:spPr>
        <p:txBody>
          <a:bodyPr/>
          <a:lstStyle/>
          <a:p>
            <a:r>
              <a:rPr lang="uk-UA" sz="2800" dirty="0" smtClean="0"/>
              <a:t>Градація </a:t>
            </a:r>
            <a:r>
              <a:rPr lang="uk-UA" sz="2800" dirty="0" err="1" smtClean="0"/>
              <a:t>реальностей</a:t>
            </a:r>
            <a:r>
              <a:rPr lang="uk-UA" sz="2800" dirty="0" smtClean="0"/>
              <a:t> за Мак-Вінні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485414"/>
              </p:ext>
            </p:extLst>
          </p:nvPr>
        </p:nvGraphicFramePr>
        <p:xfrm>
          <a:off x="646111" y="1019503"/>
          <a:ext cx="10131875" cy="537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960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6" y="1216891"/>
            <a:ext cx="5092906" cy="713509"/>
          </a:xfrm>
        </p:spPr>
        <p:txBody>
          <a:bodyPr/>
          <a:lstStyle/>
          <a:p>
            <a:r>
              <a:rPr lang="uk-UA" dirty="0" err="1" smtClean="0"/>
              <a:t>Мохамед</a:t>
            </a:r>
            <a:r>
              <a:rPr lang="uk-UA" dirty="0" smtClean="0"/>
              <a:t> Алі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4341813" y="572655"/>
            <a:ext cx="7315200" cy="57265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364" y="4174836"/>
            <a:ext cx="8349672" cy="1348509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Чемпіонами стають не в тренажерних залах. Щоб стати чемпіоном – треба почати з бажання, мрії і чіткого уявлення свого успіху.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011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382" y="489527"/>
            <a:ext cx="6086763" cy="97905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Психологічні проблеми спортсменів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" b="2223"/>
          <a:stretch>
            <a:fillRect/>
          </a:stretch>
        </p:blipFill>
        <p:spPr>
          <a:xfrm>
            <a:off x="7121236" y="637309"/>
            <a:ext cx="4673600" cy="5384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1570182"/>
            <a:ext cx="5966282" cy="4294909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думки про можливу невдачу; </a:t>
            </a:r>
            <a:endParaRPr lang="ru-RU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реальний шанс </a:t>
            </a:r>
            <a:r>
              <a:rPr lang="uk-UA" sz="1800" dirty="0" smtClean="0"/>
              <a:t>осоромитись</a:t>
            </a:r>
            <a:r>
              <a:rPr lang="uk-UA" sz="1800" dirty="0"/>
              <a:t>;</a:t>
            </a:r>
            <a:endParaRPr lang="ru-RU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страх виявитись приниженим чи підвести інших людей;</a:t>
            </a:r>
            <a:endParaRPr lang="ru-RU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почуття вини і власної неповноцінності;</a:t>
            </a:r>
            <a:endParaRPr lang="ru-RU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злість і гнів на себе в разі невдачі;</a:t>
            </a:r>
            <a:endParaRPr lang="ru-RU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страх конкуренції</a:t>
            </a:r>
            <a:r>
              <a:rPr lang="uk-UA" sz="1800" dirty="0" smtClean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800" dirty="0"/>
              <a:t>залякування більш сильними суперниками</a:t>
            </a:r>
            <a:endParaRPr lang="ru-R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/>
              <a:t>стани </a:t>
            </a:r>
            <a:r>
              <a:rPr lang="uk-UA" sz="1800" dirty="0"/>
              <a:t>передстартової лихоманки чи </a:t>
            </a:r>
            <a:r>
              <a:rPr lang="uk-UA" sz="1800" dirty="0" smtClean="0"/>
              <a:t>апатії;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/>
              <a:t>відчуття скутості</a:t>
            </a:r>
            <a:r>
              <a:rPr lang="uk-UA" sz="1800" dirty="0"/>
              <a:t>;</a:t>
            </a:r>
            <a:endParaRPr lang="uk-UA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smtClean="0"/>
              <a:t>фізичне недомагання і </a:t>
            </a:r>
            <a:r>
              <a:rPr lang="uk-UA" sz="1800" dirty="0" err="1" smtClean="0"/>
              <a:t>т.д</a:t>
            </a:r>
            <a:r>
              <a:rPr lang="uk-UA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7122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664882"/>
          </a:xfrm>
        </p:spPr>
        <p:txBody>
          <a:bodyPr/>
          <a:lstStyle/>
          <a:p>
            <a:r>
              <a:rPr lang="uk-UA" dirty="0" smtClean="0"/>
              <a:t>Види роботи з людською психікою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64" y="1209965"/>
            <a:ext cx="3883659" cy="56341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Психологія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(психоаналіз)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489527" y="1865745"/>
            <a:ext cx="3306618" cy="4390593"/>
          </a:xfrm>
        </p:spPr>
        <p:txBody>
          <a:bodyPr>
            <a:normAutofit fontScale="92500" lnSpcReduction="20000"/>
          </a:bodyPr>
          <a:lstStyle/>
          <a:p>
            <a:r>
              <a:rPr lang="uk-UA" sz="2000" b="1" dirty="0"/>
              <a:t>Вид</a:t>
            </a:r>
            <a:r>
              <a:rPr lang="uk-UA" sz="1800" dirty="0"/>
              <a:t>: теоретична наука.</a:t>
            </a:r>
            <a:endParaRPr lang="ru-RU" sz="1800" dirty="0"/>
          </a:p>
          <a:p>
            <a:endParaRPr lang="uk-UA" sz="2000" b="1" dirty="0" smtClean="0"/>
          </a:p>
          <a:p>
            <a:r>
              <a:rPr lang="uk-UA" sz="2000" b="1" dirty="0" smtClean="0"/>
              <a:t>Суб’єкт</a:t>
            </a:r>
            <a:r>
              <a:rPr lang="uk-UA" sz="1800" dirty="0" smtClean="0"/>
              <a:t> </a:t>
            </a:r>
            <a:r>
              <a:rPr lang="uk-UA" sz="1800" dirty="0"/>
              <a:t>– здорові люди (пасивні).</a:t>
            </a:r>
            <a:endParaRPr lang="ru-RU" sz="1800" dirty="0"/>
          </a:p>
          <a:p>
            <a:endParaRPr lang="uk-UA" sz="2000" b="1" dirty="0" smtClean="0"/>
          </a:p>
          <a:p>
            <a:r>
              <a:rPr lang="uk-UA" sz="2000" b="1" dirty="0" smtClean="0"/>
              <a:t>Предмет</a:t>
            </a:r>
            <a:r>
              <a:rPr lang="uk-UA" sz="1800" dirty="0" smtClean="0"/>
              <a:t> </a:t>
            </a:r>
            <a:r>
              <a:rPr lang="uk-UA" sz="1800" dirty="0"/>
              <a:t>- вивчення закономірностей, механізмів, умов, чинників та особливостей розвитку і функціонування психіки, її взаємодію з внутрішнім і зовнішнім чинниками.   </a:t>
            </a:r>
            <a:endParaRPr lang="ru-RU" sz="1800" dirty="0"/>
          </a:p>
          <a:p>
            <a:endParaRPr lang="uk-UA" sz="2000" b="1" dirty="0" smtClean="0"/>
          </a:p>
          <a:p>
            <a:r>
              <a:rPr lang="uk-UA" sz="2000" b="1" dirty="0" smtClean="0"/>
              <a:t>Методи</a:t>
            </a:r>
            <a:r>
              <a:rPr lang="uk-UA" sz="1800" dirty="0" smtClean="0"/>
              <a:t> </a:t>
            </a:r>
            <a:r>
              <a:rPr lang="uk-UA" sz="1800" dirty="0"/>
              <a:t>- умовляння і розрада.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4217" y="1302328"/>
            <a:ext cx="2761673" cy="47105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Психотерапія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184072" y="1865745"/>
            <a:ext cx="3426691" cy="4461164"/>
          </a:xfrm>
        </p:spPr>
        <p:txBody>
          <a:bodyPr>
            <a:normAutofit fontScale="92500" lnSpcReduction="10000"/>
          </a:bodyPr>
          <a:lstStyle/>
          <a:p>
            <a:r>
              <a:rPr lang="uk-UA" sz="2000" b="1" dirty="0"/>
              <a:t>Вид:</a:t>
            </a:r>
            <a:r>
              <a:rPr lang="uk-UA" sz="1800" dirty="0"/>
              <a:t> прикладна наука.</a:t>
            </a:r>
            <a:endParaRPr lang="ru-RU" sz="1800" dirty="0"/>
          </a:p>
          <a:p>
            <a:endParaRPr lang="uk-UA" sz="2000" b="1" dirty="0" smtClean="0"/>
          </a:p>
          <a:p>
            <a:r>
              <a:rPr lang="uk-UA" sz="2000" b="1" dirty="0" smtClean="0"/>
              <a:t>Суб’єкт</a:t>
            </a:r>
            <a:r>
              <a:rPr lang="uk-UA" sz="1800" dirty="0" smtClean="0"/>
              <a:t> </a:t>
            </a:r>
            <a:r>
              <a:rPr lang="uk-UA" sz="1800" dirty="0"/>
              <a:t>– здорові люди (активні</a:t>
            </a:r>
            <a:r>
              <a:rPr lang="uk-UA" sz="1800" dirty="0" smtClean="0"/>
              <a:t>).</a:t>
            </a:r>
            <a:endParaRPr lang="ru-RU" sz="1800" dirty="0"/>
          </a:p>
          <a:p>
            <a:endParaRPr lang="uk-UA" sz="2000" b="1" dirty="0" smtClean="0"/>
          </a:p>
          <a:p>
            <a:r>
              <a:rPr lang="uk-UA" sz="2200" b="1" dirty="0" smtClean="0"/>
              <a:t>Предмет</a:t>
            </a:r>
            <a:r>
              <a:rPr lang="uk-UA" sz="1800" dirty="0" smtClean="0"/>
              <a:t> </a:t>
            </a:r>
            <a:r>
              <a:rPr lang="uk-UA" sz="1800" dirty="0"/>
              <a:t>– </a:t>
            </a:r>
            <a:r>
              <a:rPr lang="ru-RU" sz="1800" dirty="0"/>
              <a:t> </a:t>
            </a:r>
            <a:r>
              <a:rPr lang="uk-UA" sz="1800" dirty="0"/>
              <a:t>вплив системою </a:t>
            </a:r>
            <a:r>
              <a:rPr lang="uk-UA" sz="1800" dirty="0" smtClean="0"/>
              <a:t>специфічних засобів </a:t>
            </a:r>
            <a:r>
              <a:rPr lang="uk-UA" sz="1800" dirty="0"/>
              <a:t>на психіку людини з метою поліпшення її фізичного і функціонального стану. </a:t>
            </a:r>
            <a:endParaRPr lang="ru-RU" sz="1800" dirty="0"/>
          </a:p>
          <a:p>
            <a:endParaRPr lang="uk-UA" sz="1800" b="1" dirty="0" smtClean="0"/>
          </a:p>
          <a:p>
            <a:r>
              <a:rPr lang="uk-UA" sz="2000" b="1" dirty="0" smtClean="0"/>
              <a:t>Методи</a:t>
            </a:r>
            <a:r>
              <a:rPr lang="uk-UA" sz="2000" b="1" dirty="0"/>
              <a:t>: </a:t>
            </a:r>
            <a:r>
              <a:rPr lang="uk-UA" sz="1800" dirty="0"/>
              <a:t>специфічні техніки і технології.</a:t>
            </a:r>
            <a:endParaRPr lang="ru-RU" sz="1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546108" y="1302327"/>
            <a:ext cx="3583709" cy="471055"/>
          </a:xfrm>
        </p:spPr>
        <p:txBody>
          <a:bodyPr/>
          <a:lstStyle/>
          <a:p>
            <a:pPr algn="ctr"/>
            <a:r>
              <a:rPr lang="uk-UA" b="1" dirty="0" smtClean="0"/>
              <a:t>Психіатрія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174182" y="1865745"/>
            <a:ext cx="3398982" cy="4390593"/>
          </a:xfrm>
        </p:spPr>
        <p:txBody>
          <a:bodyPr>
            <a:normAutofit/>
          </a:bodyPr>
          <a:lstStyle/>
          <a:p>
            <a:r>
              <a:rPr lang="uk-UA" sz="2000" b="1" dirty="0"/>
              <a:t>Вид</a:t>
            </a:r>
            <a:r>
              <a:rPr lang="uk-UA" sz="1800" dirty="0"/>
              <a:t>: галузь медицини.</a:t>
            </a:r>
            <a:endParaRPr lang="ru-RU" sz="1800" dirty="0"/>
          </a:p>
          <a:p>
            <a:endParaRPr lang="uk-UA" sz="1800" dirty="0" smtClean="0"/>
          </a:p>
          <a:p>
            <a:r>
              <a:rPr lang="uk-UA" sz="2000" b="1" dirty="0" smtClean="0"/>
              <a:t>Об’єкт</a:t>
            </a:r>
            <a:r>
              <a:rPr lang="uk-UA" sz="1800" dirty="0" smtClean="0"/>
              <a:t> </a:t>
            </a:r>
            <a:r>
              <a:rPr lang="uk-UA" sz="1800" dirty="0"/>
              <a:t>– хворі люди </a:t>
            </a:r>
            <a:endParaRPr lang="ru-RU" sz="1800" dirty="0"/>
          </a:p>
          <a:p>
            <a:endParaRPr lang="uk-UA" sz="1800" dirty="0" smtClean="0"/>
          </a:p>
          <a:p>
            <a:r>
              <a:rPr lang="uk-UA" sz="2000" b="1" dirty="0" smtClean="0"/>
              <a:t>Предмет</a:t>
            </a:r>
            <a:r>
              <a:rPr lang="uk-UA" sz="1800" dirty="0" smtClean="0"/>
              <a:t> </a:t>
            </a:r>
            <a:r>
              <a:rPr lang="uk-UA" sz="1800" dirty="0"/>
              <a:t>– психічні розлади органічного чи функціонального походження</a:t>
            </a:r>
            <a:endParaRPr lang="ru-RU" sz="1800" dirty="0"/>
          </a:p>
          <a:p>
            <a:endParaRPr lang="uk-UA" sz="1800" dirty="0" smtClean="0"/>
          </a:p>
          <a:p>
            <a:r>
              <a:rPr lang="uk-UA" sz="2000" b="1" dirty="0" smtClean="0"/>
              <a:t>Методи</a:t>
            </a:r>
            <a:r>
              <a:rPr lang="uk-UA" sz="2000" b="1" dirty="0"/>
              <a:t>: </a:t>
            </a:r>
            <a:r>
              <a:rPr lang="uk-UA" sz="1800" dirty="0"/>
              <a:t>терапевтичне лікування за допомогою фармакологічних засобів.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44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71054"/>
            <a:ext cx="8825659" cy="517237"/>
          </a:xfrm>
        </p:spPr>
        <p:txBody>
          <a:bodyPr/>
          <a:lstStyle/>
          <a:p>
            <a:r>
              <a:rPr lang="uk-UA" sz="3200" b="1" dirty="0" smtClean="0">
                <a:solidFill>
                  <a:srgbClr val="92D050"/>
                </a:solidFill>
              </a:rPr>
              <a:t>Базові положення </a:t>
            </a:r>
            <a:r>
              <a:rPr lang="uk-UA" sz="3200" b="1" dirty="0" err="1" smtClean="0">
                <a:solidFill>
                  <a:srgbClr val="92D050"/>
                </a:solidFill>
              </a:rPr>
              <a:t>нейропрограмування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490" y="1320801"/>
            <a:ext cx="10889673" cy="488603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Наші уявлення про світ цим світом не являються (карти – це не територія).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Модель світу іншої людини може абсолютно не співпадати з вашою. І ви зобов’язані враховувати і поважати ці відмінності.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Свідомість і тіло – це частини єдиної кібернетичної системи.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Увесь наш (і не тільки) життєвий досвід закодований у нашій нервовій системі.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Суть наших дій полягає в тих наслідках і реакціях, які вони викликають.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Не існує поразок – є тільки зворотній зв'язок.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Кожен з нас володіє всіма ресурсами, які необхідні для досягнення поставленої мети.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/>
              <a:t>Всесвіт, в якому ми живемо, являє собою дружнє середовище, в якому є всі необхідні ресурси.</a:t>
            </a:r>
            <a:endParaRPr lang="ru-RU" sz="20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 smtClean="0"/>
              <a:t>Суб'єктивний </a:t>
            </a:r>
            <a:r>
              <a:rPr lang="uk-UA" sz="2000" b="1" dirty="0"/>
              <a:t>досвід кодується в нашому внутрішньому і зовнішньому світі.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38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3057671" cy="609464"/>
          </a:xfrm>
        </p:spPr>
        <p:txBody>
          <a:bodyPr/>
          <a:lstStyle/>
          <a:p>
            <a:r>
              <a:rPr lang="uk-UA" sz="3600" dirty="0" smtClean="0"/>
              <a:t>Модель </a:t>
            </a:r>
            <a:br>
              <a:rPr lang="uk-UA" sz="3600" dirty="0" smtClean="0"/>
            </a:br>
            <a:r>
              <a:rPr lang="uk-UA" sz="3600" dirty="0" smtClean="0"/>
              <a:t>психіки «Яйце </a:t>
            </a:r>
            <a:r>
              <a:rPr lang="uk-UA" sz="3600" dirty="0" err="1" smtClean="0"/>
              <a:t>асаджолі</a:t>
            </a:r>
            <a:r>
              <a:rPr lang="uk-UA" sz="3600" dirty="0" smtClean="0"/>
              <a:t>»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9" y="2854036"/>
            <a:ext cx="2858584" cy="4003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7" y="0"/>
            <a:ext cx="7878617" cy="6857999"/>
          </a:xfrm>
        </p:spPr>
      </p:pic>
    </p:spTree>
    <p:extLst>
      <p:ext uri="{BB962C8B-B14F-4D97-AF65-F5344CB8AC3E}">
        <p14:creationId xmlns:p14="http://schemas.microsoft.com/office/powerpoint/2010/main" val="176547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2518"/>
          </a:xfrm>
        </p:spPr>
        <p:txBody>
          <a:bodyPr/>
          <a:lstStyle/>
          <a:p>
            <a:r>
              <a:rPr lang="uk-UA" sz="3200" b="1" dirty="0" smtClean="0"/>
              <a:t>Наш мозок – надпотужний </a:t>
            </a:r>
            <a:r>
              <a:rPr lang="uk-UA" sz="3200" b="1" dirty="0" err="1" smtClean="0"/>
              <a:t>біокомп'ютер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134" y="1378527"/>
            <a:ext cx="4396338" cy="576262"/>
          </a:xfrm>
        </p:spPr>
        <p:txBody>
          <a:bodyPr/>
          <a:lstStyle/>
          <a:p>
            <a:r>
              <a:rPr lang="uk-UA" dirty="0" smtClean="0"/>
              <a:t>Жорсткі диски - ПСВ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2189019"/>
            <a:ext cx="4562764" cy="40362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75927" y="1378528"/>
            <a:ext cx="5375564" cy="576262"/>
          </a:xfrm>
        </p:spPr>
        <p:txBody>
          <a:bodyPr/>
          <a:lstStyle/>
          <a:p>
            <a:r>
              <a:rPr lang="uk-UA" dirty="0" smtClean="0"/>
              <a:t>Оперативна пам'ять - свідомість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19" y="2189018"/>
            <a:ext cx="4509726" cy="4036291"/>
          </a:xfrm>
        </p:spPr>
      </p:pic>
    </p:spTree>
    <p:extLst>
      <p:ext uri="{BB962C8B-B14F-4D97-AF65-F5344CB8AC3E}">
        <p14:creationId xmlns:p14="http://schemas.microsoft.com/office/powerpoint/2010/main" val="377180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54182"/>
            <a:ext cx="9974864" cy="1191491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Аналіз співвідношення діяльності свідомості та підсвідомості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4954" y="1948873"/>
            <a:ext cx="10122646" cy="4070927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Швидкість реакції ПСВ на декілька порядків вища </a:t>
            </a:r>
            <a:r>
              <a:rPr lang="uk-UA" sz="2400" dirty="0" smtClean="0"/>
              <a:t>у порівнянні зі свідомістю. 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 smtClean="0"/>
              <a:t>ПСВ завжди приймає безпомилкові рішення. 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У свідомості зберігається тільки незначна частина інформації і досвіду, в той час, як ПСВ містить абсолютно всі записи подій і відомостей, які ви отримали на протязі свого життя.</a:t>
            </a:r>
            <a:endParaRPr lang="ru-RU" sz="2400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В певних режимах роботи мозку наша ПСВ здатна підключатись до </a:t>
            </a:r>
            <a:r>
              <a:rPr lang="uk-UA" sz="2400" dirty="0" err="1"/>
              <a:t>гіганської</a:t>
            </a:r>
            <a:r>
              <a:rPr lang="uk-UA" sz="2400" dirty="0"/>
              <a:t> системи Інтернет «</a:t>
            </a:r>
            <a:r>
              <a:rPr lang="uk-UA" sz="2400" dirty="0" smtClean="0"/>
              <a:t>Колективна </a:t>
            </a:r>
            <a:r>
              <a:rPr lang="uk-UA" sz="2400" dirty="0"/>
              <a:t>підсвідомості» (ноосфера за Вернадським) і черпати з неї </a:t>
            </a:r>
            <a:r>
              <a:rPr lang="uk-UA" sz="2400" dirty="0" smtClean="0"/>
              <a:t>інформацію, </a:t>
            </a:r>
            <a:r>
              <a:rPr lang="uk-UA" sz="2400" dirty="0"/>
              <a:t>недоступну для свідомості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1129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808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B0F0"/>
                </a:solidFill>
              </a:rPr>
              <a:t>Діяльність півкуль мозку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1542473"/>
            <a:ext cx="9772073" cy="5043053"/>
          </a:xfrm>
        </p:spPr>
      </p:pic>
    </p:spTree>
    <p:extLst>
      <p:ext uri="{BB962C8B-B14F-4D97-AF65-F5344CB8AC3E}">
        <p14:creationId xmlns:p14="http://schemas.microsoft.com/office/powerpoint/2010/main" val="2770074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</TotalTime>
  <Words>483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Ион</vt:lpstr>
      <vt:lpstr>Базові основи нейрологічного програмування</vt:lpstr>
      <vt:lpstr>Мохамед Алі</vt:lpstr>
      <vt:lpstr>Психологічні проблеми спортсменів</vt:lpstr>
      <vt:lpstr>Види роботи з людською психікою</vt:lpstr>
      <vt:lpstr>Базові положення нейропрограмування</vt:lpstr>
      <vt:lpstr>Модель  психіки «Яйце асаджолі»</vt:lpstr>
      <vt:lpstr>Наш мозок – надпотужний біокомп'ютер</vt:lpstr>
      <vt:lpstr>Аналіз співвідношення діяльності свідомості та підсвідомості</vt:lpstr>
      <vt:lpstr>Діяльність півкуль мозку</vt:lpstr>
      <vt:lpstr>Коди нейропрограмування</vt:lpstr>
      <vt:lpstr>Реальності, які ми вибираємо</vt:lpstr>
      <vt:lpstr>Градація реальностей за Мак-Вінні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</dc:title>
  <dc:creator>DDD</dc:creator>
  <cp:lastModifiedBy>DDD</cp:lastModifiedBy>
  <cp:revision>44</cp:revision>
  <dcterms:created xsi:type="dcterms:W3CDTF">2019-02-23T16:47:34Z</dcterms:created>
  <dcterms:modified xsi:type="dcterms:W3CDTF">2019-02-26T09:47:09Z</dcterms:modified>
</cp:coreProperties>
</file>