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62" r:id="rId12"/>
    <p:sldId id="274" r:id="rId13"/>
    <p:sldId id="25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63" r:id="rId25"/>
    <p:sldId id="275" r:id="rId26"/>
    <p:sldId id="260" r:id="rId2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2F2DA-D7F2-4FF6-84BA-5F139A7912D1}" type="doc">
      <dgm:prSet loTypeId="urn:microsoft.com/office/officeart/2005/8/layout/arrow5" loCatId="relationship" qsTypeId="urn:microsoft.com/office/officeart/2005/8/quickstyle/simple4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AF48E813-4459-4B63-9360-D2CA978144F6}">
      <dgm:prSet phldrT="[Text]"/>
      <dgm:spPr/>
      <dgm:t>
        <a:bodyPr rtlCol="0"/>
        <a:lstStyle/>
        <a:p>
          <a:pPr rtl="0"/>
          <a:r>
            <a:rPr lang="uk-UA" noProof="0" dirty="0" smtClean="0"/>
            <a:t>Чому </a:t>
          </a:r>
          <a:r>
            <a:rPr lang="uk-UA" noProof="0" dirty="0" err="1" smtClean="0"/>
            <a:t>мовний</a:t>
          </a:r>
          <a:r>
            <a:rPr lang="uk-UA" noProof="0" dirty="0" smtClean="0"/>
            <a:t> закон важливий?</a:t>
          </a:r>
          <a:endParaRPr lang="ru-RU" noProof="0" dirty="0"/>
        </a:p>
      </dgm:t>
    </dgm:pt>
    <dgm:pt modelId="{DB703676-2A02-40C0-8D19-B1740BA13EAF}" type="parTrans" cxnId="{9523870F-D5F6-4EE4-9D0E-98036F772042}">
      <dgm:prSet/>
      <dgm:spPr/>
      <dgm:t>
        <a:bodyPr rtlCol="0"/>
        <a:lstStyle/>
        <a:p>
          <a:pPr rtl="0"/>
          <a:endParaRPr lang="ru-RU" noProof="0" dirty="0"/>
        </a:p>
      </dgm:t>
    </dgm:pt>
    <dgm:pt modelId="{AD34E5BA-C68C-46C7-94AE-AB69E454AEC4}" type="sibTrans" cxnId="{9523870F-D5F6-4EE4-9D0E-98036F772042}">
      <dgm:prSet/>
      <dgm:spPr/>
      <dgm:t>
        <a:bodyPr rtlCol="0"/>
        <a:lstStyle/>
        <a:p>
          <a:pPr rtl="0"/>
          <a:endParaRPr lang="ru-RU" noProof="0" dirty="0"/>
        </a:p>
      </dgm:t>
    </dgm:pt>
    <dgm:pt modelId="{5967A42A-992F-4FDA-A7BF-040A6ACCB03C}">
      <dgm:prSet phldrT="[Text]"/>
      <dgm:spPr/>
      <dgm:t>
        <a:bodyPr rtlCol="0"/>
        <a:lstStyle/>
        <a:p>
          <a:pPr rtl="0"/>
          <a:r>
            <a:rPr lang="ru-RU" noProof="0" dirty="0" smtClean="0"/>
            <a:t>Як </a:t>
          </a:r>
          <a:r>
            <a:rPr lang="ru-RU" noProof="0" dirty="0" err="1" smtClean="0"/>
            <a:t>голосували</a:t>
          </a:r>
          <a:r>
            <a:rPr lang="ru-RU" noProof="0" dirty="0" smtClean="0"/>
            <a:t>?</a:t>
          </a:r>
          <a:endParaRPr lang="ru-RU" noProof="0" dirty="0"/>
        </a:p>
      </dgm:t>
    </dgm:pt>
    <dgm:pt modelId="{A03DAD7C-77BC-4D6F-8EC5-F2C93B21D176}" type="parTrans" cxnId="{D8E51D10-1C86-4C49-B582-0876726AF5A4}">
      <dgm:prSet/>
      <dgm:spPr/>
      <dgm:t>
        <a:bodyPr rtlCol="0"/>
        <a:lstStyle/>
        <a:p>
          <a:pPr rtl="0"/>
          <a:endParaRPr lang="ru-RU" noProof="0" dirty="0"/>
        </a:p>
      </dgm:t>
    </dgm:pt>
    <dgm:pt modelId="{42ABD298-0EE6-4B76-B809-8A6DA6D143D8}" type="sibTrans" cxnId="{D8E51D10-1C86-4C49-B582-0876726AF5A4}">
      <dgm:prSet/>
      <dgm:spPr/>
      <dgm:t>
        <a:bodyPr rtlCol="0"/>
        <a:lstStyle/>
        <a:p>
          <a:pPr rtl="0"/>
          <a:endParaRPr lang="ru-RU" noProof="0" dirty="0"/>
        </a:p>
      </dgm:t>
    </dgm:pt>
    <dgm:pt modelId="{A9D8C663-B01E-42D0-8826-371D7A3AFA6E}">
      <dgm:prSet phldrT="[Text]"/>
      <dgm:spPr/>
      <dgm:t>
        <a:bodyPr rtlCol="0"/>
        <a:lstStyle/>
        <a:p>
          <a:pPr rtl="0"/>
          <a:r>
            <a:rPr lang="ru-RU" noProof="0" dirty="0" smtClean="0"/>
            <a:t>Де </a:t>
          </a:r>
          <a:r>
            <a:rPr lang="ru-RU" noProof="0" dirty="0" err="1" smtClean="0"/>
            <a:t>домінуватиме</a:t>
          </a:r>
          <a:r>
            <a:rPr lang="ru-RU" noProof="0" dirty="0" smtClean="0"/>
            <a:t> </a:t>
          </a:r>
          <a:r>
            <a:rPr lang="ru-RU" noProof="0" dirty="0" err="1" smtClean="0"/>
            <a:t>українська</a:t>
          </a:r>
          <a:r>
            <a:rPr lang="ru-RU" noProof="0" dirty="0" smtClean="0"/>
            <a:t> </a:t>
          </a:r>
          <a:r>
            <a:rPr lang="ru-RU" noProof="0" dirty="0" err="1" smtClean="0"/>
            <a:t>мова</a:t>
          </a:r>
          <a:r>
            <a:rPr lang="ru-RU" noProof="0" dirty="0" smtClean="0"/>
            <a:t>? </a:t>
          </a:r>
          <a:endParaRPr lang="ru-RU" noProof="0" dirty="0"/>
        </a:p>
      </dgm:t>
    </dgm:pt>
    <dgm:pt modelId="{5044CA63-D882-4961-B664-5225FA21EBE0}" type="parTrans" cxnId="{EDAB296D-9F06-4447-9380-E62EDAA4E052}">
      <dgm:prSet/>
      <dgm:spPr/>
      <dgm:t>
        <a:bodyPr rtlCol="0"/>
        <a:lstStyle/>
        <a:p>
          <a:pPr rtl="0"/>
          <a:endParaRPr lang="ru-RU" noProof="0" dirty="0"/>
        </a:p>
      </dgm:t>
    </dgm:pt>
    <dgm:pt modelId="{D0EE5823-5588-46CF-998D-C6D253B2A90B}" type="sibTrans" cxnId="{EDAB296D-9F06-4447-9380-E62EDAA4E052}">
      <dgm:prSet/>
      <dgm:spPr/>
      <dgm:t>
        <a:bodyPr rtlCol="0"/>
        <a:lstStyle/>
        <a:p>
          <a:pPr rtl="0"/>
          <a:endParaRPr lang="ru-RU" noProof="0" dirty="0"/>
        </a:p>
      </dgm:t>
    </dgm:pt>
    <dgm:pt modelId="{52777EA3-5FE5-4A3A-8775-6F330DEE80AF}">
      <dgm:prSet phldrT="[Text]"/>
      <dgm:spPr/>
      <dgm:t>
        <a:bodyPr rtlCol="0"/>
        <a:lstStyle/>
        <a:p>
          <a:pPr rtl="0"/>
          <a:r>
            <a:rPr lang="ru-RU" noProof="0" dirty="0" err="1" smtClean="0"/>
            <a:t>Інші</a:t>
          </a:r>
          <a:r>
            <a:rPr lang="ru-RU" noProof="0" dirty="0" smtClean="0"/>
            <a:t> </a:t>
          </a:r>
          <a:r>
            <a:rPr lang="ru-RU" noProof="0" dirty="0" err="1" smtClean="0"/>
            <a:t>мови</a:t>
          </a:r>
          <a:endParaRPr lang="ru-RU" noProof="0" dirty="0"/>
        </a:p>
      </dgm:t>
    </dgm:pt>
    <dgm:pt modelId="{69BFF753-905A-47C6-9997-6D4C1B18C142}" type="parTrans" cxnId="{C204A26F-3C14-4C13-93D7-5128141D5A60}">
      <dgm:prSet/>
      <dgm:spPr/>
      <dgm:t>
        <a:bodyPr rtlCol="0"/>
        <a:lstStyle/>
        <a:p>
          <a:pPr rtl="0"/>
          <a:endParaRPr lang="ru-RU" noProof="0" dirty="0"/>
        </a:p>
      </dgm:t>
    </dgm:pt>
    <dgm:pt modelId="{5276B064-45D0-4BB0-A548-FA0472CCC274}" type="sibTrans" cxnId="{C204A26F-3C14-4C13-93D7-5128141D5A60}">
      <dgm:prSet/>
      <dgm:spPr/>
      <dgm:t>
        <a:bodyPr rtlCol="0"/>
        <a:lstStyle/>
        <a:p>
          <a:pPr rtl="0"/>
          <a:endParaRPr lang="ru-RU" noProof="0" dirty="0"/>
        </a:p>
      </dgm:t>
    </dgm:pt>
    <dgm:pt modelId="{B13EC5CF-C62E-4A1A-AFF1-DA503C372747}">
      <dgm:prSet phldrT="[Text]"/>
      <dgm:spPr/>
      <dgm:t>
        <a:bodyPr rtlCol="0"/>
        <a:lstStyle/>
        <a:p>
          <a:pPr rtl="0"/>
          <a:r>
            <a:rPr lang="ru-RU" noProof="0" dirty="0" err="1" smtClean="0"/>
            <a:t>Хто</a:t>
          </a:r>
          <a:r>
            <a:rPr lang="ru-RU" noProof="0" dirty="0" smtClean="0"/>
            <a:t> </a:t>
          </a:r>
          <a:r>
            <a:rPr lang="ru-RU" noProof="0" dirty="0" err="1" smtClean="0"/>
            <a:t>має</a:t>
          </a:r>
          <a:r>
            <a:rPr lang="ru-RU" noProof="0" dirty="0" smtClean="0"/>
            <a:t> </a:t>
          </a:r>
          <a:r>
            <a:rPr lang="ru-RU" noProof="0" dirty="0" err="1" smtClean="0"/>
            <a:t>вільно</a:t>
          </a:r>
          <a:r>
            <a:rPr lang="ru-RU" noProof="0" dirty="0" smtClean="0"/>
            <a:t> </a:t>
          </a:r>
          <a:r>
            <a:rPr lang="ru-RU" noProof="0" dirty="0" err="1" smtClean="0"/>
            <a:t>володіти</a:t>
          </a:r>
          <a:r>
            <a:rPr lang="ru-RU" noProof="0" dirty="0" smtClean="0"/>
            <a:t> </a:t>
          </a:r>
          <a:r>
            <a:rPr lang="ru-RU" noProof="0" dirty="0" err="1" smtClean="0"/>
            <a:t>українською</a:t>
          </a:r>
          <a:r>
            <a:rPr lang="ru-RU" noProof="0" dirty="0" smtClean="0"/>
            <a:t> </a:t>
          </a:r>
          <a:r>
            <a:rPr lang="ru-RU" noProof="0" dirty="0" err="1" smtClean="0"/>
            <a:t>мовою</a:t>
          </a:r>
          <a:r>
            <a:rPr lang="ru-RU" noProof="0" dirty="0" smtClean="0"/>
            <a:t>?</a:t>
          </a:r>
          <a:endParaRPr lang="ru-RU" noProof="0" dirty="0"/>
        </a:p>
      </dgm:t>
    </dgm:pt>
    <dgm:pt modelId="{250B1E8C-3A8B-4C05-B652-E4188FE4F78F}" type="parTrans" cxnId="{BCA54C76-07AE-4A1B-B8AF-A549CC926EAF}">
      <dgm:prSet/>
      <dgm:spPr/>
      <dgm:t>
        <a:bodyPr rtlCol="0"/>
        <a:lstStyle/>
        <a:p>
          <a:pPr rtl="0"/>
          <a:endParaRPr lang="ru-RU" noProof="0" dirty="0"/>
        </a:p>
      </dgm:t>
    </dgm:pt>
    <dgm:pt modelId="{FB68FE19-9F2E-486B-80A5-07A8B5F267F1}" type="sibTrans" cxnId="{BCA54C76-07AE-4A1B-B8AF-A549CC926EAF}">
      <dgm:prSet/>
      <dgm:spPr/>
      <dgm:t>
        <a:bodyPr rtlCol="0"/>
        <a:lstStyle/>
        <a:p>
          <a:pPr rtl="0"/>
          <a:endParaRPr lang="ru-RU" noProof="0" dirty="0"/>
        </a:p>
      </dgm:t>
    </dgm:pt>
    <dgm:pt modelId="{9DE0F8F4-36B0-4743-B908-0EE3F43352CB}" type="pres">
      <dgm:prSet presAssocID="{4F62F2DA-D7F2-4FF6-84BA-5F139A7912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1D4558D-159A-47DE-A94F-521C32D12BF0}" type="pres">
      <dgm:prSet presAssocID="{AF48E813-4459-4B63-9360-D2CA978144F6}" presName="arrow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CA436E-A06E-419C-933D-824314FA18DD}" type="pres">
      <dgm:prSet presAssocID="{5967A42A-992F-4FDA-A7BF-040A6ACCB03C}" presName="arrow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603B25-B9A7-46D0-887C-18FC2BCE93AA}" type="pres">
      <dgm:prSet presAssocID="{A9D8C663-B01E-42D0-8826-371D7A3AFA6E}" presName="arrow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A77CC1-2883-44E9-A927-23D8D86A498B}" type="pres">
      <dgm:prSet presAssocID="{52777EA3-5FE5-4A3A-8775-6F330DEE80AF}" presName="arrow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6E8487-3FDE-4982-AEDD-44690A8ABD93}" type="pres">
      <dgm:prSet presAssocID="{B13EC5CF-C62E-4A1A-AFF1-DA503C372747}" presName="arrow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0ED4BD-F485-49E7-946D-29DA5EB687A5}" type="presOf" srcId="{A9D8C663-B01E-42D0-8826-371D7A3AFA6E}" destId="{41603B25-B9A7-46D0-887C-18FC2BCE93AA}" srcOrd="0" destOrd="0" presId="urn:microsoft.com/office/officeart/2005/8/layout/arrow5"/>
    <dgm:cxn modelId="{862DBB77-D019-46F4-92CD-72B6659CDD64}" type="presOf" srcId="{B13EC5CF-C62E-4A1A-AFF1-DA503C372747}" destId="{AB6E8487-3FDE-4982-AEDD-44690A8ABD93}" srcOrd="0" destOrd="0" presId="urn:microsoft.com/office/officeart/2005/8/layout/arrow5"/>
    <dgm:cxn modelId="{7201D1FA-236E-4724-972E-C134020FB8E1}" type="presOf" srcId="{AF48E813-4459-4B63-9360-D2CA978144F6}" destId="{71D4558D-159A-47DE-A94F-521C32D12BF0}" srcOrd="0" destOrd="0" presId="urn:microsoft.com/office/officeart/2005/8/layout/arrow5"/>
    <dgm:cxn modelId="{C204A26F-3C14-4C13-93D7-5128141D5A60}" srcId="{4F62F2DA-D7F2-4FF6-84BA-5F139A7912D1}" destId="{52777EA3-5FE5-4A3A-8775-6F330DEE80AF}" srcOrd="3" destOrd="0" parTransId="{69BFF753-905A-47C6-9997-6D4C1B18C142}" sibTransId="{5276B064-45D0-4BB0-A548-FA0472CCC274}"/>
    <dgm:cxn modelId="{9523870F-D5F6-4EE4-9D0E-98036F772042}" srcId="{4F62F2DA-D7F2-4FF6-84BA-5F139A7912D1}" destId="{AF48E813-4459-4B63-9360-D2CA978144F6}" srcOrd="0" destOrd="0" parTransId="{DB703676-2A02-40C0-8D19-B1740BA13EAF}" sibTransId="{AD34E5BA-C68C-46C7-94AE-AB69E454AEC4}"/>
    <dgm:cxn modelId="{C7FA126E-5B6D-4C24-A654-483FAFE7B0FC}" type="presOf" srcId="{52777EA3-5FE5-4A3A-8775-6F330DEE80AF}" destId="{03A77CC1-2883-44E9-A927-23D8D86A498B}" srcOrd="0" destOrd="0" presId="urn:microsoft.com/office/officeart/2005/8/layout/arrow5"/>
    <dgm:cxn modelId="{2FC052FD-A34D-4639-AB98-1D7EE16352F4}" type="presOf" srcId="{4F62F2DA-D7F2-4FF6-84BA-5F139A7912D1}" destId="{9DE0F8F4-36B0-4743-B908-0EE3F43352CB}" srcOrd="0" destOrd="0" presId="urn:microsoft.com/office/officeart/2005/8/layout/arrow5"/>
    <dgm:cxn modelId="{EDAB296D-9F06-4447-9380-E62EDAA4E052}" srcId="{4F62F2DA-D7F2-4FF6-84BA-5F139A7912D1}" destId="{A9D8C663-B01E-42D0-8826-371D7A3AFA6E}" srcOrd="2" destOrd="0" parTransId="{5044CA63-D882-4961-B664-5225FA21EBE0}" sibTransId="{D0EE5823-5588-46CF-998D-C6D253B2A90B}"/>
    <dgm:cxn modelId="{7F613E3E-5A35-4EDF-996D-1C1A7AC2C68A}" type="presOf" srcId="{5967A42A-992F-4FDA-A7BF-040A6ACCB03C}" destId="{3DCA436E-A06E-419C-933D-824314FA18DD}" srcOrd="0" destOrd="0" presId="urn:microsoft.com/office/officeart/2005/8/layout/arrow5"/>
    <dgm:cxn modelId="{BCA54C76-07AE-4A1B-B8AF-A549CC926EAF}" srcId="{4F62F2DA-D7F2-4FF6-84BA-5F139A7912D1}" destId="{B13EC5CF-C62E-4A1A-AFF1-DA503C372747}" srcOrd="4" destOrd="0" parTransId="{250B1E8C-3A8B-4C05-B652-E4188FE4F78F}" sibTransId="{FB68FE19-9F2E-486B-80A5-07A8B5F267F1}"/>
    <dgm:cxn modelId="{D8E51D10-1C86-4C49-B582-0876726AF5A4}" srcId="{4F62F2DA-D7F2-4FF6-84BA-5F139A7912D1}" destId="{5967A42A-992F-4FDA-A7BF-040A6ACCB03C}" srcOrd="1" destOrd="0" parTransId="{A03DAD7C-77BC-4D6F-8EC5-F2C93B21D176}" sibTransId="{42ABD298-0EE6-4B76-B809-8A6DA6D143D8}"/>
    <dgm:cxn modelId="{AFEA0CF8-0099-426C-B295-95425605C3C4}" type="presParOf" srcId="{9DE0F8F4-36B0-4743-B908-0EE3F43352CB}" destId="{71D4558D-159A-47DE-A94F-521C32D12BF0}" srcOrd="0" destOrd="0" presId="urn:microsoft.com/office/officeart/2005/8/layout/arrow5"/>
    <dgm:cxn modelId="{CB023674-277B-4707-AEE0-9C35DCF4AF85}" type="presParOf" srcId="{9DE0F8F4-36B0-4743-B908-0EE3F43352CB}" destId="{3DCA436E-A06E-419C-933D-824314FA18DD}" srcOrd="1" destOrd="0" presId="urn:microsoft.com/office/officeart/2005/8/layout/arrow5"/>
    <dgm:cxn modelId="{B2A91065-5FB7-4C59-9F1D-0601135B53B2}" type="presParOf" srcId="{9DE0F8F4-36B0-4743-B908-0EE3F43352CB}" destId="{41603B25-B9A7-46D0-887C-18FC2BCE93AA}" srcOrd="2" destOrd="0" presId="urn:microsoft.com/office/officeart/2005/8/layout/arrow5"/>
    <dgm:cxn modelId="{43954997-E232-46F9-926A-F2DD6BCF4218}" type="presParOf" srcId="{9DE0F8F4-36B0-4743-B908-0EE3F43352CB}" destId="{03A77CC1-2883-44E9-A927-23D8D86A498B}" srcOrd="3" destOrd="0" presId="urn:microsoft.com/office/officeart/2005/8/layout/arrow5"/>
    <dgm:cxn modelId="{77E46F2C-D4FD-4280-8844-BA9B90A7AA89}" type="presParOf" srcId="{9DE0F8F4-36B0-4743-B908-0EE3F43352CB}" destId="{AB6E8487-3FDE-4982-AEDD-44690A8ABD93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4558D-159A-47DE-A94F-521C32D12BF0}">
      <dsp:nvSpPr>
        <dsp:cNvPr id="0" name=""/>
        <dsp:cNvSpPr/>
      </dsp:nvSpPr>
      <dsp:spPr>
        <a:xfrm>
          <a:off x="2759257" y="248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/>
            <a:t>Чому </a:t>
          </a:r>
          <a:r>
            <a:rPr lang="uk-UA" sz="1200" kern="1200" noProof="0" dirty="0" err="1" smtClean="0"/>
            <a:t>мовний</a:t>
          </a:r>
          <a:r>
            <a:rPr lang="uk-UA" sz="1200" kern="1200" noProof="0" dirty="0" smtClean="0"/>
            <a:t> закон важливий?</a:t>
          </a:r>
          <a:endParaRPr lang="ru-RU" sz="1200" kern="1200" noProof="0" dirty="0"/>
        </a:p>
      </dsp:txBody>
      <dsp:txXfrm>
        <a:off x="3316215" y="248"/>
        <a:ext cx="1113915" cy="1837961"/>
      </dsp:txXfrm>
    </dsp:sp>
    <dsp:sp modelId="{3DCA436E-A06E-419C-933D-824314FA18DD}">
      <dsp:nvSpPr>
        <dsp:cNvPr id="0" name=""/>
        <dsp:cNvSpPr/>
      </dsp:nvSpPr>
      <dsp:spPr>
        <a:xfrm rot="4320000">
          <a:off x="4631129" y="1360242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37659"/>
                <a:satOff val="-7225"/>
                <a:lumOff val="10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37659"/>
                <a:satOff val="-7225"/>
                <a:lumOff val="10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Як </a:t>
          </a:r>
          <a:r>
            <a:rPr lang="ru-RU" sz="1200" kern="1200" noProof="0" dirty="0" err="1" smtClean="0"/>
            <a:t>голосували</a:t>
          </a:r>
          <a:r>
            <a:rPr lang="ru-RU" sz="1200" kern="1200" noProof="0" dirty="0" smtClean="0"/>
            <a:t>?</a:t>
          </a:r>
          <a:endParaRPr lang="ru-RU" sz="1200" kern="1200" noProof="0" dirty="0"/>
        </a:p>
      </dsp:txBody>
      <dsp:txXfrm rot="-5400000">
        <a:off x="5011458" y="1856962"/>
        <a:ext cx="1837961" cy="1113915"/>
      </dsp:txXfrm>
    </dsp:sp>
    <dsp:sp modelId="{41603B25-B9A7-46D0-887C-18FC2BCE93AA}">
      <dsp:nvSpPr>
        <dsp:cNvPr id="0" name=""/>
        <dsp:cNvSpPr/>
      </dsp:nvSpPr>
      <dsp:spPr>
        <a:xfrm rot="8640000">
          <a:off x="3916138" y="3560759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75317"/>
                <a:satOff val="-14450"/>
                <a:lumOff val="205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75317"/>
                <a:satOff val="-14450"/>
                <a:lumOff val="205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Де </a:t>
          </a:r>
          <a:r>
            <a:rPr lang="ru-RU" sz="1200" kern="1200" noProof="0" dirty="0" err="1" smtClean="0"/>
            <a:t>домінуватиме</a:t>
          </a:r>
          <a:r>
            <a:rPr lang="ru-RU" sz="1200" kern="1200" noProof="0" dirty="0" smtClean="0"/>
            <a:t> </a:t>
          </a:r>
          <a:r>
            <a:rPr lang="ru-RU" sz="1200" kern="1200" noProof="0" dirty="0" err="1" smtClean="0"/>
            <a:t>українська</a:t>
          </a:r>
          <a:r>
            <a:rPr lang="ru-RU" sz="1200" kern="1200" noProof="0" dirty="0" smtClean="0"/>
            <a:t> </a:t>
          </a:r>
          <a:r>
            <a:rPr lang="ru-RU" sz="1200" kern="1200" noProof="0" dirty="0" err="1" smtClean="0"/>
            <a:t>мова</a:t>
          </a:r>
          <a:r>
            <a:rPr lang="ru-RU" sz="1200" kern="1200" noProof="0" dirty="0" smtClean="0"/>
            <a:t>? </a:t>
          </a:r>
          <a:endParaRPr lang="ru-RU" sz="1200" kern="1200" noProof="0" dirty="0"/>
        </a:p>
      </dsp:txBody>
      <dsp:txXfrm rot="10800000">
        <a:off x="4587676" y="3913400"/>
        <a:ext cx="1113915" cy="1837961"/>
      </dsp:txXfrm>
    </dsp:sp>
    <dsp:sp modelId="{03A77CC1-2883-44E9-A927-23D8D86A498B}">
      <dsp:nvSpPr>
        <dsp:cNvPr id="0" name=""/>
        <dsp:cNvSpPr/>
      </dsp:nvSpPr>
      <dsp:spPr>
        <a:xfrm rot="12960000">
          <a:off x="1602377" y="3560759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112976"/>
                <a:satOff val="-21676"/>
                <a:lumOff val="308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112976"/>
                <a:satOff val="-21676"/>
                <a:lumOff val="308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err="1" smtClean="0"/>
            <a:t>Інші</a:t>
          </a:r>
          <a:r>
            <a:rPr lang="ru-RU" sz="1200" kern="1200" noProof="0" dirty="0" smtClean="0"/>
            <a:t> </a:t>
          </a:r>
          <a:r>
            <a:rPr lang="ru-RU" sz="1200" kern="1200" noProof="0" dirty="0" err="1" smtClean="0"/>
            <a:t>мови</a:t>
          </a:r>
          <a:endParaRPr lang="ru-RU" sz="1200" kern="1200" noProof="0" dirty="0"/>
        </a:p>
      </dsp:txBody>
      <dsp:txXfrm rot="10800000">
        <a:off x="2044755" y="3913400"/>
        <a:ext cx="1113915" cy="1837961"/>
      </dsp:txXfrm>
    </dsp:sp>
    <dsp:sp modelId="{AB6E8487-3FDE-4982-AEDD-44690A8ABD93}">
      <dsp:nvSpPr>
        <dsp:cNvPr id="0" name=""/>
        <dsp:cNvSpPr/>
      </dsp:nvSpPr>
      <dsp:spPr>
        <a:xfrm rot="17280000">
          <a:off x="887386" y="1360242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150635"/>
                <a:satOff val="-28901"/>
                <a:lumOff val="41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-150635"/>
                <a:satOff val="-28901"/>
                <a:lumOff val="4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err="1" smtClean="0"/>
            <a:t>Хто</a:t>
          </a:r>
          <a:r>
            <a:rPr lang="ru-RU" sz="1200" kern="1200" noProof="0" dirty="0" smtClean="0"/>
            <a:t> </a:t>
          </a:r>
          <a:r>
            <a:rPr lang="ru-RU" sz="1200" kern="1200" noProof="0" dirty="0" err="1" smtClean="0"/>
            <a:t>має</a:t>
          </a:r>
          <a:r>
            <a:rPr lang="ru-RU" sz="1200" kern="1200" noProof="0" dirty="0" smtClean="0"/>
            <a:t> </a:t>
          </a:r>
          <a:r>
            <a:rPr lang="ru-RU" sz="1200" kern="1200" noProof="0" dirty="0" err="1" smtClean="0"/>
            <a:t>вільно</a:t>
          </a:r>
          <a:r>
            <a:rPr lang="ru-RU" sz="1200" kern="1200" noProof="0" dirty="0" smtClean="0"/>
            <a:t> </a:t>
          </a:r>
          <a:r>
            <a:rPr lang="ru-RU" sz="1200" kern="1200" noProof="0" dirty="0" err="1" smtClean="0"/>
            <a:t>володіти</a:t>
          </a:r>
          <a:r>
            <a:rPr lang="ru-RU" sz="1200" kern="1200" noProof="0" dirty="0" smtClean="0"/>
            <a:t> </a:t>
          </a:r>
          <a:r>
            <a:rPr lang="ru-RU" sz="1200" kern="1200" noProof="0" dirty="0" err="1" smtClean="0"/>
            <a:t>українською</a:t>
          </a:r>
          <a:r>
            <a:rPr lang="ru-RU" sz="1200" kern="1200" noProof="0" dirty="0" smtClean="0"/>
            <a:t> </a:t>
          </a:r>
          <a:r>
            <a:rPr lang="ru-RU" sz="1200" kern="1200" noProof="0" dirty="0" err="1" smtClean="0"/>
            <a:t>мовою</a:t>
          </a:r>
          <a:r>
            <a:rPr lang="ru-RU" sz="1200" kern="1200" noProof="0" dirty="0" smtClean="0"/>
            <a:t>?</a:t>
          </a:r>
          <a:endParaRPr lang="ru-RU" sz="1200" kern="1200" noProof="0" dirty="0"/>
        </a:p>
      </dsp:txBody>
      <dsp:txXfrm rot="5400000">
        <a:off x="896927" y="1856962"/>
        <a:ext cx="1837961" cy="111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27DCE63-7932-4D55-914A-738D39C50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4CEAD7-E662-4C82-8033-B70F21F2F7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A1B13-628E-455F-A722-40D5730F5387}" type="datetime1">
              <a:rPr lang="ru-RU" smtClean="0"/>
              <a:t>20.12.2019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2AD0B2-D915-4398-BAA9-D5131BE6B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34804D6-77FD-4184-8F57-F18FDE70AC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E4C48-D9C9-4599-B4AE-7EE612BFC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19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CBDA9-863C-45E5-86E2-A18354FA5203}" type="datetime1">
              <a:rPr lang="ru-RU" smtClean="0"/>
              <a:pPr/>
              <a:t>20.12.2019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384-CDA9-40E0-B3E0-C3F346992C3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397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384-CDA9-40E0-B3E0-C3F346992C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384-CDA9-40E0-B3E0-C3F346992C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1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384-CDA9-40E0-B3E0-C3F346992C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0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D384-CDA9-40E0-B3E0-C3F346992C3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9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18D33156-87BC-40BB-AE03-CC8BFC460158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 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3E6599-98BA-4CE3-9CBC-F39113917609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68FAFD-1B74-4F7B-BF9A-93AE4DF82B29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FA41D-813C-492D-8DB7-FA79A06F75B6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AC249E-1417-4777-9EEF-BD7CE24B5697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 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 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3E0E9-67C7-45DA-B6CD-07440A808EF6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6D627-ADE4-4FBA-AC95-F9CC35648441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A46E1-3879-4717-A15E-9F3648BE5208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FDCBD3-4F43-4B14-8B7E-EF1E6AB26743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368FCD-80C9-4288-A776-DD3800FE32B4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8523E-4DBA-49EC-9B16-827378AC0F3C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7526BD0-DA60-4359-8528-B846078E4EE2}" type="datetime1">
              <a:rPr lang="ru-RU" noProof="0" smtClean="0"/>
              <a:t>20.12.2019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
              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sv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5029-1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1.c1.rada.gov.ua/pls/zweb2/webproc4_1?pf3511=6199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zakon.rada.gov.ua/laws/show/2494-1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ist-ua.net/%D0%B7%D0%B0%D0%BA%D0%BE%D0%BD%D0%B8/%D0%BA%D0%BE%D0%BD%D1%81%D1%82%D0%B8%D1%82%D1%83%D1%86%D1%96%D1%8F_%D1%83%D0%BA%D1%80%D0%B0%D1%97%D0%BD%D0%B8/%D1%81%D1%82%D0%B0%D1%82%D1%82%D1%8F_1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:a16="http://schemas.microsoft.com/office/drawing/2014/main" xmlns="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7" name="Рисунок 6" descr="Кофейные зерна">
            <a:extLst>
              <a:ext uri="{FF2B5EF4-FFF2-40B4-BE49-F238E27FC236}">
                <a16:creationId xmlns:a16="http://schemas.microsoft.com/office/drawing/2014/main" xmlns="" id="{291BDB91-E757-4677-A38C-EB354240C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75" y="643467"/>
            <a:ext cx="7734336" cy="5571066"/>
          </a:xfrm>
          <a:prstGeom prst="rect">
            <a:avLst/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ru-RU" b="1" dirty="0" err="1" smtClean="0">
                <a:solidFill>
                  <a:schemeClr val="tx1"/>
                </a:solidFill>
              </a:rPr>
              <a:t>Новації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які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запровадив</a:t>
            </a:r>
            <a:r>
              <a:rPr lang="ru-RU" b="1" dirty="0" smtClean="0">
                <a:solidFill>
                  <a:schemeClr val="tx1"/>
                </a:solidFill>
              </a:rPr>
              <a:t> закон </a:t>
            </a:r>
            <a:r>
              <a:rPr lang="ru-RU" b="1" dirty="0" err="1" smtClean="0">
                <a:solidFill>
                  <a:schemeClr val="tx1"/>
                </a:solidFill>
              </a:rPr>
              <a:t>україни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5500" b="1" dirty="0" smtClean="0">
                <a:solidFill>
                  <a:schemeClr val="tx1"/>
                </a:solidFill>
              </a:rPr>
              <a:t>«Про </a:t>
            </a:r>
            <a:r>
              <a:rPr lang="ru-RU" sz="5500" b="1" dirty="0" err="1" smtClean="0">
                <a:solidFill>
                  <a:schemeClr val="tx1"/>
                </a:solidFill>
              </a:rPr>
              <a:t>забезпечення</a:t>
            </a:r>
            <a:r>
              <a:rPr lang="ru-RU" sz="5500" b="1" dirty="0" smtClean="0">
                <a:solidFill>
                  <a:schemeClr val="tx1"/>
                </a:solidFill>
              </a:rPr>
              <a:t> </a:t>
            </a:r>
            <a:r>
              <a:rPr lang="ru-RU" sz="5500" b="1" dirty="0" err="1" smtClean="0">
                <a:solidFill>
                  <a:schemeClr val="tx1"/>
                </a:solidFill>
              </a:rPr>
              <a:t>функціонування</a:t>
            </a:r>
            <a:r>
              <a:rPr lang="ru-RU" sz="5500" b="1" dirty="0" smtClean="0">
                <a:solidFill>
                  <a:schemeClr val="tx1"/>
                </a:solidFill>
              </a:rPr>
              <a:t> </a:t>
            </a:r>
            <a:r>
              <a:rPr lang="ru-RU" sz="5500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sz="5500" b="1" dirty="0" smtClean="0">
                <a:solidFill>
                  <a:schemeClr val="tx1"/>
                </a:solidFill>
              </a:rPr>
              <a:t> </a:t>
            </a:r>
            <a:r>
              <a:rPr lang="ru-RU" sz="5500" b="1" dirty="0" err="1" smtClean="0">
                <a:solidFill>
                  <a:schemeClr val="tx1"/>
                </a:solidFill>
              </a:rPr>
              <a:t>мови</a:t>
            </a:r>
            <a:r>
              <a:rPr lang="ru-RU" sz="5500" b="1" dirty="0" smtClean="0">
                <a:solidFill>
                  <a:schemeClr val="tx1"/>
                </a:solidFill>
              </a:rPr>
              <a:t> як </a:t>
            </a:r>
            <a:r>
              <a:rPr lang="ru-RU" sz="5500" b="1" dirty="0" err="1" smtClean="0">
                <a:solidFill>
                  <a:schemeClr val="tx1"/>
                </a:solidFill>
              </a:rPr>
              <a:t>державної</a:t>
            </a:r>
            <a:r>
              <a:rPr lang="ru-RU" sz="5500" b="1" dirty="0" smtClean="0">
                <a:solidFill>
                  <a:schemeClr val="tx1"/>
                </a:solidFill>
              </a:rPr>
              <a:t>»</a:t>
            </a:r>
            <a:endParaRPr lang="ru-RU" sz="55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9162" y="643467"/>
            <a:ext cx="3329796" cy="5571066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rtl="0"/>
            <a:r>
              <a:rPr lang="uk-UA" sz="2800" dirty="0">
                <a:solidFill>
                  <a:schemeClr val="tx1"/>
                </a:solidFill>
              </a:rPr>
              <a:t>п</a:t>
            </a:r>
            <a:r>
              <a:rPr lang="uk-UA" sz="2800" dirty="0" smtClean="0">
                <a:solidFill>
                  <a:schemeClr val="tx1"/>
                </a:solidFill>
              </a:rPr>
              <a:t>роф. Деркачова О.С.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 19">
            <a:extLst>
              <a:ext uri="{FF2B5EF4-FFF2-40B4-BE49-F238E27FC236}">
                <a16:creationId xmlns:a16="http://schemas.microsoft.com/office/drawing/2014/main" xmlns="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841ADA27-F8D7-4034-AACF-0E2C0E254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Раскатывание теста">
            <a:extLst>
              <a:ext uri="{FF2B5EF4-FFF2-40B4-BE49-F238E27FC236}">
                <a16:creationId xmlns:a16="http://schemas.microsoft.com/office/drawing/2014/main" xmlns="" id="{CD3172FA-7FBF-4586-8BAE-F8681B4CC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err="1" smtClean="0">
                <a:solidFill>
                  <a:srgbClr val="FFFFFF"/>
                </a:solidFill>
              </a:rPr>
              <a:t>Важливо</a:t>
            </a:r>
            <a:r>
              <a:rPr lang="ru-RU" b="1" dirty="0" smtClean="0">
                <a:solidFill>
                  <a:srgbClr val="FFFFFF"/>
                </a:solidFill>
              </a:rPr>
              <a:t>…</a:t>
            </a:r>
            <a:endParaRPr lang="ru-RU" b="1" dirty="0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 13">
            <a:extLst>
              <a:ext uri="{FF2B5EF4-FFF2-40B4-BE49-F238E27FC236}">
                <a16:creationId xmlns:a16="http://schemas.microsoft.com/office/drawing/2014/main" xmlns="" id="{9CC82DC8-E7AF-4E0A-B62F-9B79E706D9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EFA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 descr="Графические элементы SmartArt для продукта">
            <a:extLst>
              <a:ext uri="{FF2B5EF4-FFF2-40B4-BE49-F238E27FC236}">
                <a16:creationId xmlns:a16="http://schemas.microsoft.com/office/drawing/2014/main" xmlns="" id="{5F324AA3-A8FB-4568-A4CE-E04F3629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041071"/>
              </p:ext>
            </p:extLst>
          </p:nvPr>
        </p:nvGraphicFramePr>
        <p:xfrm>
          <a:off x="2222826" y="483945"/>
          <a:ext cx="7746347" cy="57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Графический объект 8" descr="Подиум">
            <a:extLst>
              <a:ext uri="{FF2B5EF4-FFF2-40B4-BE49-F238E27FC236}">
                <a16:creationId xmlns:a16="http://schemas.microsoft.com/office/drawing/2014/main" xmlns="" id="{45AE8B68-96DD-4CAE-A627-B508D397C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Чому </a:t>
            </a:r>
            <a:r>
              <a:rPr lang="uk-UA" dirty="0" err="1" smtClean="0"/>
              <a:t>мовний</a:t>
            </a:r>
            <a:r>
              <a:rPr lang="uk-UA" dirty="0" smtClean="0"/>
              <a:t> закон важливий?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Державний статус української мови гарантує Конституція. Але деталі використання мов у різних сферах життя має визначати закон. Щоправда, до 2012 року цю функцію виконував ще радянський закон «Про мови в УРСР». У 2012 році Верховна Рада ухвалила так званий </a:t>
            </a:r>
            <a:r>
              <a:rPr lang="uk-UA" dirty="0">
                <a:hlinkClick r:id="rId2"/>
              </a:rPr>
              <a:t>«</a:t>
            </a:r>
            <a:r>
              <a:rPr lang="uk-UA" dirty="0" err="1">
                <a:hlinkClick r:id="rId2"/>
              </a:rPr>
              <a:t>мовний</a:t>
            </a:r>
            <a:r>
              <a:rPr lang="uk-UA" dirty="0">
                <a:hlinkClick r:id="rId2"/>
              </a:rPr>
              <a:t> закон Ківалова-</a:t>
            </a:r>
            <a:r>
              <a:rPr lang="uk-UA" dirty="0" err="1">
                <a:hlinkClick r:id="rId2"/>
              </a:rPr>
              <a:t>Колесніченка</a:t>
            </a:r>
            <a:r>
              <a:rPr lang="uk-UA" dirty="0">
                <a:hlinkClick r:id="rId2"/>
              </a:rPr>
              <a:t>»</a:t>
            </a:r>
            <a:r>
              <a:rPr lang="uk-UA" dirty="0"/>
              <a:t>, який давав змогу використовувати замість державної мови регіональну – ту мову, якою володіє понад 10% населення регіону. Тому він обмежував вживання української мови навіть у порівнянні з радянським законом, і сприяв подальшій русифікації, наголошують експерти і ціла низка українських політиків. Його ухвалення викликало масові протести.</a:t>
            </a:r>
          </a:p>
        </p:txBody>
      </p:sp>
    </p:spTree>
    <p:extLst>
      <p:ext uri="{BB962C8B-B14F-4D97-AF65-F5344CB8AC3E}">
        <p14:creationId xmlns:p14="http://schemas.microsoft.com/office/powerpoint/2010/main" val="19280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437322"/>
            <a:ext cx="9720073" cy="5872038"/>
          </a:xfrm>
        </p:spPr>
        <p:txBody>
          <a:bodyPr/>
          <a:lstStyle/>
          <a:p>
            <a:r>
              <a:rPr lang="uk-UA" sz="2400" dirty="0"/>
              <a:t>Ухвалений 25 </a:t>
            </a:r>
            <a:r>
              <a:rPr lang="uk-UA" sz="2400" dirty="0" smtClean="0"/>
              <a:t>квітня 2019 </a:t>
            </a:r>
            <a:r>
              <a:rPr lang="uk-UA" sz="2400" dirty="0"/>
              <a:t>закон про </a:t>
            </a:r>
            <a:r>
              <a:rPr lang="uk-UA" sz="2400" dirty="0">
                <a:hlinkClick r:id="rId2"/>
              </a:rPr>
              <a:t>«Про забезпечення функціонування української мови як державної»</a:t>
            </a:r>
            <a:r>
              <a:rPr lang="uk-UA" sz="2400" dirty="0"/>
              <a:t> закрив більшість «білих плям» щодо статусу української мови, але при цьому не обмежив права національних меншин, запевняє співавтор закону, голова комітету Верховної Ради з питань культури і духовності </a:t>
            </a:r>
            <a:r>
              <a:rPr lang="uk-UA" sz="2400" b="1" dirty="0"/>
              <a:t>Микола </a:t>
            </a:r>
            <a:r>
              <a:rPr lang="uk-UA" sz="2400" b="1" dirty="0" err="1"/>
              <a:t>Княжицький</a:t>
            </a:r>
            <a:r>
              <a:rPr lang="uk-UA" sz="2400" dirty="0" smtClean="0"/>
              <a:t>.</a:t>
            </a:r>
          </a:p>
          <a:p>
            <a:endParaRPr lang="uk-UA" sz="2400" dirty="0" smtClean="0"/>
          </a:p>
          <a:p>
            <a:endParaRPr lang="uk-UA" sz="2400" dirty="0"/>
          </a:p>
        </p:txBody>
      </p:sp>
      <p:pic>
        <p:nvPicPr>
          <p:cNvPr id="2052" name="Picture 4" descr="Фото: nfront.org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3" y="2380422"/>
            <a:ext cx="6400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голосували…</a:t>
            </a:r>
            <a:endParaRPr lang="uk-UA" dirty="0"/>
          </a:p>
        </p:txBody>
      </p:sp>
      <p:pic>
        <p:nvPicPr>
          <p:cNvPr id="5" name="767c8c7b-34a2-4320-b86d-3b79d1627380_mobil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1222" y="1715912"/>
            <a:ext cx="8165205" cy="4592814"/>
          </a:xfrm>
        </p:spPr>
      </p:pic>
    </p:spTree>
    <p:extLst>
      <p:ext uri="{BB962C8B-B14F-4D97-AF65-F5344CB8AC3E}">
        <p14:creationId xmlns:p14="http://schemas.microsoft.com/office/powerpoint/2010/main" val="3356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 домінуватиме українська мова?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державному </a:t>
            </a:r>
            <a:r>
              <a:rPr lang="ru-RU" dirty="0" err="1"/>
              <a:t>секторі</a:t>
            </a:r>
            <a:r>
              <a:rPr lang="ru-RU" dirty="0"/>
              <a:t> та в органах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комунальному</a:t>
            </a:r>
            <a:r>
              <a:rPr lang="ru-RU" dirty="0"/>
              <a:t> </a:t>
            </a:r>
            <a:r>
              <a:rPr lang="ru-RU" dirty="0" err="1"/>
              <a:t>секторі</a:t>
            </a:r>
            <a:r>
              <a:rPr lang="ru-RU" dirty="0"/>
              <a:t> та 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громадських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організаціях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освіті</a:t>
            </a:r>
            <a:r>
              <a:rPr lang="ru-RU" dirty="0"/>
              <a:t> та </a:t>
            </a:r>
            <a:r>
              <a:rPr lang="ru-RU" dirty="0" err="1"/>
              <a:t>науці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медицині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енергетиці</a:t>
            </a:r>
            <a:r>
              <a:rPr lang="ru-RU" dirty="0"/>
              <a:t> та </a:t>
            </a:r>
            <a:r>
              <a:rPr lang="ru-RU" dirty="0" err="1"/>
              <a:t>промисловості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кіно</a:t>
            </a:r>
            <a:r>
              <a:rPr lang="ru-RU" dirty="0"/>
              <a:t> та </a:t>
            </a:r>
            <a:r>
              <a:rPr lang="ru-RU" dirty="0" err="1"/>
              <a:t>театрі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медіа</a:t>
            </a:r>
            <a:r>
              <a:rPr lang="ru-RU" dirty="0"/>
              <a:t> та на </a:t>
            </a:r>
            <a:r>
              <a:rPr lang="ru-RU" dirty="0" err="1"/>
              <a:t>інтернет</a:t>
            </a:r>
            <a:r>
              <a:rPr lang="ru-RU" dirty="0"/>
              <a:t>-сайтах</a:t>
            </a:r>
          </a:p>
          <a:p>
            <a:r>
              <a:rPr lang="ru-RU" dirty="0"/>
              <a:t>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та </a:t>
            </a:r>
            <a:r>
              <a:rPr lang="ru-RU" dirty="0" err="1"/>
              <a:t>силових</a:t>
            </a:r>
            <a:r>
              <a:rPr lang="ru-RU" dirty="0"/>
              <a:t> структур</a:t>
            </a:r>
          </a:p>
          <a:p>
            <a:endParaRPr lang="uk-UA" dirty="0"/>
          </a:p>
        </p:txBody>
      </p:sp>
      <p:pic>
        <p:nvPicPr>
          <p:cNvPr id="3074" name="Picture 2" descr="Чашку кава, блокнот і книги — стоков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9" y="3135230"/>
            <a:ext cx="5082801" cy="33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 мови…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приватному спілкуванні</a:t>
            </a:r>
          </a:p>
          <a:p>
            <a:r>
              <a:rPr lang="uk-UA" dirty="0"/>
              <a:t>У релігійних обрядах</a:t>
            </a:r>
          </a:p>
          <a:p>
            <a:r>
              <a:rPr lang="uk-UA" dirty="0"/>
              <a:t>У сфері вивчення іноземних мов</a:t>
            </a:r>
          </a:p>
          <a:p>
            <a:r>
              <a:rPr lang="uk-UA" dirty="0"/>
              <a:t>У наукових виданнях (якщо ідеться про мови Ради Європи)</a:t>
            </a:r>
          </a:p>
          <a:p>
            <a:r>
              <a:rPr lang="uk-UA" dirty="0"/>
              <a:t>У назвах і зображеннях зареєстрованих в Україні торгових марок.</a:t>
            </a:r>
          </a:p>
          <a:p>
            <a:r>
              <a:rPr lang="uk-UA" dirty="0"/>
              <a:t>У культурному житті національних меншин: їхні потреби захищає окремий закон </a:t>
            </a:r>
            <a:r>
              <a:rPr lang="uk-UA" dirty="0">
                <a:hlinkClick r:id="rId2"/>
              </a:rPr>
              <a:t>«Про національні меншини»</a:t>
            </a:r>
            <a:r>
              <a:rPr lang="uk-UA" dirty="0"/>
              <a:t>.</a:t>
            </a:r>
          </a:p>
          <a:p>
            <a:r>
              <a:rPr lang="uk-UA" dirty="0"/>
              <a:t>У роботі прикордонників, правоохоронців, медиків тощо, які мають справу з людьми, які не знають української.​</a:t>
            </a:r>
          </a:p>
          <a:p>
            <a:endParaRPr lang="uk-UA" dirty="0"/>
          </a:p>
        </p:txBody>
      </p:sp>
      <p:pic>
        <p:nvPicPr>
          <p:cNvPr id="5122" name="Picture 2" descr="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714953"/>
            <a:ext cx="6556374" cy="27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s://gdb.rferl.org/3D7EC4F3-2613-4E83-859A-66BB4617616B_w650_r0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46621"/>
            <a:ext cx="2978175" cy="66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ниги з окулярами вище. Книги з окуляри і чашки кави на стіл і дерев'яними тлі концепція для освіти. — стоков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49" y="1068164"/>
            <a:ext cx="7299325" cy="49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Хто має вільно володіти українською мовою?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Посадовці та кандидати на посади: зокрема, президент, прем’єр, спікер та </a:t>
            </a:r>
            <a:r>
              <a:rPr lang="uk-UA" dirty="0" err="1" smtClean="0"/>
              <a:t>віцеспікери</a:t>
            </a:r>
            <a:r>
              <a:rPr lang="uk-UA" dirty="0"/>
              <a:t>, міністри, керівники всіх центральних органів влади та органів Автономної республіки Крим.</a:t>
            </a:r>
          </a:p>
          <a:p>
            <a:r>
              <a:rPr lang="uk-UA" dirty="0"/>
              <a:t>Особи, які хочуть отримати громадянство</a:t>
            </a:r>
          </a:p>
          <a:p>
            <a:r>
              <a:rPr lang="uk-UA" dirty="0"/>
              <a:t>Адвокати і нотаріуси</a:t>
            </a:r>
          </a:p>
          <a:p>
            <a:r>
              <a:rPr lang="uk-UA" dirty="0"/>
              <a:t>Працівники патронатних служб і освітяни</a:t>
            </a:r>
          </a:p>
          <a:p>
            <a:r>
              <a:rPr lang="uk-UA" dirty="0"/>
              <a:t>Медики</a:t>
            </a:r>
          </a:p>
          <a:p>
            <a:r>
              <a:rPr lang="uk-UA" dirty="0"/>
              <a:t>Менеджмент державних та комунальних підприємств</a:t>
            </a:r>
          </a:p>
          <a:p>
            <a:r>
              <a:rPr lang="uk-UA" dirty="0"/>
              <a:t>Простих громадян та приватне спілкування не чіпатимуть, а посадовці – засядуть вчити мову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50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42900"/>
            <a:ext cx="11010900" cy="6267450"/>
          </a:xfrm>
        </p:spPr>
        <p:txBody>
          <a:bodyPr>
            <a:normAutofit/>
          </a:bodyPr>
          <a:lstStyle/>
          <a:p>
            <a:r>
              <a:rPr lang="ru-RU" sz="3800" dirty="0" err="1" smtClean="0"/>
              <a:t>Відтепер</a:t>
            </a:r>
            <a:r>
              <a:rPr lang="ru-RU" sz="3800" dirty="0" smtClean="0"/>
              <a:t> </a:t>
            </a:r>
            <a:r>
              <a:rPr lang="ru-RU" sz="3800" dirty="0" err="1"/>
              <a:t>українська</a:t>
            </a:r>
            <a:r>
              <a:rPr lang="ru-RU" sz="3800" dirty="0"/>
              <a:t> </a:t>
            </a:r>
            <a:r>
              <a:rPr lang="ru-RU" sz="3800" dirty="0" err="1"/>
              <a:t>мова</a:t>
            </a:r>
            <a:r>
              <a:rPr lang="ru-RU" sz="3800" dirty="0"/>
              <a:t> </a:t>
            </a:r>
            <a:r>
              <a:rPr lang="ru-RU" sz="3800" dirty="0" err="1"/>
              <a:t>вважається</a:t>
            </a:r>
            <a:r>
              <a:rPr lang="ru-RU" sz="3800" dirty="0"/>
              <a:t> одним </a:t>
            </a:r>
            <a:r>
              <a:rPr lang="ru-RU" sz="3800" dirty="0" err="1"/>
              <a:t>із</a:t>
            </a:r>
            <a:r>
              <a:rPr lang="ru-RU" sz="3800" dirty="0"/>
              <a:t> </a:t>
            </a:r>
            <a:r>
              <a:rPr lang="ru-RU" sz="3800" dirty="0" err="1"/>
              <a:t>символів</a:t>
            </a:r>
            <a:r>
              <a:rPr lang="ru-RU" sz="3800" dirty="0"/>
              <a:t> </a:t>
            </a:r>
            <a:r>
              <a:rPr lang="ru-RU" sz="3800" dirty="0" err="1" smtClean="0"/>
              <a:t>державности</a:t>
            </a:r>
            <a:r>
              <a:rPr lang="ru-RU" sz="3800" dirty="0" smtClean="0"/>
              <a:t> </a:t>
            </a:r>
            <a:r>
              <a:rPr lang="ru-RU" sz="3800" dirty="0"/>
              <a:t>(разом </a:t>
            </a:r>
            <a:r>
              <a:rPr lang="ru-RU" sz="3800" dirty="0" err="1"/>
              <a:t>із</a:t>
            </a:r>
            <a:r>
              <a:rPr lang="ru-RU" sz="3800" dirty="0"/>
              <a:t> гербом, </a:t>
            </a:r>
            <a:r>
              <a:rPr lang="ru-RU" sz="3800" dirty="0" err="1"/>
              <a:t>гімном</a:t>
            </a:r>
            <a:r>
              <a:rPr lang="ru-RU" sz="3800" dirty="0"/>
              <a:t> </a:t>
            </a:r>
            <a:r>
              <a:rPr lang="ru-RU" sz="3800" dirty="0" err="1"/>
              <a:t>України</a:t>
            </a:r>
            <a:r>
              <a:rPr lang="ru-RU" sz="3800" dirty="0"/>
              <a:t> і прапором), а </a:t>
            </a:r>
            <a:r>
              <a:rPr lang="ru-RU" sz="3800" dirty="0" smtClean="0"/>
              <a:t>за </a:t>
            </a:r>
            <a:r>
              <a:rPr lang="ru-RU" sz="3800" dirty="0" err="1"/>
              <a:t>знущання</a:t>
            </a:r>
            <a:r>
              <a:rPr lang="ru-RU" sz="3800" dirty="0"/>
              <a:t> над </a:t>
            </a:r>
            <a:r>
              <a:rPr lang="ru-RU" sz="3800" dirty="0" err="1"/>
              <a:t>мовою</a:t>
            </a:r>
            <a:r>
              <a:rPr lang="ru-RU" sz="3800" dirty="0"/>
              <a:t> </a:t>
            </a:r>
            <a:r>
              <a:rPr lang="ru-RU" sz="3800" dirty="0" err="1"/>
              <a:t>доведеться</a:t>
            </a:r>
            <a:r>
              <a:rPr lang="ru-RU" sz="3800" dirty="0"/>
              <a:t> </a:t>
            </a:r>
            <a:r>
              <a:rPr lang="ru-RU" sz="3800" dirty="0" err="1"/>
              <a:t>відповідати</a:t>
            </a:r>
            <a:r>
              <a:rPr lang="ru-RU" sz="3800" dirty="0"/>
              <a:t> перед законом</a:t>
            </a:r>
            <a:r>
              <a:rPr lang="ru-RU" sz="3800" dirty="0" smtClean="0"/>
              <a:t>.</a:t>
            </a:r>
          </a:p>
          <a:p>
            <a:endParaRPr lang="uk-UA" sz="3800" dirty="0"/>
          </a:p>
        </p:txBody>
      </p:sp>
      <p:pic>
        <p:nvPicPr>
          <p:cNvPr id="6146" name="Picture 2" descr="До чого сниться в'язни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566034"/>
            <a:ext cx="6915151" cy="38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85216"/>
            <a:ext cx="10877550" cy="1499616"/>
          </a:xfrm>
        </p:spPr>
        <p:txBody>
          <a:bodyPr/>
          <a:lstStyle/>
          <a:p>
            <a:r>
              <a:rPr lang="uk-UA" dirty="0" smtClean="0"/>
              <a:t>Закон про державну мову гарантує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286000"/>
            <a:ext cx="5943600" cy="4023360"/>
          </a:xfrm>
        </p:spPr>
        <p:txBody>
          <a:bodyPr/>
          <a:lstStyle/>
          <a:p>
            <a:r>
              <a:rPr lang="uk-UA" dirty="0" smtClean="0"/>
              <a:t>Безкоштовні </a:t>
            </a:r>
            <a:r>
              <a:rPr lang="uk-UA" dirty="0" err="1"/>
              <a:t>мовні</a:t>
            </a:r>
            <a:r>
              <a:rPr lang="uk-UA" dirty="0"/>
              <a:t> курси для посадовців та всіх охочих</a:t>
            </a:r>
          </a:p>
          <a:p>
            <a:r>
              <a:rPr lang="uk-UA" dirty="0"/>
              <a:t>Захист та розвиток всіх діалектів української мови</a:t>
            </a:r>
          </a:p>
          <a:p>
            <a:r>
              <a:rPr lang="uk-UA" dirty="0"/>
              <a:t>Вживання мов Ради Європи та ЄС в різних сферах</a:t>
            </a:r>
          </a:p>
          <a:p>
            <a:r>
              <a:rPr lang="uk-UA" dirty="0"/>
              <a:t>Вживання та вивчення мов національних меншин, відповідно до закону «Про національні меншини».</a:t>
            </a:r>
          </a:p>
          <a:p>
            <a:endParaRPr lang="uk-UA" dirty="0"/>
          </a:p>
        </p:txBody>
      </p:sp>
      <p:pic>
        <p:nvPicPr>
          <p:cNvPr id="7170" name="Picture 2" descr="Книги та кава з футболу — стоков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26" y="2013585"/>
            <a:ext cx="5027974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419100"/>
            <a:ext cx="10424922" cy="6438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b="1" dirty="0"/>
              <a:t>1622</a:t>
            </a:r>
            <a:r>
              <a:rPr lang="uk-UA" dirty="0"/>
              <a:t> — наказ царя Михайла з подання Московського патріарха Філарета спалити в державі всі примірники надрукованого в Україні “Учительного Євангелія” К. </a:t>
            </a:r>
            <a:r>
              <a:rPr lang="uk-UA" dirty="0" err="1"/>
              <a:t>Ставровецького</a:t>
            </a:r>
            <a:r>
              <a:rPr lang="uk-UA" dirty="0"/>
              <a:t>.</a:t>
            </a:r>
          </a:p>
          <a:p>
            <a:pPr>
              <a:lnSpc>
                <a:spcPct val="100000"/>
              </a:lnSpc>
            </a:pPr>
            <a:r>
              <a:rPr lang="uk-UA" b="1" dirty="0"/>
              <a:t>1696</a:t>
            </a:r>
            <a:r>
              <a:rPr lang="uk-UA" dirty="0"/>
              <a:t> — ухвала польського сейму про запровадження польської мови в судах і установах Правобережної України.</a:t>
            </a:r>
          </a:p>
          <a:p>
            <a:pPr>
              <a:lnSpc>
                <a:spcPct val="100000"/>
              </a:lnSpc>
            </a:pPr>
            <a:r>
              <a:rPr lang="uk-UA" b="1" dirty="0"/>
              <a:t>1690</a:t>
            </a:r>
            <a:r>
              <a:rPr lang="uk-UA" dirty="0"/>
              <a:t> — засудження й анафема Собору РПЦ на “</a:t>
            </a:r>
            <a:r>
              <a:rPr lang="uk-UA" dirty="0" err="1"/>
              <a:t>Кіевскія</a:t>
            </a:r>
            <a:r>
              <a:rPr lang="uk-UA" dirty="0"/>
              <a:t> </a:t>
            </a:r>
            <a:r>
              <a:rPr lang="uk-UA" dirty="0" err="1"/>
              <a:t>новыя</a:t>
            </a:r>
            <a:r>
              <a:rPr lang="uk-UA" dirty="0"/>
              <a:t> книги” П. Могили, К. </a:t>
            </a:r>
            <a:r>
              <a:rPr lang="uk-UA" dirty="0" err="1"/>
              <a:t>Ставровецького</a:t>
            </a:r>
            <a:r>
              <a:rPr lang="uk-UA" dirty="0"/>
              <a:t>, С. Полоцького, Л. Барановича, А. </a:t>
            </a:r>
            <a:r>
              <a:rPr lang="uk-UA" dirty="0" err="1"/>
              <a:t>Радзивиловського</a:t>
            </a:r>
            <a:r>
              <a:rPr lang="uk-UA" dirty="0"/>
              <a:t> та інших.</a:t>
            </a:r>
          </a:p>
          <a:p>
            <a:pPr>
              <a:lnSpc>
                <a:spcPct val="100000"/>
              </a:lnSpc>
            </a:pPr>
            <a:r>
              <a:rPr lang="uk-UA" b="1" dirty="0"/>
              <a:t>1720</a:t>
            </a:r>
            <a:r>
              <a:rPr lang="uk-UA" dirty="0"/>
              <a:t> — указ Петра І про заборону книгодрукування українською мовою і вилучення українських текстів з церковних книг.</a:t>
            </a:r>
          </a:p>
          <a:p>
            <a:pPr>
              <a:lnSpc>
                <a:spcPct val="100000"/>
              </a:lnSpc>
            </a:pPr>
            <a:r>
              <a:rPr lang="uk-UA" b="1" dirty="0"/>
              <a:t>1729</a:t>
            </a:r>
            <a:r>
              <a:rPr lang="uk-UA" dirty="0"/>
              <a:t> — наказ Петра ІІ переписати з української мови на російську всі державні постанови і розпорядження.</a:t>
            </a:r>
          </a:p>
          <a:p>
            <a:pPr>
              <a:lnSpc>
                <a:spcPct val="100000"/>
              </a:lnSpc>
            </a:pPr>
            <a:r>
              <a:rPr lang="uk-UA" b="1" dirty="0"/>
              <a:t>1763</a:t>
            </a:r>
            <a:r>
              <a:rPr lang="uk-UA" dirty="0"/>
              <a:t> — указ Катерини </a:t>
            </a:r>
            <a:r>
              <a:rPr lang="pl-PL" dirty="0"/>
              <a:t>II </a:t>
            </a:r>
            <a:r>
              <a:rPr lang="uk-UA" dirty="0"/>
              <a:t>про заборону викладати українською мовою в Києво-Могилянській академії.</a:t>
            </a:r>
          </a:p>
          <a:p>
            <a:pPr>
              <a:lnSpc>
                <a:spcPct val="100000"/>
              </a:lnSpc>
            </a:pPr>
            <a:r>
              <a:rPr lang="uk-UA" b="1" dirty="0"/>
              <a:t>1769</a:t>
            </a:r>
            <a:r>
              <a:rPr lang="uk-UA" dirty="0"/>
              <a:t> — заборона Синоду РПЦ друкувати та використовувати український буквар.</a:t>
            </a:r>
          </a:p>
          <a:p>
            <a:pPr>
              <a:lnSpc>
                <a:spcPct val="100000"/>
              </a:lnSpc>
            </a:pPr>
            <a:r>
              <a:rPr lang="uk-UA" b="1" dirty="0"/>
              <a:t>1775</a:t>
            </a:r>
            <a:r>
              <a:rPr lang="uk-UA" dirty="0"/>
              <a:t> — зруйнування Запорізької Січі та закриття українських шкіл при </a:t>
            </a:r>
            <a:r>
              <a:rPr lang="uk-UA" dirty="0" smtClean="0"/>
              <a:t>полкових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11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Кіно…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8900" y="971550"/>
            <a:ext cx="5238750" cy="5337810"/>
          </a:xfrm>
        </p:spPr>
        <p:txBody>
          <a:bodyPr>
            <a:normAutofit/>
          </a:bodyPr>
          <a:lstStyle/>
          <a:p>
            <a:r>
              <a:rPr lang="uk-UA" sz="2600" dirty="0" err="1"/>
              <a:t>Мовний</a:t>
            </a:r>
            <a:r>
              <a:rPr lang="uk-UA" sz="2600" dirty="0"/>
              <a:t> закон вимагає, щоб фільми, які транслюються в Україні (онлайн та на телеканалах) мали український дубляж. У фільмах може використовуватися також іноземна мова без дубляжу (до 15% тривалості), якщо на неї є субтитри. Тоді як кінотеатрам дозволяють показувати фільми іноземними мовами без дубляжу (з субтитрами), за умови, що в конкретному кінотеатрі таких фільмів – не більше </a:t>
            </a:r>
            <a:r>
              <a:rPr lang="uk-UA" sz="2600" dirty="0" smtClean="0"/>
              <a:t>від 10%.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8194" name="Picture 2" descr="28 грудня. Пам’ятні д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1" y="2084832"/>
            <a:ext cx="6019417" cy="34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naglyad.org/wp-content/uploads/2019/04/ukr_lang_uk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1" y="89895"/>
            <a:ext cx="9602345" cy="67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https://znaj.ua/crops/1daab0/620x0/1/0/2019/04/25/3VbBbASmd10HwEmFY5w4mj1pmDjSNDqEDhcAT7S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4" y="213359"/>
            <a:ext cx="4816475" cy="64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E1063F05-99EF-4DA3-B595-4E26670F2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  <a:prstGeom prst="rect">
            <a:avLst/>
          </a:prstGeom>
        </p:spPr>
        <p:txBody>
          <a:bodyPr lIns="0" tIns="108000" rtlCol="0">
            <a:normAutofit/>
          </a:bodyPr>
          <a:lstStyle/>
          <a:p>
            <a:pPr rtl="0"/>
            <a:r>
              <a:rPr lang="ru-RU" sz="5400" b="1" dirty="0" err="1" smtClean="0">
                <a:solidFill>
                  <a:srgbClr val="FFFFFF"/>
                </a:solidFill>
              </a:rPr>
              <a:t>Дякую</a:t>
            </a:r>
            <a:r>
              <a:rPr lang="ru-RU" sz="5400" b="1" dirty="0" smtClean="0">
                <a:solidFill>
                  <a:srgbClr val="FFFFFF"/>
                </a:solidFill>
              </a:rPr>
              <a:t> за </a:t>
            </a:r>
            <a:r>
              <a:rPr lang="ru-RU" sz="5400" b="1" dirty="0" err="1" smtClean="0">
                <a:solidFill>
                  <a:srgbClr val="FFFFFF"/>
                </a:solidFill>
              </a:rPr>
              <a:t>увагу</a:t>
            </a:r>
            <a:r>
              <a:rPr lang="ru-RU" sz="5400" b="1" dirty="0" smtClean="0">
                <a:solidFill>
                  <a:srgbClr val="FFFFFF"/>
                </a:solidFill>
              </a:rPr>
              <a:t>!</a:t>
            </a:r>
            <a:endParaRPr lang="ru-RU" sz="5400" b="1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 11">
            <a:extLst>
              <a:ext uri="{FF2B5EF4-FFF2-40B4-BE49-F238E27FC236}">
                <a16:creationId xmlns:a16="http://schemas.microsoft.com/office/drawing/2014/main" xmlns="" id="{E0A835C2-2B9B-4174-AA2C-60A4F1311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39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258" y="2286000"/>
            <a:ext cx="3791711" cy="39319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dirty="0" smtClean="0">
                <a:solidFill>
                  <a:srgbClr val="FFFFFF"/>
                </a:solidFill>
              </a:rPr>
              <a:t>olga_derkachova@ukr.net</a:t>
            </a:r>
            <a:endParaRPr lang="ru-RU" b="1" dirty="0">
              <a:solidFill>
                <a:srgbClr val="FFFFFF"/>
              </a:solidFill>
            </a:endParaRPr>
          </a:p>
          <a:p>
            <a:pPr marL="0" indent="0" rtl="0">
              <a:buNone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Рисунок 4" descr="Ресторанная табличка &quot;Открыто&quot;">
            <a:extLst>
              <a:ext uri="{FF2B5EF4-FFF2-40B4-BE49-F238E27FC236}">
                <a16:creationId xmlns:a16="http://schemas.microsoft.com/office/drawing/2014/main" xmlns="" id="{4BB88093-7048-42AA-9AFC-B007B4E797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548" y="10"/>
            <a:ext cx="6723452" cy="6857990"/>
          </a:xfrm>
          <a:prstGeom prst="rect">
            <a:avLst/>
          </a:prstGeom>
        </p:spPr>
      </p:pic>
      <p:pic>
        <p:nvPicPr>
          <p:cNvPr id="7" name="Графический объект 6" descr="Конверт">
            <a:extLst>
              <a:ext uri="{FF2B5EF4-FFF2-40B4-BE49-F238E27FC236}">
                <a16:creationId xmlns:a16="http://schemas.microsoft.com/office/drawing/2014/main" xmlns="" id="{1BCFD98B-5534-433A-A8E6-4DE2A04C3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4129" y="2286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304800"/>
            <a:ext cx="10972800" cy="62484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1789</a:t>
            </a:r>
            <a:r>
              <a:rPr lang="uk-UA" dirty="0"/>
              <a:t> — розпорядження </a:t>
            </a:r>
            <a:r>
              <a:rPr lang="uk-UA" dirty="0" err="1"/>
              <a:t>Едукаційної</a:t>
            </a:r>
            <a:r>
              <a:rPr lang="uk-UA" dirty="0"/>
              <a:t> комісії польського сейму про закриття всіх українських шкіл.</a:t>
            </a:r>
          </a:p>
          <a:p>
            <a:r>
              <a:rPr lang="uk-UA" b="1" dirty="0"/>
              <a:t>1817</a:t>
            </a:r>
            <a:r>
              <a:rPr lang="uk-UA" dirty="0"/>
              <a:t> — запровадження польської мови в усіх народних школах Західної України.</a:t>
            </a:r>
          </a:p>
          <a:p>
            <a:r>
              <a:rPr lang="uk-UA" b="1" dirty="0"/>
              <a:t>1832</a:t>
            </a:r>
            <a:r>
              <a:rPr lang="uk-UA" dirty="0"/>
              <a:t> — реорганізація освіти на Правобережній Україні на загальноімперських засадах із переведенням на російську мову навчання.</a:t>
            </a:r>
          </a:p>
          <a:p>
            <a:r>
              <a:rPr lang="uk-UA" b="1" dirty="0"/>
              <a:t>1847</a:t>
            </a:r>
            <a:r>
              <a:rPr lang="uk-UA" dirty="0"/>
              <a:t> — розгром Кирило-</a:t>
            </a:r>
            <a:r>
              <a:rPr lang="uk-UA" dirty="0" err="1"/>
              <a:t>Мефодієвського</a:t>
            </a:r>
            <a:r>
              <a:rPr lang="uk-UA" dirty="0"/>
              <a:t> товариства й посилення жорстокого переслідування української мови та культури, заборона найкращих творів Шевченка, Куліша, Костомарова та інших.</a:t>
            </a:r>
          </a:p>
          <a:p>
            <a:r>
              <a:rPr lang="uk-UA" b="1" dirty="0"/>
              <a:t>1859</a:t>
            </a:r>
            <a:r>
              <a:rPr lang="uk-UA" dirty="0"/>
              <a:t> — міністерством віросповідань та наук Австро-Угорщини в Східній Галичині та Буковині здійснено спробу замінити українську кириличну азбуку латинською.</a:t>
            </a:r>
          </a:p>
          <a:p>
            <a:r>
              <a:rPr lang="uk-UA" b="1" dirty="0"/>
              <a:t>1862</a:t>
            </a:r>
            <a:r>
              <a:rPr lang="uk-UA" dirty="0"/>
              <a:t> — закриття безоплатних недільних українських шкіл для дорослих в </a:t>
            </a:r>
            <a:r>
              <a:rPr lang="uk-UA" dirty="0" err="1"/>
              <a:t>підросійській</a:t>
            </a:r>
            <a:r>
              <a:rPr lang="uk-UA" dirty="0"/>
              <a:t> Україні.</a:t>
            </a:r>
          </a:p>
          <a:p>
            <a:r>
              <a:rPr lang="uk-UA" b="1" dirty="0"/>
              <a:t>1863</a:t>
            </a:r>
            <a:r>
              <a:rPr lang="uk-UA" dirty="0"/>
              <a:t> — Валуєвський циркуляр про заборону давати цензурний дозвіл на друкування україномовної духовної і популярної освітньої літератури: “жодної окремої малоросійської мови не було і бути не може”.</a:t>
            </a:r>
          </a:p>
          <a:p>
            <a:r>
              <a:rPr lang="uk-UA" b="1" dirty="0"/>
              <a:t>1864</a:t>
            </a:r>
            <a:r>
              <a:rPr lang="uk-UA" dirty="0"/>
              <a:t> — прийняття Статуту про початкову школу, за яким навчання має проводитись лише російською мовою.</a:t>
            </a:r>
          </a:p>
          <a:p>
            <a:r>
              <a:rPr lang="uk-UA" b="1" dirty="0"/>
              <a:t>1869</a:t>
            </a:r>
            <a:r>
              <a:rPr lang="uk-UA" dirty="0"/>
              <a:t> — запровадження польської мови в якості офіційної мови освіти й адміністрації Східної Галичини.</a:t>
            </a:r>
          </a:p>
          <a:p>
            <a:r>
              <a:rPr lang="uk-UA" b="1" dirty="0"/>
              <a:t>1870</a:t>
            </a:r>
            <a:r>
              <a:rPr lang="uk-UA" dirty="0"/>
              <a:t> — роз’яснення міністра освіти Росії </a:t>
            </a:r>
            <a:r>
              <a:rPr lang="uk-UA" dirty="0" err="1"/>
              <a:t>Д.Толстого</a:t>
            </a:r>
            <a:r>
              <a:rPr lang="uk-UA" dirty="0"/>
              <a:t> про те, що “кінцевою метою освіти всіх інородців незаперечно повинно бути обрусіння”.</a:t>
            </a:r>
          </a:p>
          <a:p>
            <a:r>
              <a:rPr lang="uk-UA" b="1" dirty="0"/>
              <a:t>1876</a:t>
            </a:r>
            <a:r>
              <a:rPr lang="uk-UA" dirty="0"/>
              <a:t> — Емський указ Олександра  про заборону друкування та ввозу з-за кордону будь-якої україномовної літератури, а також про заборону українських сценічних вистав і друкування українських текстів під нотами, тобто народних пісень.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8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66700"/>
            <a:ext cx="11353800" cy="60426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000" b="1" dirty="0"/>
              <a:t>1881</a:t>
            </a:r>
            <a:r>
              <a:rPr lang="uk-UA" sz="2000" dirty="0"/>
              <a:t> — заборона викладання у народних школах та виголошення церковних проповідей українською мовою.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1884</a:t>
            </a:r>
            <a:r>
              <a:rPr lang="uk-UA" sz="2000" dirty="0"/>
              <a:t> — заборона Олександром </a:t>
            </a:r>
            <a:r>
              <a:rPr lang="pl-PL" sz="2000" dirty="0"/>
              <a:t>II</a:t>
            </a:r>
            <a:r>
              <a:rPr lang="uk-UA" sz="2000" dirty="0"/>
              <a:t>І українських театральних вистав у всіх малоросійських губерніях.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1888</a:t>
            </a:r>
            <a:r>
              <a:rPr lang="uk-UA" sz="2000" dirty="0"/>
              <a:t> — указ Олександра </a:t>
            </a:r>
            <a:r>
              <a:rPr lang="pl-PL" sz="2000" dirty="0"/>
              <a:t>II</a:t>
            </a:r>
            <a:r>
              <a:rPr lang="uk-UA" sz="2000" dirty="0"/>
              <a:t>І про заборону вживання української мови в офіційних установах і хрещення українськими іменами.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1892</a:t>
            </a:r>
            <a:r>
              <a:rPr lang="uk-UA" sz="2000" dirty="0"/>
              <a:t> — заборона перекладати книжки з російської мови на українську.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1895</a:t>
            </a:r>
            <a:r>
              <a:rPr lang="uk-UA" sz="2000" dirty="0"/>
              <a:t> — заборона Головного управління в справах друку видавати українські книжки для дітей.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1911</a:t>
            </a:r>
            <a:r>
              <a:rPr lang="uk-UA" sz="2000" dirty="0"/>
              <a:t> — постанова </a:t>
            </a:r>
            <a:r>
              <a:rPr lang="pl-PL" sz="2000" dirty="0"/>
              <a:t>VII-</a:t>
            </a:r>
            <a:r>
              <a:rPr lang="uk-UA" sz="2000" dirty="0"/>
              <a:t>го дворянського з’їзду в Москві про виключно російськомовну освіту й неприпустимість вживання інших мов у школах Росії.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1914</a:t>
            </a:r>
            <a:r>
              <a:rPr lang="uk-UA" sz="2000" dirty="0"/>
              <a:t> — заборона відзначати 100-літній ювілей Тараса Шевченка; указ Миколи ІІ про скасування української преси.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1914, 1916</a:t>
            </a:r>
            <a:r>
              <a:rPr lang="uk-UA" sz="2000" dirty="0"/>
              <a:t> — кампанії русифікації на Західній Україні; заборона українського слова, освіти, церкви.</a:t>
            </a:r>
          </a:p>
          <a:p>
            <a:pPr>
              <a:lnSpc>
                <a:spcPct val="100000"/>
              </a:lnSpc>
            </a:pPr>
            <a:r>
              <a:rPr lang="uk-UA" sz="2000" b="1" dirty="0"/>
              <a:t>1922</a:t>
            </a:r>
            <a:r>
              <a:rPr lang="uk-UA" sz="2000" dirty="0"/>
              <a:t> — проголошення частиною керівництва ЦК РКП(б) і ЦК КП(б)У “теорії” боротьби в Україні двох культур — міської (російської) та селянської (української), в якій перемогти повинна перша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061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50" y="342900"/>
            <a:ext cx="11239500" cy="6267450"/>
          </a:xfrm>
        </p:spPr>
        <p:txBody>
          <a:bodyPr>
            <a:normAutofit fontScale="70000" lnSpcReduction="20000"/>
          </a:bodyPr>
          <a:lstStyle/>
          <a:p>
            <a:r>
              <a:rPr lang="uk-UA" sz="2600" b="1" dirty="0"/>
              <a:t>1924</a:t>
            </a:r>
            <a:r>
              <a:rPr lang="uk-UA" sz="2600" dirty="0"/>
              <a:t> — закон Польської республіки про обмеження вживання української мови в адміністративних органах, суді, освіті на підвладних полякам українських землях.</a:t>
            </a:r>
          </a:p>
          <a:p>
            <a:r>
              <a:rPr lang="uk-UA" sz="2600" b="1" dirty="0"/>
              <a:t>1924</a:t>
            </a:r>
            <a:r>
              <a:rPr lang="uk-UA" sz="2600" dirty="0"/>
              <a:t> — закон Румунського королівства про зобов’язання всіх “румун”, котрі “загубили матірну мову”, давати освіту дітям лише в румунських школах.</a:t>
            </a:r>
          </a:p>
          <a:p>
            <a:r>
              <a:rPr lang="uk-UA" sz="2600" b="1" dirty="0"/>
              <a:t>1925</a:t>
            </a:r>
            <a:r>
              <a:rPr lang="uk-UA" sz="2600" dirty="0"/>
              <a:t> — остаточне закриття українського “таємного” університету у Львові</a:t>
            </a:r>
          </a:p>
          <a:p>
            <a:r>
              <a:rPr lang="uk-UA" sz="2600" b="1" dirty="0"/>
              <a:t>1926</a:t>
            </a:r>
            <a:r>
              <a:rPr lang="uk-UA" sz="2600" dirty="0"/>
              <a:t> — лист Сталіна “Тов. </a:t>
            </a:r>
            <a:r>
              <a:rPr lang="uk-UA" sz="2600" dirty="0" err="1"/>
              <a:t>Кагановичу</a:t>
            </a:r>
            <a:r>
              <a:rPr lang="uk-UA" sz="2600" dirty="0"/>
              <a:t> та іншим членам ПБ ЦК КП(б)У” з санкцією на боротьбу проти “національного ухилу”, початок переслідування діячів “українізації”.</a:t>
            </a:r>
          </a:p>
          <a:p>
            <a:r>
              <a:rPr lang="uk-UA" sz="2600" b="1" dirty="0"/>
              <a:t>1933</a:t>
            </a:r>
            <a:r>
              <a:rPr lang="uk-UA" sz="2600" dirty="0"/>
              <a:t> — телеграма Сталіна про припинення “українізації”.</a:t>
            </a:r>
          </a:p>
          <a:p>
            <a:r>
              <a:rPr lang="uk-UA" sz="2600" b="1" dirty="0"/>
              <a:t>1933</a:t>
            </a:r>
            <a:r>
              <a:rPr lang="uk-UA" sz="2600" dirty="0"/>
              <a:t> — скасування в Румунії міністерського розпорядження від 31 грудня 1929 </a:t>
            </a:r>
            <a:r>
              <a:rPr lang="pl-PL" sz="2600" dirty="0"/>
              <a:t>p., </a:t>
            </a:r>
            <a:r>
              <a:rPr lang="uk-UA" sz="2600" dirty="0"/>
              <a:t>котрим дозволялися кілька годин української мови на тиждень у школах з більшістю учнів-українців.</a:t>
            </a:r>
          </a:p>
          <a:p>
            <a:r>
              <a:rPr lang="uk-UA" sz="2600" b="1" dirty="0"/>
              <a:t>1934</a:t>
            </a:r>
            <a:r>
              <a:rPr lang="uk-UA" sz="2600" dirty="0"/>
              <a:t> — спеціальне розпорядження міністерства виховання Румунії про звільнення з роботи “за вороже ставлення до держави і румунського народу” всіх українських вчителів, які вимагали повернення до школи української мови.</a:t>
            </a:r>
          </a:p>
          <a:p>
            <a:r>
              <a:rPr lang="uk-UA" sz="2600" b="1" dirty="0"/>
              <a:t>1938</a:t>
            </a:r>
            <a:r>
              <a:rPr lang="uk-UA" sz="2600" dirty="0"/>
              <a:t> — постанова РНК СРСР і ЦК ВКП(б) “Про обов’язкове вивчення російської мови в школах національних республік і областей”, відповідна постанова РНК УРСР і ЦК КП(б)У.</a:t>
            </a:r>
          </a:p>
          <a:p>
            <a:r>
              <a:rPr lang="uk-UA" sz="2600" b="1" dirty="0"/>
              <a:t>1947</a:t>
            </a:r>
            <a:r>
              <a:rPr lang="uk-UA" sz="2600" dirty="0"/>
              <a:t> — операція “Вісла”; розселення частини українців з етнічних українських земель “урозсип” між поляками у Західній Польщі для прискорення їхньої полонізації.</a:t>
            </a:r>
          </a:p>
          <a:p>
            <a:r>
              <a:rPr lang="uk-UA" sz="2600" b="1" dirty="0"/>
              <a:t>1958</a:t>
            </a:r>
            <a:r>
              <a:rPr lang="uk-UA" sz="2600" dirty="0"/>
              <a:t> — закріплення у ст. 20 Основ Законодавства СРСР і союзних республік про народну освіту положення про вільний вибір мови навчання; вивчення усіх мов, крім російської, за бажанням батьків учнів.</a:t>
            </a:r>
          </a:p>
          <a:p>
            <a:r>
              <a:rPr lang="uk-UA" sz="2600" b="1" dirty="0"/>
              <a:t>1960-1980</a:t>
            </a:r>
            <a:r>
              <a:rPr lang="uk-UA" sz="2600" dirty="0"/>
              <a:t> — масове закриття українських шкіл у Польщі та Румунії.</a:t>
            </a:r>
          </a:p>
          <a:p>
            <a:r>
              <a:rPr lang="uk-UA" sz="2600" b="1" dirty="0"/>
              <a:t>1970</a:t>
            </a:r>
            <a:r>
              <a:rPr lang="uk-UA" sz="2600" dirty="0"/>
              <a:t> — наказ про захист дисертацій тільки російською мовою.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97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419100"/>
            <a:ext cx="11068050" cy="603885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1972</a:t>
            </a:r>
            <a:r>
              <a:rPr lang="uk-UA" dirty="0"/>
              <a:t> — заборона партійними органами відзначати ювілей музею </a:t>
            </a:r>
            <a:r>
              <a:rPr lang="uk-UA" dirty="0" err="1"/>
              <a:t>І.Котляревського</a:t>
            </a:r>
            <a:r>
              <a:rPr lang="uk-UA" dirty="0"/>
              <a:t> в Полтаві.</a:t>
            </a:r>
          </a:p>
          <a:p>
            <a:r>
              <a:rPr lang="uk-UA" b="1" dirty="0"/>
              <a:t>1973</a:t>
            </a:r>
            <a:r>
              <a:rPr lang="uk-UA" dirty="0"/>
              <a:t> — заборона відзначати ювілей твору І. Котляревського “Енеїда”.</a:t>
            </a:r>
          </a:p>
          <a:p>
            <a:r>
              <a:rPr lang="uk-UA" b="1" dirty="0"/>
              <a:t>1974</a:t>
            </a:r>
            <a:r>
              <a:rPr lang="uk-UA" dirty="0"/>
              <a:t> — постанова ЦК КПРС “Про підготовку до 50-річчя створення Союзу Радянських Соціалістичних Республік”, де вперше проголошується створення “нової історичної спільноти — радянського народу”, офіційний курс на денаціоналізацію.</a:t>
            </a:r>
          </a:p>
          <a:p>
            <a:r>
              <a:rPr lang="uk-UA" b="1" dirty="0"/>
              <a:t>1978</a:t>
            </a:r>
            <a:r>
              <a:rPr lang="uk-UA" dirty="0"/>
              <a:t> — постанова ЦК КПРС і Ради Міністрів СРСР “Про заходи щодо подальшого вдосконалення вивчення і викладення російської мови в союзних республіках” (“Брежнєвський циркуляр”).</a:t>
            </a:r>
          </a:p>
          <a:p>
            <a:r>
              <a:rPr lang="uk-UA" b="1" dirty="0"/>
              <a:t>1983</a:t>
            </a:r>
            <a:r>
              <a:rPr lang="uk-UA" dirty="0"/>
              <a:t> — постанова ЦК КПРС і Ради Міністрів СРСР “Про додаткові заходи з поліпшення вивчення російської мови в загальноосвітніх школах та інших навчальних закладах союзних республік” (“</a:t>
            </a:r>
            <a:r>
              <a:rPr lang="uk-UA" dirty="0" err="1"/>
              <a:t>Андроповський</a:t>
            </a:r>
            <a:r>
              <a:rPr lang="uk-UA" dirty="0"/>
              <a:t> указ”).</a:t>
            </a:r>
          </a:p>
          <a:p>
            <a:r>
              <a:rPr lang="uk-UA" b="1" dirty="0"/>
              <a:t>1984</a:t>
            </a:r>
            <a:r>
              <a:rPr lang="uk-UA" dirty="0"/>
              <a:t> — постанова ЦК КПРС і Ради Міністрів СРСР “Про дальше вдосконалення загальної середньої освіти молоді і поліпшення умов роботи загальноосвітньої школи”.</a:t>
            </a:r>
          </a:p>
          <a:p>
            <a:r>
              <a:rPr lang="uk-UA" b="1" dirty="0"/>
              <a:t>1984</a:t>
            </a:r>
            <a:r>
              <a:rPr lang="uk-UA" dirty="0"/>
              <a:t> — початок в УРСР виплат підвищеної на 15% зарплатні вчителям російської мови порівняно з вчителями мови української.</a:t>
            </a:r>
          </a:p>
          <a:p>
            <a:r>
              <a:rPr lang="uk-UA" b="1" dirty="0"/>
              <a:t>1984</a:t>
            </a:r>
            <a:r>
              <a:rPr lang="uk-UA" dirty="0"/>
              <a:t> — наказ Міністерства культури СРСР про переведення діловодства в усіх музеях Радянського Союзу на російську мову.</a:t>
            </a:r>
          </a:p>
          <a:p>
            <a:r>
              <a:rPr lang="uk-UA" b="1" dirty="0"/>
              <a:t>1989</a:t>
            </a:r>
            <a:r>
              <a:rPr lang="uk-UA" dirty="0"/>
              <a:t> — постанова ЦК КПРС про “законодавче закріплення російської мови як загальнодержавної”.</a:t>
            </a:r>
          </a:p>
          <a:p>
            <a:r>
              <a:rPr lang="uk-UA" b="1" dirty="0"/>
              <a:t>1990</a:t>
            </a:r>
            <a:r>
              <a:rPr lang="uk-UA" dirty="0"/>
              <a:t> — прийняття Верховною Радою СРСР Закону про мови народів СРСР, де російській мові надавався статус офіційної.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16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0050"/>
            <a:ext cx="10896600" cy="6115050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2012</a:t>
            </a:r>
            <a:r>
              <a:rPr lang="uk-UA" dirty="0"/>
              <a:t> – прийняття Верховною Радою України проекту Закону за ініціативи нардепів від фракції Партії регіонів Сергія Ківалова та Вадима </a:t>
            </a:r>
            <a:r>
              <a:rPr lang="uk-UA" dirty="0" err="1"/>
              <a:t>Колесніченка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“Про основи державної </a:t>
            </a:r>
            <a:r>
              <a:rPr lang="uk-UA" dirty="0" err="1"/>
              <a:t>мовної</a:t>
            </a:r>
            <a:r>
              <a:rPr lang="uk-UA" dirty="0"/>
              <a:t> політики”, який загрожує значним звуженням сфери використання української мови у ключових сферах життя в більшості регіонів України.</a:t>
            </a:r>
          </a:p>
          <a:p>
            <a:r>
              <a:rPr lang="uk-UA" b="1" dirty="0"/>
              <a:t>2014 рік</a:t>
            </a:r>
            <a:r>
              <a:rPr lang="uk-UA" dirty="0"/>
              <a:t> – після Революції гідності парламент проголосував за скасування закону “Ківалова-</a:t>
            </a:r>
            <a:r>
              <a:rPr lang="uk-UA" dirty="0" err="1"/>
              <a:t>Колесніченка</a:t>
            </a:r>
            <a:r>
              <a:rPr lang="uk-UA" dirty="0"/>
              <a:t>”. Але тодішній виконувач обов’язків президента Олександр Турчинов відмовився підписувати це рішення, пояснивши таку позицію необхідністю підготовки та ухвалення нового закону.</a:t>
            </a:r>
          </a:p>
          <a:p>
            <a:r>
              <a:rPr lang="uk-UA" b="1" dirty="0"/>
              <a:t>2015 рік</a:t>
            </a:r>
            <a:r>
              <a:rPr lang="uk-UA" dirty="0"/>
              <a:t> –  Конституційний суд відкрив провадження за конституційним поданням 57 народних депутатів щодо відповідності конституційності цього закону.</a:t>
            </a:r>
          </a:p>
          <a:p>
            <a:r>
              <a:rPr lang="uk-UA" b="1" dirty="0"/>
              <a:t>2018 рік</a:t>
            </a:r>
            <a:r>
              <a:rPr lang="uk-UA" dirty="0"/>
              <a:t> – Конституційний суд визнав закон Ківалова-</a:t>
            </a:r>
            <a:r>
              <a:rPr lang="uk-UA" dirty="0" err="1"/>
              <a:t>Колісніченка</a:t>
            </a:r>
            <a:r>
              <a:rPr lang="uk-UA" dirty="0"/>
              <a:t> таким, що суперечить Конституції.</a:t>
            </a:r>
          </a:p>
          <a:p>
            <a:r>
              <a:rPr lang="uk-UA" b="1" dirty="0"/>
              <a:t>2018 рік</a:t>
            </a:r>
            <a:r>
              <a:rPr lang="uk-UA" dirty="0"/>
              <a:t> – Верховна Рада ухвалила у першому читанні законопроект №5670-д, який визначає статус української мови як офіційної державної мови в Україні і передбачає адміністративну та кримінальну відповідальність за порушення норм закону.</a:t>
            </a:r>
          </a:p>
          <a:p>
            <a:r>
              <a:rPr lang="uk-UA" b="1" dirty="0"/>
              <a:t> 2019 рік</a:t>
            </a:r>
            <a:r>
              <a:rPr lang="uk-UA" dirty="0"/>
              <a:t> –  Верховна Рада ухвалила  закон “Про забезпечення функціонування української мови як державної”.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5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bg1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u="sng" dirty="0" err="1">
                <a:hlinkClick r:id="rId3"/>
              </a:rPr>
              <a:t>Стаття</a:t>
            </a:r>
            <a:r>
              <a:rPr lang="ru-RU" u="sng" dirty="0">
                <a:hlinkClick r:id="rId3"/>
              </a:rPr>
              <a:t> 10. Державною </a:t>
            </a:r>
            <a:r>
              <a:rPr lang="ru-RU" u="sng" dirty="0" err="1">
                <a:hlinkClick r:id="rId3"/>
              </a:rPr>
              <a:t>мовою</a:t>
            </a:r>
            <a:r>
              <a:rPr lang="ru-RU" u="sng" dirty="0">
                <a:hlinkClick r:id="rId3"/>
              </a:rPr>
              <a:t> в </a:t>
            </a:r>
            <a:r>
              <a:rPr lang="ru-RU" u="sng" dirty="0" err="1">
                <a:hlinkClick r:id="rId3"/>
              </a:rPr>
              <a:t>Україні</a:t>
            </a:r>
            <a:r>
              <a:rPr lang="ru-RU" u="sng" dirty="0">
                <a:hlinkClick r:id="rId3"/>
              </a:rPr>
              <a:t> є </a:t>
            </a:r>
            <a:r>
              <a:rPr lang="ru-RU" u="sng" dirty="0" err="1">
                <a:hlinkClick r:id="rId3"/>
              </a:rPr>
              <a:t>українська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мова</a:t>
            </a:r>
            <a:r>
              <a:rPr lang="ru-RU" u="sng" dirty="0" smtClean="0">
                <a:hlinkClick r:id="rId3"/>
              </a:rPr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214191"/>
          </a:xfrm>
        </p:spPr>
        <p:txBody>
          <a:bodyPr>
            <a:normAutofit/>
          </a:bodyPr>
          <a:lstStyle/>
          <a:p>
            <a:r>
              <a:rPr lang="uk-UA" sz="2600" dirty="0"/>
              <a:t>Держава забезпечує всебічний розвиток і функціонування української мови в усіх сферах суспільного життя на всій території України.</a:t>
            </a:r>
          </a:p>
          <a:p>
            <a:r>
              <a:rPr lang="uk-UA" sz="2600" dirty="0"/>
              <a:t>В Україні гарантується вільний розвиток, використання і захист російської, інших мов національних меншин України.</a:t>
            </a:r>
          </a:p>
          <a:p>
            <a:r>
              <a:rPr lang="uk-UA" sz="2600" dirty="0"/>
              <a:t>Держава сприяє вивченню мов міжнародного спілкування.</a:t>
            </a:r>
          </a:p>
          <a:p>
            <a:r>
              <a:rPr lang="uk-UA" sz="2600" dirty="0"/>
              <a:t>Застосування мов в Україні гарантується Конституцією України та визначається законом</a:t>
            </a:r>
            <a:r>
              <a:rPr lang="uk-UA" sz="2600" dirty="0" smtClean="0"/>
              <a:t>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65191">
            <a:off x="4029006" y="1230770"/>
            <a:ext cx="3875342" cy="44857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9218" name="Picture 2" descr="https://gdb.rferl.org/EA047D46-9639-4E04-A5B9-6ACB916D2E79_w1597_n_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5818" flipV="1">
            <a:off x="-75310" y="358688"/>
            <a:ext cx="6127750" cy="34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gdb.rferl.org/0E21EA6A-BBEC-4665-BADC-3D10ADD2067C_w1597_n_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2915"/>
            <a:ext cx="5956300" cy="334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gdb.rferl.org/29D59495-D17D-443D-91EA-4A86C3DF4ABD_w1597_n_st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316256"/>
            <a:ext cx="6051118" cy="34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gdb.rferl.org/43408265-A10C-4229-A235-D799753A1899_w1597_n_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191">
            <a:off x="6462432" y="638822"/>
            <a:ext cx="6064716" cy="34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мплекс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0F7A41-B1D0-4876-B6D4-D0473498FCF9}">
  <ds:schemaRefs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708FAD-CC7A-492F-8811-2B53E77C7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DE682D-B6B9-42D0-88B0-65F09B3D7C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«Розничный интеграл»</Template>
  <TotalTime>0</TotalTime>
  <Words>497</Words>
  <Application>Microsoft Office PowerPoint</Application>
  <PresentationFormat>Широкоэкранный</PresentationFormat>
  <Paragraphs>114</Paragraphs>
  <Slides>23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Tw Cen MT</vt:lpstr>
      <vt:lpstr>Wingdings 3</vt:lpstr>
      <vt:lpstr>Комплекс</vt:lpstr>
      <vt:lpstr>Новації, які запровадив закон україни «Про забезпечення функціонування української мови як державної»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Стаття 10. Державною мовою в Україні є українська мова.</vt:lpstr>
      <vt:lpstr>Презентация PowerPoint</vt:lpstr>
      <vt:lpstr>Важливо…</vt:lpstr>
      <vt:lpstr>Чому мовний закон важливий?</vt:lpstr>
      <vt:lpstr>Презентация PowerPoint</vt:lpstr>
      <vt:lpstr>Як голосували…</vt:lpstr>
      <vt:lpstr>Де домінуватиме українська мова?</vt:lpstr>
      <vt:lpstr>Інші мови…</vt:lpstr>
      <vt:lpstr>Презентация PowerPoint</vt:lpstr>
      <vt:lpstr>Хто має вільно володіти українською мовою?</vt:lpstr>
      <vt:lpstr>Презентация PowerPoint</vt:lpstr>
      <vt:lpstr>Закон про державну мову гарантує</vt:lpstr>
      <vt:lpstr>Кіно…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2019-11-26T21:00:30Z</dcterms:created>
  <dcterms:modified xsi:type="dcterms:W3CDTF">2019-12-20T17:21:34Z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