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79" r:id="rId9"/>
    <p:sldId id="263" r:id="rId10"/>
    <p:sldId id="265" r:id="rId11"/>
    <p:sldId id="281" r:id="rId12"/>
    <p:sldId id="266" r:id="rId13"/>
    <p:sldId id="283" r:id="rId14"/>
    <p:sldId id="284" r:id="rId15"/>
    <p:sldId id="280" r:id="rId16"/>
    <p:sldId id="282" r:id="rId17"/>
    <p:sldId id="285" r:id="rId18"/>
    <p:sldId id="286" r:id="rId19"/>
    <p:sldId id="287" r:id="rId20"/>
    <p:sldId id="288" r:id="rId21"/>
    <p:sldId id="289" r:id="rId22"/>
    <p:sldId id="298" r:id="rId23"/>
    <p:sldId id="290" r:id="rId24"/>
    <p:sldId id="291" r:id="rId25"/>
    <p:sldId id="292" r:id="rId26"/>
    <p:sldId id="295" r:id="rId27"/>
    <p:sldId id="297" r:id="rId28"/>
    <p:sldId id="296" r:id="rId29"/>
    <p:sldId id="293" r:id="rId3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45B4AC6-3046-4677-BF84-CDCF038DFCF7}" type="datetimeFigureOut">
              <a:rPr lang="uk-UA" smtClean="0"/>
              <a:t>17.04.2020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DB0919-F933-4A21-8A40-426C016405BD}" type="slidenum">
              <a:rPr lang="uk-UA" smtClean="0"/>
              <a:t>‹#›</a:t>
            </a:fld>
            <a:endParaRPr lang="uk-UA"/>
          </a:p>
        </p:txBody>
      </p:sp>
    </p:spTree>
    <p:extLst>
      <p:ext uri="{BB962C8B-B14F-4D97-AF65-F5344CB8AC3E}">
        <p14:creationId xmlns:p14="http://schemas.microsoft.com/office/powerpoint/2010/main" val="284313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45B4AC6-3046-4677-BF84-CDCF038DFCF7}" type="datetimeFigureOut">
              <a:rPr lang="uk-UA" smtClean="0"/>
              <a:t>17.04.2020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DB0919-F933-4A21-8A40-426C016405BD}" type="slidenum">
              <a:rPr lang="uk-UA" smtClean="0"/>
              <a:t>‹#›</a:t>
            </a:fld>
            <a:endParaRPr lang="uk-UA"/>
          </a:p>
        </p:txBody>
      </p:sp>
    </p:spTree>
    <p:extLst>
      <p:ext uri="{BB962C8B-B14F-4D97-AF65-F5344CB8AC3E}">
        <p14:creationId xmlns:p14="http://schemas.microsoft.com/office/powerpoint/2010/main" val="155625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45B4AC6-3046-4677-BF84-CDCF038DFCF7}" type="datetimeFigureOut">
              <a:rPr lang="uk-UA" smtClean="0"/>
              <a:t>17.04.2020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DB0919-F933-4A21-8A40-426C016405BD}" type="slidenum">
              <a:rPr lang="uk-UA" smtClean="0"/>
              <a:t>‹#›</a:t>
            </a:fld>
            <a:endParaRPr lang="uk-UA"/>
          </a:p>
        </p:txBody>
      </p:sp>
    </p:spTree>
    <p:extLst>
      <p:ext uri="{BB962C8B-B14F-4D97-AF65-F5344CB8AC3E}">
        <p14:creationId xmlns:p14="http://schemas.microsoft.com/office/powerpoint/2010/main" val="142575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45B4AC6-3046-4677-BF84-CDCF038DFCF7}" type="datetimeFigureOut">
              <a:rPr lang="uk-UA" smtClean="0"/>
              <a:t>17.04.2020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DB0919-F933-4A21-8A40-426C016405BD}" type="slidenum">
              <a:rPr lang="uk-UA" smtClean="0"/>
              <a:t>‹#›</a:t>
            </a:fld>
            <a:endParaRPr lang="uk-UA"/>
          </a:p>
        </p:txBody>
      </p:sp>
    </p:spTree>
    <p:extLst>
      <p:ext uri="{BB962C8B-B14F-4D97-AF65-F5344CB8AC3E}">
        <p14:creationId xmlns:p14="http://schemas.microsoft.com/office/powerpoint/2010/main" val="407998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5B4AC6-3046-4677-BF84-CDCF038DFCF7}" type="datetimeFigureOut">
              <a:rPr lang="uk-UA" smtClean="0"/>
              <a:t>17.04.2020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DB0919-F933-4A21-8A40-426C016405BD}" type="slidenum">
              <a:rPr lang="uk-UA" smtClean="0"/>
              <a:t>‹#›</a:t>
            </a:fld>
            <a:endParaRPr lang="uk-UA"/>
          </a:p>
        </p:txBody>
      </p:sp>
    </p:spTree>
    <p:extLst>
      <p:ext uri="{BB962C8B-B14F-4D97-AF65-F5344CB8AC3E}">
        <p14:creationId xmlns:p14="http://schemas.microsoft.com/office/powerpoint/2010/main" val="133929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45B4AC6-3046-4677-BF84-CDCF038DFCF7}" type="datetimeFigureOut">
              <a:rPr lang="uk-UA" smtClean="0"/>
              <a:t>17.04.2020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9DB0919-F933-4A21-8A40-426C016405BD}" type="slidenum">
              <a:rPr lang="uk-UA" smtClean="0"/>
              <a:t>‹#›</a:t>
            </a:fld>
            <a:endParaRPr lang="uk-UA"/>
          </a:p>
        </p:txBody>
      </p:sp>
    </p:spTree>
    <p:extLst>
      <p:ext uri="{BB962C8B-B14F-4D97-AF65-F5344CB8AC3E}">
        <p14:creationId xmlns:p14="http://schemas.microsoft.com/office/powerpoint/2010/main" val="83380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45B4AC6-3046-4677-BF84-CDCF038DFCF7}" type="datetimeFigureOut">
              <a:rPr lang="uk-UA" smtClean="0"/>
              <a:t>17.04.2020</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9DB0919-F933-4A21-8A40-426C016405BD}" type="slidenum">
              <a:rPr lang="uk-UA" smtClean="0"/>
              <a:t>‹#›</a:t>
            </a:fld>
            <a:endParaRPr lang="uk-UA"/>
          </a:p>
        </p:txBody>
      </p:sp>
    </p:spTree>
    <p:extLst>
      <p:ext uri="{BB962C8B-B14F-4D97-AF65-F5344CB8AC3E}">
        <p14:creationId xmlns:p14="http://schemas.microsoft.com/office/powerpoint/2010/main" val="73666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45B4AC6-3046-4677-BF84-CDCF038DFCF7}" type="datetimeFigureOut">
              <a:rPr lang="uk-UA" smtClean="0"/>
              <a:t>17.04.2020</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9DB0919-F933-4A21-8A40-426C016405BD}" type="slidenum">
              <a:rPr lang="uk-UA" smtClean="0"/>
              <a:t>‹#›</a:t>
            </a:fld>
            <a:endParaRPr lang="uk-UA"/>
          </a:p>
        </p:txBody>
      </p:sp>
    </p:spTree>
    <p:extLst>
      <p:ext uri="{BB962C8B-B14F-4D97-AF65-F5344CB8AC3E}">
        <p14:creationId xmlns:p14="http://schemas.microsoft.com/office/powerpoint/2010/main" val="262123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5B4AC6-3046-4677-BF84-CDCF038DFCF7}" type="datetimeFigureOut">
              <a:rPr lang="uk-UA" smtClean="0"/>
              <a:t>17.04.2020</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9DB0919-F933-4A21-8A40-426C016405BD}" type="slidenum">
              <a:rPr lang="uk-UA" smtClean="0"/>
              <a:t>‹#›</a:t>
            </a:fld>
            <a:endParaRPr lang="uk-UA"/>
          </a:p>
        </p:txBody>
      </p:sp>
    </p:spTree>
    <p:extLst>
      <p:ext uri="{BB962C8B-B14F-4D97-AF65-F5344CB8AC3E}">
        <p14:creationId xmlns:p14="http://schemas.microsoft.com/office/powerpoint/2010/main" val="385739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5B4AC6-3046-4677-BF84-CDCF038DFCF7}" type="datetimeFigureOut">
              <a:rPr lang="uk-UA" smtClean="0"/>
              <a:t>17.04.2020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9DB0919-F933-4A21-8A40-426C016405BD}" type="slidenum">
              <a:rPr lang="uk-UA" smtClean="0"/>
              <a:t>‹#›</a:t>
            </a:fld>
            <a:endParaRPr lang="uk-UA"/>
          </a:p>
        </p:txBody>
      </p:sp>
    </p:spTree>
    <p:extLst>
      <p:ext uri="{BB962C8B-B14F-4D97-AF65-F5344CB8AC3E}">
        <p14:creationId xmlns:p14="http://schemas.microsoft.com/office/powerpoint/2010/main" val="224790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5B4AC6-3046-4677-BF84-CDCF038DFCF7}" type="datetimeFigureOut">
              <a:rPr lang="uk-UA" smtClean="0"/>
              <a:t>17.04.2020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9DB0919-F933-4A21-8A40-426C016405BD}" type="slidenum">
              <a:rPr lang="uk-UA" smtClean="0"/>
              <a:t>‹#›</a:t>
            </a:fld>
            <a:endParaRPr lang="uk-UA"/>
          </a:p>
        </p:txBody>
      </p:sp>
    </p:spTree>
    <p:extLst>
      <p:ext uri="{BB962C8B-B14F-4D97-AF65-F5344CB8AC3E}">
        <p14:creationId xmlns:p14="http://schemas.microsoft.com/office/powerpoint/2010/main" val="117572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B4AC6-3046-4677-BF84-CDCF038DFCF7}" type="datetimeFigureOut">
              <a:rPr lang="uk-UA" smtClean="0"/>
              <a:t>17.04.2020</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B0919-F933-4A21-8A40-426C016405BD}" type="slidenum">
              <a:rPr lang="uk-UA" smtClean="0"/>
              <a:t>‹#›</a:t>
            </a:fld>
            <a:endParaRPr lang="uk-UA"/>
          </a:p>
        </p:txBody>
      </p:sp>
    </p:spTree>
    <p:extLst>
      <p:ext uri="{BB962C8B-B14F-4D97-AF65-F5344CB8AC3E}">
        <p14:creationId xmlns:p14="http://schemas.microsoft.com/office/powerpoint/2010/main" val="1667916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khpg.org/archive/index.php?id=1162803885" TargetMode="External"/><Relationship Id="rId2" Type="http://schemas.openxmlformats.org/officeDocument/2006/relationships/hyperlink" Target="http://khpg.org/archive/index.php?id=1162803810"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khpg.org/archive/index.php?id=116280390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69.png"/><Relationship Id="rId2" Type="http://schemas.openxmlformats.org/officeDocument/2006/relationships/image" Target="../media/image46.jpe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24" Type="http://schemas.openxmlformats.org/officeDocument/2006/relationships/image" Target="../media/image68.pn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s>
</file>

<file path=ppt/slides/_rels/slide2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k.wikipedia.org/wiki/%D0%93%D0%B5%D1%80%D0%BE%D0%B9_%D0%A3%D0%BA%D1%80%D0%B0%D1%97%D0%BD%D0%B8" TargetMode="External"/><Relationship Id="rId2" Type="http://schemas.openxmlformats.org/officeDocument/2006/relationships/hyperlink" Target="https://uk.wikipedia.org/wiki/%D0%9D%D0%B0%D1%86%D1%96%D0%BE%D0%BD%D0%B0%D0%BB%D1%8C%D0%BD%D0%B0_%D0%BF%D1%80%D0%B5%D0%BC%D1%96%D1%8F_%D0%A3%D0%BA%D1%80%D0%B0%D1%97%D0%BD%D0%B8_%D1%96%D0%BC%D0%B5%D0%BD%D1%96_%D0%A2%D0%B0%D1%80%D0%B0%D1%81%D0%B0_%D0%A8%D0%B5%D0%B2%D1%87%D0%B5%D0%BD%D0%BA%D0%B0"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Василь Стус. 80: 3</a:t>
            </a:r>
            <a:r>
              <a:rPr lang="en-US" dirty="0" smtClean="0"/>
              <a:t>4vs13</a:t>
            </a:r>
            <a:endParaRPr lang="uk-UA" dirty="0"/>
          </a:p>
        </p:txBody>
      </p:sp>
      <p:sp>
        <p:nvSpPr>
          <p:cNvPr id="3" name="Подзаголовок 2"/>
          <p:cNvSpPr>
            <a:spLocks noGrp="1"/>
          </p:cNvSpPr>
          <p:nvPr>
            <p:ph type="subTitle" idx="1"/>
          </p:nvPr>
        </p:nvSpPr>
        <p:spPr>
          <a:xfrm>
            <a:off x="1523999" y="4855335"/>
            <a:ext cx="10401837" cy="1558343"/>
          </a:xfrm>
        </p:spPr>
        <p:txBody>
          <a:bodyPr/>
          <a:lstStyle/>
          <a:p>
            <a:pPr algn="r"/>
            <a:r>
              <a:rPr lang="uk-UA" dirty="0" smtClean="0"/>
              <a:t>Ольга Деркачова,</a:t>
            </a:r>
          </a:p>
          <a:p>
            <a:pPr algn="r"/>
            <a:r>
              <a:rPr lang="uk-UA" dirty="0" smtClean="0"/>
              <a:t>д. </a:t>
            </a:r>
            <a:r>
              <a:rPr lang="uk-UA" dirty="0" err="1" smtClean="0"/>
              <a:t>філол</a:t>
            </a:r>
            <a:r>
              <a:rPr lang="uk-UA" dirty="0" smtClean="0"/>
              <a:t>. н., </a:t>
            </a:r>
          </a:p>
          <a:p>
            <a:pPr algn="r"/>
            <a:r>
              <a:rPr lang="uk-UA" dirty="0" smtClean="0"/>
              <a:t>проф. ПНУ ім. В. Стефаника</a:t>
            </a:r>
            <a:endParaRPr lang="uk-UA" dirty="0"/>
          </a:p>
        </p:txBody>
      </p:sp>
      <p:pic>
        <p:nvPicPr>
          <p:cNvPr id="1026" name="Picture 2"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72656">
            <a:off x="2927445" y="3666411"/>
            <a:ext cx="4020924" cy="26806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ов’язане зображен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1701">
            <a:off x="8494002" y="602705"/>
            <a:ext cx="2973598" cy="20927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Пов’язане зображенн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64" y="0"/>
            <a:ext cx="3589941" cy="270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419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0303"/>
            <a:ext cx="10515600" cy="1510385"/>
          </a:xfrm>
        </p:spPr>
        <p:txBody>
          <a:bodyPr>
            <a:normAutofit fontScale="90000"/>
          </a:bodyPr>
          <a:lstStyle/>
          <a:p>
            <a:r>
              <a:rPr lang="uk-UA" dirty="0" smtClean="0"/>
              <a:t>Дійсний спосіб…</a:t>
            </a:r>
            <a:br>
              <a:rPr lang="uk-UA" dirty="0" smtClean="0"/>
            </a:br>
            <a:r>
              <a:rPr lang="uk-UA" dirty="0" smtClean="0"/>
              <a:t>Стус…</a:t>
            </a:r>
            <a:br>
              <a:rPr lang="uk-UA" dirty="0" smtClean="0"/>
            </a:br>
            <a:r>
              <a:rPr lang="uk-UA" dirty="0" smtClean="0"/>
              <a:t>32 роки без нього…</a:t>
            </a:r>
            <a:endParaRPr lang="uk-UA" dirty="0"/>
          </a:p>
        </p:txBody>
      </p:sp>
      <p:sp>
        <p:nvSpPr>
          <p:cNvPr id="4" name="Объект 3"/>
          <p:cNvSpPr>
            <a:spLocks noGrp="1"/>
          </p:cNvSpPr>
          <p:nvPr>
            <p:ph idx="1"/>
          </p:nvPr>
        </p:nvSpPr>
        <p:spPr/>
        <p:txBody>
          <a:bodyPr/>
          <a:lstStyle/>
          <a:p>
            <a:endParaRPr lang="uk-UA" dirty="0"/>
          </a:p>
        </p:txBody>
      </p:sp>
      <p:pic>
        <p:nvPicPr>
          <p:cNvPr id="8208" name="Picture 16"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355" y="1825625"/>
            <a:ext cx="6459002" cy="484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7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t>6 січня 1938 р. народився у с. </a:t>
            </a:r>
            <a:r>
              <a:rPr lang="uk-UA" sz="3600" dirty="0" err="1" smtClean="0"/>
              <a:t>Рахнівка</a:t>
            </a:r>
            <a:r>
              <a:rPr lang="uk-UA" sz="3600" dirty="0" smtClean="0"/>
              <a:t> на </a:t>
            </a:r>
            <a:r>
              <a:rPr lang="uk-UA" sz="3600" dirty="0" err="1" smtClean="0"/>
              <a:t>Вінничині</a:t>
            </a:r>
            <a:endParaRPr lang="uk-UA" sz="3600" dirty="0"/>
          </a:p>
        </p:txBody>
      </p:sp>
      <p:pic>
        <p:nvPicPr>
          <p:cNvPr id="4" name="Picture 10" descr="Стусова криниця фото"/>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0180" y="1481070"/>
            <a:ext cx="5590331" cy="35405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парк імені Стуса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262" y="3280977"/>
            <a:ext cx="4468907" cy="33516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пам'ятник Василю Стусу у Рахнівці фот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84" y="1481070"/>
            <a:ext cx="2749031" cy="366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712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1954-59 навчався на історико-філологічному факультеті педагогічного інституту </a:t>
            </a:r>
            <a:endParaRPr lang="uk-UA" sz="2800" dirty="0"/>
          </a:p>
        </p:txBody>
      </p:sp>
      <p:pic>
        <p:nvPicPr>
          <p:cNvPr id="10242" name="Picture 2" descr="Donetsk National University.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98803" y="4141220"/>
            <a:ext cx="2737229" cy="27372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upload.wikimedia.org/wikipedia/commons/thumb/a/a3/%D0%94%D0%BE%D0%BD%D0%9D%D0%A3_007.jpg/800px-%D0%94%D0%BE%D0%BD%D0%9D%D0%A3_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34" y="1523052"/>
            <a:ext cx="5315710" cy="398678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Пов’язане зображенн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293" y="1027906"/>
            <a:ext cx="4606270" cy="345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86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1959 р. – 3 місяці працював учителем української мови та літератури у с. </a:t>
            </a:r>
            <a:r>
              <a:rPr lang="uk-UA" sz="3200" dirty="0" err="1" smtClean="0"/>
              <a:t>Таужне</a:t>
            </a:r>
            <a:endParaRPr lang="uk-UA" sz="3200" dirty="0"/>
          </a:p>
        </p:txBody>
      </p:sp>
      <p:pic>
        <p:nvPicPr>
          <p:cNvPr id="12290" name="Picture 2" descr="https://day.kyiv.ua/sites/default/files/styles/article_220/public/main/openpublish_article/19960623/4106-6-1.jpg?itok=-vChD37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1374" y="2426651"/>
            <a:ext cx="3499029" cy="262427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Пов’язане зображен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132" y="2343140"/>
            <a:ext cx="3610377" cy="270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734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84126"/>
          </a:xfrm>
        </p:spPr>
        <p:txBody>
          <a:bodyPr/>
          <a:lstStyle/>
          <a:p>
            <a:r>
              <a:rPr lang="uk-UA" dirty="0" smtClean="0"/>
              <a:t>1959-1961 – служба в армії на Уралі</a:t>
            </a:r>
            <a:endParaRPr lang="uk-UA" dirty="0"/>
          </a:p>
        </p:txBody>
      </p:sp>
      <p:sp>
        <p:nvSpPr>
          <p:cNvPr id="3" name="Объект 2"/>
          <p:cNvSpPr>
            <a:spLocks noGrp="1"/>
          </p:cNvSpPr>
          <p:nvPr>
            <p:ph idx="1"/>
          </p:nvPr>
        </p:nvSpPr>
        <p:spPr>
          <a:xfrm>
            <a:off x="838200" y="1249252"/>
            <a:ext cx="10515600" cy="4927711"/>
          </a:xfrm>
        </p:spPr>
        <p:txBody>
          <a:bodyPr>
            <a:normAutofit lnSpcReduction="10000"/>
          </a:bodyPr>
          <a:lstStyle/>
          <a:p>
            <a:pPr marL="0" indent="0">
              <a:buNone/>
            </a:pPr>
            <a:r>
              <a:rPr lang="uk-UA" dirty="0"/>
              <a:t>Промайнули верби похилені</a:t>
            </a:r>
            <a:r>
              <a:rPr lang="uk-UA" dirty="0" smtClean="0"/>
              <a:t/>
            </a:r>
            <a:br>
              <a:rPr lang="uk-UA" dirty="0" smtClean="0"/>
            </a:br>
            <a:r>
              <a:rPr lang="uk-UA" dirty="0"/>
              <a:t>І сховалися за горбами.</a:t>
            </a:r>
            <a:r>
              <a:rPr lang="uk-UA" dirty="0" smtClean="0"/>
              <a:t/>
            </a:r>
            <a:br>
              <a:rPr lang="uk-UA" dirty="0" smtClean="0"/>
            </a:br>
            <a:r>
              <a:rPr lang="uk-UA" dirty="0"/>
              <a:t>Сплять солдати, накрившись </a:t>
            </a:r>
            <a:endParaRPr lang="uk-UA" dirty="0" smtClean="0"/>
          </a:p>
          <a:p>
            <a:pPr marL="0" indent="0">
              <a:buNone/>
            </a:pPr>
            <a:r>
              <a:rPr lang="uk-UA" dirty="0"/>
              <a:t>	</a:t>
            </a:r>
            <a:r>
              <a:rPr lang="uk-UA" dirty="0" smtClean="0"/>
              <a:t>		бушлатами</a:t>
            </a:r>
            <a:r>
              <a:rPr lang="uk-UA" dirty="0"/>
              <a:t>,</a:t>
            </a:r>
            <a:r>
              <a:rPr lang="uk-UA" dirty="0" smtClean="0"/>
              <a:t/>
            </a:r>
            <a:br>
              <a:rPr lang="uk-UA" dirty="0" smtClean="0"/>
            </a:br>
            <a:r>
              <a:rPr lang="uk-UA" dirty="0"/>
              <a:t>перед досвітом сном </a:t>
            </a:r>
            <a:endParaRPr lang="uk-UA" dirty="0" smtClean="0"/>
          </a:p>
          <a:p>
            <a:pPr marL="0" indent="0">
              <a:buNone/>
            </a:pPr>
            <a:r>
              <a:rPr lang="uk-UA" dirty="0"/>
              <a:t>	</a:t>
            </a:r>
            <a:r>
              <a:rPr lang="uk-UA" dirty="0" smtClean="0"/>
              <a:t>		знеможені</a:t>
            </a:r>
            <a:r>
              <a:rPr lang="uk-UA" dirty="0"/>
              <a:t>,</a:t>
            </a:r>
            <a:r>
              <a:rPr lang="uk-UA" dirty="0" smtClean="0"/>
              <a:t/>
            </a:r>
            <a:br>
              <a:rPr lang="uk-UA" dirty="0" smtClean="0"/>
            </a:br>
            <a:r>
              <a:rPr lang="uk-UA" dirty="0"/>
              <a:t>снять обідами і дівчатами</a:t>
            </a:r>
            <a:r>
              <a:rPr lang="uk-UA" dirty="0" smtClean="0"/>
              <a:t/>
            </a:r>
            <a:br>
              <a:rPr lang="uk-UA" dirty="0" smtClean="0"/>
            </a:br>
            <a:r>
              <a:rPr lang="uk-UA" dirty="0"/>
              <a:t>і обличчям матері, може.</a:t>
            </a:r>
            <a:r>
              <a:rPr lang="uk-UA" dirty="0" smtClean="0"/>
              <a:t/>
            </a:r>
            <a:br>
              <a:rPr lang="uk-UA" dirty="0" smtClean="0"/>
            </a:br>
            <a:r>
              <a:rPr lang="uk-UA" dirty="0"/>
              <a:t>Україно, тебе вже не видно –</a:t>
            </a:r>
            <a:r>
              <a:rPr lang="uk-UA" dirty="0" smtClean="0"/>
              <a:t/>
            </a:r>
            <a:br>
              <a:rPr lang="uk-UA" dirty="0" smtClean="0"/>
            </a:br>
            <a:r>
              <a:rPr lang="uk-UA" dirty="0"/>
              <a:t>Ні тополь твоїх, ні дубів.</a:t>
            </a:r>
            <a:r>
              <a:rPr lang="uk-UA" dirty="0" smtClean="0"/>
              <a:t/>
            </a:r>
            <a:br>
              <a:rPr lang="uk-UA" dirty="0" smtClean="0"/>
            </a:br>
            <a:r>
              <a:rPr lang="uk-UA" dirty="0"/>
              <a:t>За Михайлівським хутором, </a:t>
            </a:r>
            <a:endParaRPr lang="uk-UA" dirty="0" smtClean="0"/>
          </a:p>
          <a:p>
            <a:pPr marL="0" indent="0">
              <a:buNone/>
            </a:pPr>
            <a:r>
              <a:rPr lang="uk-UA" dirty="0"/>
              <a:t>	</a:t>
            </a:r>
            <a:r>
              <a:rPr lang="uk-UA" dirty="0" smtClean="0"/>
              <a:t>			рідна</a:t>
            </a:r>
            <a:r>
              <a:rPr lang="uk-UA" dirty="0"/>
              <a:t>,</a:t>
            </a:r>
            <a:r>
              <a:rPr lang="uk-UA" dirty="0" smtClean="0"/>
              <a:t/>
            </a:r>
            <a:br>
              <a:rPr lang="uk-UA" dirty="0" smtClean="0"/>
            </a:br>
            <a:r>
              <a:rPr lang="uk-UA" dirty="0"/>
              <a:t>Я надовго тебе загубив.</a:t>
            </a:r>
          </a:p>
        </p:txBody>
      </p:sp>
      <p:pic>
        <p:nvPicPr>
          <p:cNvPr id="15362" name="Picture 2" descr="Результат пошуку зображень за запитом &quot;фото стуса з армії&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342" y="1644655"/>
            <a:ext cx="6230110" cy="394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424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1961-1963 – викладав українську мову у </a:t>
            </a:r>
            <a:r>
              <a:rPr lang="uk-UA" sz="3200" dirty="0" err="1" smtClean="0"/>
              <a:t>горлівській</a:t>
            </a:r>
            <a:r>
              <a:rPr lang="uk-UA" sz="3200" dirty="0" smtClean="0"/>
              <a:t> школі № 23, згодом працював у шахті</a:t>
            </a:r>
            <a:endParaRPr lang="uk-UA" sz="3200" dirty="0"/>
          </a:p>
        </p:txBody>
      </p:sp>
      <p:pic>
        <p:nvPicPr>
          <p:cNvPr id="11266" name="Picture 2" descr="https://day.kyiv.ua/sites/default/files/styles/article_220/public/main/openpublish_article/20090116/44-20-1_0.jpg?itok=sGbfSId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4632" y="1518181"/>
            <a:ext cx="4055773" cy="267312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Пов’язане зображен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064" y="3854620"/>
            <a:ext cx="4504612" cy="297948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Результат пошуку зображень за запитом &quot;шахта октябрьская донецк&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583" y="1161297"/>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523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1965: вересень, 1966: листопад… «Круговерть»…</a:t>
            </a:r>
            <a:endParaRPr lang="uk-UA" dirty="0"/>
          </a:p>
        </p:txBody>
      </p:sp>
      <p:pic>
        <p:nvPicPr>
          <p:cNvPr id="4" name="Picture 6" descr="ул. Городецкого 5, сейчас там кинотеатр Украина 1966 год"/>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5028" y="1690688"/>
            <a:ext cx="4448359" cy="312467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stus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214" y="1668153"/>
            <a:ext cx="1886973" cy="296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721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22762"/>
          </a:xfrm>
        </p:spPr>
        <p:txBody>
          <a:bodyPr>
            <a:normAutofit/>
          </a:bodyPr>
          <a:lstStyle/>
          <a:p>
            <a:r>
              <a:rPr lang="en-US" sz="3600" dirty="0" smtClean="0"/>
              <a:t>12</a:t>
            </a:r>
            <a:r>
              <a:rPr lang="uk-UA" sz="3600" dirty="0" smtClean="0"/>
              <a:t> січня 1972 – перший арешт і «Час творчості»</a:t>
            </a:r>
            <a:endParaRPr lang="uk-UA" sz="3600" dirty="0"/>
          </a:p>
        </p:txBody>
      </p:sp>
      <p:sp>
        <p:nvSpPr>
          <p:cNvPr id="3" name="Объект 2"/>
          <p:cNvSpPr>
            <a:spLocks noGrp="1"/>
          </p:cNvSpPr>
          <p:nvPr>
            <p:ph idx="1"/>
          </p:nvPr>
        </p:nvSpPr>
        <p:spPr>
          <a:xfrm>
            <a:off x="838200" y="1287888"/>
            <a:ext cx="10727028" cy="2047741"/>
          </a:xfrm>
        </p:spPr>
        <p:txBody>
          <a:bodyPr>
            <a:normAutofit fontScale="92500" lnSpcReduction="10000"/>
          </a:bodyPr>
          <a:lstStyle/>
          <a:p>
            <a:pPr marL="0" indent="0">
              <a:buNone/>
            </a:pPr>
            <a:r>
              <a:rPr lang="uk-UA" dirty="0"/>
              <a:t>На початку вересня 1972 київський обласний суд за звинуваченням в «антирадянській агітації й пропаганді» засудив Стуса до 5 років позбавлення волі і 3 років заслання. Покарання відбував у мордовських і магаданських таборах. Весь термін ув'язнення перебував у таборах Мордовії. Більшість віршів, що Стус писав у таборі, вилучалася і знищувалась.</a:t>
            </a:r>
          </a:p>
        </p:txBody>
      </p:sp>
      <p:pic>
        <p:nvPicPr>
          <p:cNvPr id="16386" name="Picture 2" descr="http://zubova-poliana.narod.ru/me-ocherk-dubravla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619" y="3238500"/>
            <a:ext cx="84391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92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6367" y="206063"/>
            <a:ext cx="7997779" cy="6452314"/>
          </a:xfrm>
        </p:spPr>
        <p:txBody>
          <a:bodyPr>
            <a:normAutofit fontScale="70000" lnSpcReduction="20000"/>
          </a:bodyPr>
          <a:lstStyle/>
          <a:p>
            <a:pPr fontAlgn="base"/>
            <a:r>
              <a:rPr lang="uk-UA" dirty="0" err="1"/>
              <a:t>Дубравлаг</a:t>
            </a:r>
            <a:r>
              <a:rPr lang="uk-UA" dirty="0"/>
              <a:t> був організований у 1948 на базі </a:t>
            </a:r>
            <a:r>
              <a:rPr lang="uk-UA" dirty="0" err="1"/>
              <a:t>Темниковського</a:t>
            </a:r>
            <a:r>
              <a:rPr lang="uk-UA" dirty="0"/>
              <a:t> ВТТ (існував тут з 1929) і до 1954 мав статус Особливого табору </a:t>
            </a:r>
            <a:r>
              <a:rPr lang="uk-UA" dirty="0" err="1"/>
              <a:t>ГУЛАГу</a:t>
            </a:r>
            <a:r>
              <a:rPr lang="uk-UA" dirty="0"/>
              <a:t> («</a:t>
            </a:r>
            <a:r>
              <a:rPr lang="uk-UA" dirty="0" err="1"/>
              <a:t>Особлаг</a:t>
            </a:r>
            <a:r>
              <a:rPr lang="uk-UA" dirty="0"/>
              <a:t> № 3»). Іноді </a:t>
            </a:r>
            <a:r>
              <a:rPr lang="uk-UA" dirty="0" err="1"/>
              <a:t>Дубравлаг</a:t>
            </a:r>
            <a:r>
              <a:rPr lang="uk-UA" dirty="0"/>
              <a:t> називають у літературі також </a:t>
            </a:r>
            <a:r>
              <a:rPr lang="uk-UA" dirty="0" err="1"/>
              <a:t>Потьминськими</a:t>
            </a:r>
            <a:r>
              <a:rPr lang="uk-UA" dirty="0"/>
              <a:t> (за назвою пересильної зони в </a:t>
            </a:r>
            <a:r>
              <a:rPr lang="uk-UA" dirty="0" err="1"/>
              <a:t>сел</a:t>
            </a:r>
            <a:r>
              <a:rPr lang="uk-UA" dirty="0"/>
              <a:t>. </a:t>
            </a:r>
            <a:r>
              <a:rPr lang="uk-UA" dirty="0" err="1"/>
              <a:t>Потьма</a:t>
            </a:r>
            <a:r>
              <a:rPr lang="uk-UA" dirty="0"/>
              <a:t>, через яку проходили в'язні, які направлялися в </a:t>
            </a:r>
            <a:r>
              <a:rPr lang="uk-UA" dirty="0" err="1"/>
              <a:t>Дубравний</a:t>
            </a:r>
            <a:r>
              <a:rPr lang="uk-UA" dirty="0"/>
              <a:t> ВТТ) або, за старою пам'яттю, </a:t>
            </a:r>
            <a:r>
              <a:rPr lang="uk-UA" dirty="0" err="1"/>
              <a:t>Темниковськими</a:t>
            </a:r>
            <a:r>
              <a:rPr lang="uk-UA" dirty="0"/>
              <a:t> таборами. Табірне управління </a:t>
            </a:r>
            <a:r>
              <a:rPr lang="uk-UA" dirty="0" err="1"/>
              <a:t>Дубравного</a:t>
            </a:r>
            <a:r>
              <a:rPr lang="uk-UA" dirty="0"/>
              <a:t> ВТТ дислокувалося в </a:t>
            </a:r>
            <a:r>
              <a:rPr lang="uk-UA" dirty="0" err="1"/>
              <a:t>сел</a:t>
            </a:r>
            <a:r>
              <a:rPr lang="uk-UA" dirty="0"/>
              <a:t>. </a:t>
            </a:r>
            <a:r>
              <a:rPr lang="uk-UA" dirty="0" err="1"/>
              <a:t>Явас</a:t>
            </a:r>
            <a:r>
              <a:rPr lang="uk-UA" dirty="0"/>
              <a:t>.</a:t>
            </a:r>
          </a:p>
          <a:p>
            <a:pPr fontAlgn="base"/>
            <a:r>
              <a:rPr lang="uk-UA" dirty="0"/>
              <a:t>З 1961 до 1972 це був єдиний табір в СРСР, де відбували покарання засуджені у всіх республіках за «особливо небезпечні державні злочини» за статтями 64–72 КК РСФСР</a:t>
            </a:r>
            <a:r>
              <a:rPr lang="uk-UA" b="1" dirty="0"/>
              <a:t> </a:t>
            </a:r>
            <a:r>
              <a:rPr lang="uk-UA" dirty="0"/>
              <a:t>(аналоги КК УРСР – </a:t>
            </a:r>
            <a:r>
              <a:rPr lang="uk-UA" b="1" dirty="0"/>
              <a:t>ст. 56–64, </a:t>
            </a:r>
            <a:r>
              <a:rPr lang="uk-UA" b="1" dirty="0">
                <a:hlinkClick r:id="rId2"/>
              </a:rPr>
              <a:t>«зрада Батьківщини»</a:t>
            </a:r>
            <a:r>
              <a:rPr lang="uk-UA" b="1" dirty="0"/>
              <a:t>, </a:t>
            </a:r>
            <a:r>
              <a:rPr lang="uk-UA" b="1" dirty="0">
                <a:hlinkClick r:id="rId3"/>
              </a:rPr>
              <a:t>«антирадянська агітація і пропаганда»</a:t>
            </a:r>
            <a:r>
              <a:rPr lang="uk-UA" b="1" dirty="0"/>
              <a:t>, </a:t>
            </a:r>
            <a:r>
              <a:rPr lang="uk-UA" b="1" dirty="0">
                <a:hlinkClick r:id="rId4"/>
              </a:rPr>
              <a:t>«участь в антирадянській організації»</a:t>
            </a:r>
            <a:r>
              <a:rPr lang="uk-UA" b="1" dirty="0"/>
              <a:t> </a:t>
            </a:r>
            <a:r>
              <a:rPr lang="uk-UA" dirty="0"/>
              <a:t>). </a:t>
            </a:r>
          </a:p>
          <a:p>
            <a:pPr fontAlgn="base"/>
            <a:r>
              <a:rPr lang="uk-UA" dirty="0"/>
              <a:t>За даними Прокуратури РРФСР, на 14.07.1965  серед приблизно 10 тисяч ув'язнених </a:t>
            </a:r>
            <a:r>
              <a:rPr lang="uk-UA" dirty="0" err="1"/>
              <a:t>Дубравного</a:t>
            </a:r>
            <a:r>
              <a:rPr lang="uk-UA" dirty="0"/>
              <a:t> ВТТ було 3816 «особливо </a:t>
            </a:r>
            <a:r>
              <a:rPr lang="uk-UA" dirty="0" smtClean="0"/>
              <a:t>небезпечних».</a:t>
            </a:r>
            <a:endParaRPr lang="uk-UA" dirty="0"/>
          </a:p>
          <a:p>
            <a:pPr fontAlgn="base"/>
            <a:r>
              <a:rPr lang="uk-UA" dirty="0"/>
              <a:t>Серед політв'язнів </a:t>
            </a:r>
            <a:r>
              <a:rPr lang="uk-UA" dirty="0" err="1"/>
              <a:t>Дубравлагу</a:t>
            </a:r>
            <a:r>
              <a:rPr lang="uk-UA" dirty="0"/>
              <a:t>, засуджених за ст. 70 КК РРФСР (</a:t>
            </a:r>
            <a:r>
              <a:rPr lang="uk-UA" dirty="0">
                <a:hlinkClick r:id="rId3"/>
              </a:rPr>
              <a:t> </a:t>
            </a:r>
            <a:r>
              <a:rPr lang="uk-UA" b="1" dirty="0">
                <a:hlinkClick r:id="rId3"/>
              </a:rPr>
              <a:t>ст. 62 КК УРСР,</a:t>
            </a:r>
            <a:r>
              <a:rPr lang="uk-UA" dirty="0">
                <a:hlinkClick r:id="rId3"/>
              </a:rPr>
              <a:t> </a:t>
            </a:r>
            <a:r>
              <a:rPr lang="uk-UA" b="1" dirty="0">
                <a:hlinkClick r:id="rId3"/>
              </a:rPr>
              <a:t>«антирадянська агітація і пропаганда»)</a:t>
            </a:r>
            <a:r>
              <a:rPr lang="uk-UA" dirty="0">
                <a:hlinkClick r:id="rId3"/>
              </a:rPr>
              <a:t> </a:t>
            </a:r>
            <a:r>
              <a:rPr lang="uk-UA" dirty="0"/>
              <a:t>у 1960–1980-х абсолютну більшість складали дисиденти, «</a:t>
            </a:r>
            <a:r>
              <a:rPr lang="uk-UA" dirty="0" err="1"/>
              <a:t>самвидавники</a:t>
            </a:r>
            <a:r>
              <a:rPr lang="uk-UA" dirty="0"/>
              <a:t>», учасники підпільних політичних груп і гуртків, активісти національних рухів, лідери заборонених релігійних громад, а також люди, які не були пов'язані з жодними опозиційними громадськими і політичними рухами, але активно виявили своє «інакомислення». У першій половині 1960-х у </a:t>
            </a:r>
            <a:r>
              <a:rPr lang="uk-UA" dirty="0" err="1"/>
              <a:t>Дубравлагу</a:t>
            </a:r>
            <a:r>
              <a:rPr lang="uk-UA" dirty="0"/>
              <a:t> було також досить багато карних в’язнів, повторно засуджених в інших таборах за «антирадянські висловлювання» і переведених для відбування нового терміну в </a:t>
            </a:r>
            <a:r>
              <a:rPr lang="uk-UA" dirty="0" err="1" smtClean="0"/>
              <a:t>Дубравлаг</a:t>
            </a:r>
            <a:r>
              <a:rPr lang="uk-UA" dirty="0" smtClean="0"/>
              <a:t>.</a:t>
            </a:r>
            <a:endParaRPr lang="uk-UA" dirty="0"/>
          </a:p>
          <a:p>
            <a:endParaRPr lang="uk-UA" dirty="0"/>
          </a:p>
        </p:txBody>
      </p:sp>
      <p:pic>
        <p:nvPicPr>
          <p:cNvPr id="17410" name="Picture 2" descr="Результат пошуку зображен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1085" y="914824"/>
            <a:ext cx="3810000"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596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800" dirty="0"/>
              <a:t> </a:t>
            </a:r>
            <a:r>
              <a:rPr lang="uk-UA" sz="2800" b="1" dirty="0"/>
              <a:t>1977</a:t>
            </a:r>
            <a:r>
              <a:rPr lang="uk-UA" sz="2800" dirty="0"/>
              <a:t> вислали у селище Імені Матросова Магаданської області, де він працював </a:t>
            </a:r>
            <a:r>
              <a:rPr lang="uk-UA" sz="2800" b="1" dirty="0"/>
              <a:t>до 1979</a:t>
            </a:r>
            <a:r>
              <a:rPr lang="uk-UA" sz="2800" dirty="0"/>
              <a:t> на золотих копальнях. З ув'язнення звернувся із заявою до Верховної Ради СРСР з відмовою від громадянства: «…мати радянське громадянство є неможливою для мене річчю. Бути радянським громадянином — значить бути рабом…»</a:t>
            </a:r>
          </a:p>
        </p:txBody>
      </p:sp>
      <p:pic>
        <p:nvPicPr>
          <p:cNvPr id="18434" name="Picture 2" descr="Пов’язане зображення"/>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29881" y="1686652"/>
            <a:ext cx="2936835"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Результат пошуку зображень за запитом &quot;поселок матросова магаданская область&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406" y="1928880"/>
            <a:ext cx="5704983" cy="427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259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265939"/>
          </a:xfrm>
        </p:spPr>
        <p:txBody>
          <a:bodyPr>
            <a:normAutofit fontScale="90000"/>
          </a:bodyPr>
          <a:lstStyle/>
          <a:p>
            <a:r>
              <a:rPr lang="uk-UA" dirty="0" smtClean="0"/>
              <a:t>Три способи буття Василя Стуса</a:t>
            </a:r>
            <a:endParaRPr lang="uk-UA" dirty="0"/>
          </a:p>
        </p:txBody>
      </p:sp>
      <p:sp>
        <p:nvSpPr>
          <p:cNvPr id="3" name="Объект 2"/>
          <p:cNvSpPr>
            <a:spLocks noGrp="1"/>
          </p:cNvSpPr>
          <p:nvPr>
            <p:ph idx="1"/>
          </p:nvPr>
        </p:nvSpPr>
        <p:spPr>
          <a:xfrm>
            <a:off x="838200" y="759854"/>
            <a:ext cx="10515600" cy="5782614"/>
          </a:xfrm>
        </p:spPr>
        <p:txBody>
          <a:bodyPr>
            <a:normAutofit fontScale="85000" lnSpcReduction="20000"/>
          </a:bodyPr>
          <a:lstStyle/>
          <a:p>
            <a:r>
              <a:rPr lang="uk-UA" dirty="0"/>
              <a:t>у</a:t>
            </a:r>
            <a:r>
              <a:rPr lang="uk-UA" dirty="0" smtClean="0"/>
              <a:t>мовний – ми і Стус</a:t>
            </a:r>
            <a:endParaRPr lang="uk-UA" dirty="0"/>
          </a:p>
          <a:p>
            <a:r>
              <a:rPr lang="uk-UA" dirty="0"/>
              <a:t>д</a:t>
            </a:r>
            <a:r>
              <a:rPr lang="uk-UA" dirty="0" smtClean="0"/>
              <a:t>ійсний – Стус </a:t>
            </a:r>
          </a:p>
          <a:p>
            <a:r>
              <a:rPr lang="uk-UA" dirty="0"/>
              <a:t>н</a:t>
            </a:r>
            <a:r>
              <a:rPr lang="uk-UA" dirty="0" smtClean="0"/>
              <a:t>аказовий - творчість</a:t>
            </a:r>
          </a:p>
          <a:p>
            <a:pPr marL="0" indent="0">
              <a:buNone/>
            </a:pPr>
            <a:endParaRPr lang="ru-RU" i="1" dirty="0" smtClean="0"/>
          </a:p>
          <a:p>
            <a:pPr marL="0" indent="0">
              <a:buNone/>
            </a:pPr>
            <a:endParaRPr lang="ru-RU" i="1" dirty="0"/>
          </a:p>
          <a:p>
            <a:pPr marL="0" indent="0">
              <a:buNone/>
            </a:pPr>
            <a:endParaRPr lang="ru-RU" i="1" dirty="0" smtClean="0"/>
          </a:p>
          <a:p>
            <a:pPr marL="0" indent="0">
              <a:buNone/>
            </a:pPr>
            <a:endParaRPr lang="ru-RU" i="1" dirty="0" smtClean="0"/>
          </a:p>
          <a:p>
            <a:pPr marL="0" indent="0">
              <a:buNone/>
            </a:pPr>
            <a:r>
              <a:rPr lang="ru-RU" i="1" dirty="0" smtClean="0"/>
              <a:t>«…</a:t>
            </a:r>
            <a:r>
              <a:rPr lang="ru-RU" i="1" dirty="0" err="1" smtClean="0"/>
              <a:t>поезія</a:t>
            </a:r>
            <a:r>
              <a:rPr lang="ru-RU" i="1" dirty="0" smtClean="0"/>
              <a:t> </a:t>
            </a:r>
            <a:r>
              <a:rPr lang="ru-RU" i="1" dirty="0" err="1"/>
              <a:t>Стуса</a:t>
            </a:r>
            <a:r>
              <a:rPr lang="ru-RU" i="1" dirty="0"/>
              <a:t> – </a:t>
            </a:r>
            <a:r>
              <a:rPr lang="ru-RU" i="1" dirty="0" err="1"/>
              <a:t>це</a:t>
            </a:r>
            <a:r>
              <a:rPr lang="ru-RU" i="1" dirty="0"/>
              <a:t> дерево з </a:t>
            </a:r>
            <a:r>
              <a:rPr lang="ru-RU" i="1" dirty="0" err="1"/>
              <a:t>обрубаною</a:t>
            </a:r>
            <a:r>
              <a:rPr lang="ru-RU" i="1" dirty="0"/>
              <a:t> </a:t>
            </a:r>
            <a:r>
              <a:rPr lang="ru-RU" i="1" dirty="0" err="1"/>
              <a:t>біля</a:t>
            </a:r>
            <a:r>
              <a:rPr lang="ru-RU" i="1" dirty="0"/>
              <a:t> </a:t>
            </a:r>
            <a:r>
              <a:rPr lang="ru-RU" i="1" dirty="0" err="1"/>
              <a:t>верхівки</a:t>
            </a:r>
            <a:r>
              <a:rPr lang="ru-RU" i="1" dirty="0"/>
              <a:t> кроною. </a:t>
            </a:r>
            <a:r>
              <a:rPr lang="ru-RU" i="1" dirty="0" err="1"/>
              <a:t>Адже</a:t>
            </a:r>
            <a:r>
              <a:rPr lang="ru-RU" i="1" dirty="0"/>
              <a:t> </a:t>
            </a:r>
            <a:r>
              <a:rPr lang="ru-RU" i="1" dirty="0" err="1"/>
              <a:t>останні</a:t>
            </a:r>
            <a:r>
              <a:rPr lang="ru-RU" i="1" dirty="0"/>
              <a:t> </a:t>
            </a:r>
            <a:r>
              <a:rPr lang="ru-RU" i="1" dirty="0" err="1"/>
              <a:t>його</a:t>
            </a:r>
            <a:r>
              <a:rPr lang="ru-RU" i="1" dirty="0"/>
              <a:t> </a:t>
            </a:r>
            <a:r>
              <a:rPr lang="ru-RU" i="1" dirty="0" err="1"/>
              <a:t>вірші</a:t>
            </a:r>
            <a:r>
              <a:rPr lang="ru-RU" i="1" dirty="0"/>
              <a:t>, а </a:t>
            </a:r>
            <a:r>
              <a:rPr lang="ru-RU" i="1" dirty="0" err="1"/>
              <a:t>саме</a:t>
            </a:r>
            <a:r>
              <a:rPr lang="ru-RU" i="1" dirty="0"/>
              <a:t> </a:t>
            </a:r>
            <a:r>
              <a:rPr lang="ru-RU" i="1" dirty="0" err="1"/>
              <a:t>збірка</a:t>
            </a:r>
            <a:r>
              <a:rPr lang="ru-RU" i="1" dirty="0"/>
              <a:t>, яку </a:t>
            </a:r>
            <a:r>
              <a:rPr lang="ru-RU" i="1" dirty="0" err="1"/>
              <a:t>він</a:t>
            </a:r>
            <a:r>
              <a:rPr lang="ru-RU" i="1" dirty="0"/>
              <a:t> сам назвав «Птах </a:t>
            </a:r>
            <a:r>
              <a:rPr lang="ru-RU" i="1" dirty="0" err="1"/>
              <a:t>душі</a:t>
            </a:r>
            <a:r>
              <a:rPr lang="ru-RU" i="1" dirty="0"/>
              <a:t>», </a:t>
            </a:r>
            <a:r>
              <a:rPr lang="ru-RU" i="1" dirty="0" err="1"/>
              <a:t>власне</a:t>
            </a:r>
            <a:r>
              <a:rPr lang="ru-RU" i="1" dirty="0"/>
              <a:t>, </a:t>
            </a:r>
            <a:r>
              <a:rPr lang="ru-RU" i="1" dirty="0" err="1"/>
              <a:t>залишилася</a:t>
            </a:r>
            <a:r>
              <a:rPr lang="ru-RU" i="1" dirty="0"/>
              <a:t> за </a:t>
            </a:r>
            <a:r>
              <a:rPr lang="ru-RU" i="1" dirty="0" err="1" smtClean="0"/>
              <a:t>ґратами</a:t>
            </a:r>
            <a:r>
              <a:rPr lang="ru-RU" i="1" dirty="0" smtClean="0"/>
              <a:t>»</a:t>
            </a:r>
          </a:p>
          <a:p>
            <a:pPr marL="0" indent="0">
              <a:buNone/>
            </a:pPr>
            <a:r>
              <a:rPr lang="ru-RU" i="1" dirty="0"/>
              <a:t>	</a:t>
            </a:r>
            <a:r>
              <a:rPr lang="ru-RU" i="1" dirty="0" smtClean="0"/>
              <a:t>						Михайлина </a:t>
            </a:r>
            <a:r>
              <a:rPr lang="ru-RU" i="1" dirty="0" err="1" smtClean="0"/>
              <a:t>Коцюбинська</a:t>
            </a:r>
            <a:endParaRPr lang="en-US" i="1" dirty="0" smtClean="0"/>
          </a:p>
          <a:p>
            <a:pPr marL="0" indent="0">
              <a:buNone/>
            </a:pPr>
            <a:r>
              <a:rPr lang="uk-UA" i="1" dirty="0" smtClean="0"/>
              <a:t>«Якби </a:t>
            </a:r>
            <a:r>
              <a:rPr lang="uk-UA" i="1" dirty="0"/>
              <a:t>у 1985-му чи 86-му роках Стус став Нобелівським лауреатом, літературний процес в Україні 80-90-х років виглядав би інакше, й нинішня тотальна </a:t>
            </a:r>
            <a:r>
              <a:rPr lang="uk-UA" i="1" dirty="0" err="1"/>
              <a:t>профанізація</a:t>
            </a:r>
            <a:r>
              <a:rPr lang="uk-UA" i="1" dirty="0"/>
              <a:t> літератури наштовхнулася б на більш переконливий смаковий </a:t>
            </a:r>
            <a:r>
              <a:rPr lang="uk-UA" i="1" dirty="0" smtClean="0"/>
              <a:t>спротив»</a:t>
            </a:r>
          </a:p>
          <a:p>
            <a:pPr marL="0" indent="0" algn="r">
              <a:buNone/>
            </a:pPr>
            <a:r>
              <a:rPr lang="uk-UA" i="1" dirty="0" smtClean="0"/>
              <a:t>Володимир </a:t>
            </a:r>
            <a:r>
              <a:rPr lang="uk-UA" i="1" dirty="0" err="1" smtClean="0"/>
              <a:t>Єшкілєв</a:t>
            </a:r>
            <a:endParaRPr lang="ru-RU" dirty="0" smtClean="0"/>
          </a:p>
          <a:p>
            <a:pPr marL="0" indent="0">
              <a:buNone/>
            </a:pPr>
            <a:endParaRPr lang="uk-UA" dirty="0"/>
          </a:p>
        </p:txBody>
      </p:sp>
      <p:pic>
        <p:nvPicPr>
          <p:cNvPr id="2050" name="Picture 2" descr="Результат пошуку зображен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371" y="270456"/>
            <a:ext cx="2158863" cy="283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551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a:t>У </a:t>
            </a:r>
            <a:r>
              <a:rPr lang="ru-RU" sz="2800" b="1" dirty="0" err="1"/>
              <a:t>травні</a:t>
            </a:r>
            <a:r>
              <a:rPr lang="ru-RU" sz="2800" b="1" dirty="0"/>
              <a:t> 1980</a:t>
            </a:r>
            <a:r>
              <a:rPr lang="ru-RU" sz="2800" dirty="0"/>
              <a:t> </a:t>
            </a:r>
            <a:r>
              <a:rPr lang="ru-RU" sz="2800" dirty="0" err="1"/>
              <a:t>був</a:t>
            </a:r>
            <a:r>
              <a:rPr lang="ru-RU" sz="2800" dirty="0"/>
              <a:t> </a:t>
            </a:r>
            <a:r>
              <a:rPr lang="ru-RU" sz="2800" dirty="0" err="1"/>
              <a:t>знову</a:t>
            </a:r>
            <a:r>
              <a:rPr lang="ru-RU" sz="2800" dirty="0"/>
              <a:t> </a:t>
            </a:r>
            <a:r>
              <a:rPr lang="ru-RU" sz="2800" dirty="0" err="1"/>
              <a:t>заарештований</a:t>
            </a:r>
            <a:r>
              <a:rPr lang="ru-RU" sz="2800" dirty="0"/>
              <a:t>, </a:t>
            </a:r>
            <a:r>
              <a:rPr lang="ru-RU" sz="2800" dirty="0" err="1"/>
              <a:t>визнаний</a:t>
            </a:r>
            <a:r>
              <a:rPr lang="ru-RU" sz="2800" dirty="0"/>
              <a:t> особливо </a:t>
            </a:r>
            <a:r>
              <a:rPr lang="ru-RU" sz="2800" dirty="0" err="1"/>
              <a:t>небезпечним</a:t>
            </a:r>
            <a:r>
              <a:rPr lang="ru-RU" sz="2800" dirty="0"/>
              <a:t> </a:t>
            </a:r>
            <a:r>
              <a:rPr lang="ru-RU" sz="2800" dirty="0" err="1"/>
              <a:t>рецидивістом</a:t>
            </a:r>
            <a:r>
              <a:rPr lang="ru-RU" sz="2800" dirty="0"/>
              <a:t> і </a:t>
            </a:r>
            <a:r>
              <a:rPr lang="ru-RU" sz="2800" b="1" dirty="0"/>
              <a:t>у </a:t>
            </a:r>
            <a:r>
              <a:rPr lang="ru-RU" sz="2800" b="1" dirty="0" err="1"/>
              <a:t>вересні</a:t>
            </a:r>
            <a:r>
              <a:rPr lang="ru-RU" sz="2800" dirty="0"/>
              <a:t> </a:t>
            </a:r>
            <a:r>
              <a:rPr lang="ru-RU" sz="2800" dirty="0" err="1"/>
              <a:t>засуджений</a:t>
            </a:r>
            <a:r>
              <a:rPr lang="ru-RU" sz="2800" dirty="0"/>
              <a:t> на 10 </a:t>
            </a:r>
            <a:r>
              <a:rPr lang="ru-RU" sz="2800" dirty="0" err="1"/>
              <a:t>років</a:t>
            </a:r>
            <a:r>
              <a:rPr lang="ru-RU" sz="2800" dirty="0"/>
              <a:t> </a:t>
            </a:r>
            <a:r>
              <a:rPr lang="ru-RU" sz="2800" dirty="0" err="1"/>
              <a:t>примусових</a:t>
            </a:r>
            <a:r>
              <a:rPr lang="ru-RU" sz="2800" dirty="0"/>
              <a:t> </a:t>
            </a:r>
            <a:r>
              <a:rPr lang="ru-RU" sz="2800" dirty="0" err="1"/>
              <a:t>робіт</a:t>
            </a:r>
            <a:r>
              <a:rPr lang="ru-RU" sz="2800" dirty="0"/>
              <a:t> і 5 </a:t>
            </a:r>
            <a:r>
              <a:rPr lang="ru-RU" sz="2800" dirty="0" err="1"/>
              <a:t>років</a:t>
            </a:r>
            <a:r>
              <a:rPr lang="ru-RU" sz="2800" dirty="0"/>
              <a:t> </a:t>
            </a:r>
            <a:r>
              <a:rPr lang="ru-RU" sz="2800" dirty="0" err="1"/>
              <a:t>заслання</a:t>
            </a:r>
            <a:r>
              <a:rPr lang="ru-RU" sz="2800" dirty="0"/>
              <a:t>. </a:t>
            </a:r>
            <a:r>
              <a:rPr lang="ru-RU" sz="2800" dirty="0" err="1"/>
              <a:t>Відмовився</a:t>
            </a:r>
            <a:r>
              <a:rPr lang="ru-RU" sz="2800" dirty="0"/>
              <a:t> </a:t>
            </a:r>
            <a:r>
              <a:rPr lang="ru-RU" sz="2800" dirty="0" err="1"/>
              <a:t>від</a:t>
            </a:r>
            <a:r>
              <a:rPr lang="ru-RU" sz="2800" dirty="0"/>
              <a:t> </a:t>
            </a:r>
            <a:r>
              <a:rPr lang="ru-RU" sz="2800" dirty="0" err="1"/>
              <a:t>призначеного</a:t>
            </a:r>
            <a:r>
              <a:rPr lang="ru-RU" sz="2800" dirty="0"/>
              <a:t> </a:t>
            </a:r>
            <a:r>
              <a:rPr lang="ru-RU" sz="2800" dirty="0" err="1"/>
              <a:t>йому</a:t>
            </a:r>
            <a:r>
              <a:rPr lang="ru-RU" sz="2800" dirty="0"/>
              <a:t> адвоката </a:t>
            </a:r>
            <a:r>
              <a:rPr lang="ru-RU" sz="2800" dirty="0" err="1"/>
              <a:t>Віктора</a:t>
            </a:r>
            <a:r>
              <a:rPr lang="ru-RU" sz="2800" dirty="0"/>
              <a:t> </a:t>
            </a:r>
            <a:r>
              <a:rPr lang="ru-RU" sz="2800" dirty="0" err="1"/>
              <a:t>Медведчука</a:t>
            </a:r>
            <a:r>
              <a:rPr lang="ru-RU" sz="2800" dirty="0"/>
              <a:t>, </a:t>
            </a:r>
            <a:r>
              <a:rPr lang="ru-RU" sz="2800" dirty="0" err="1"/>
              <a:t>намагаючись</a:t>
            </a:r>
            <a:r>
              <a:rPr lang="ru-RU" sz="2800" dirty="0"/>
              <a:t> самому </a:t>
            </a:r>
            <a:r>
              <a:rPr lang="ru-RU" sz="2800" dirty="0" err="1"/>
              <a:t>здійснити</a:t>
            </a:r>
            <a:r>
              <a:rPr lang="ru-RU" sz="2800" dirty="0"/>
              <a:t> </a:t>
            </a:r>
            <a:r>
              <a:rPr lang="ru-RU" sz="2800" dirty="0" err="1"/>
              <a:t>свій</a:t>
            </a:r>
            <a:r>
              <a:rPr lang="ru-RU" sz="2800" dirty="0"/>
              <a:t> </a:t>
            </a:r>
            <a:r>
              <a:rPr lang="ru-RU" sz="2800" dirty="0" err="1"/>
              <a:t>захист</a:t>
            </a:r>
            <a:r>
              <a:rPr lang="ru-RU" sz="2800" dirty="0"/>
              <a:t>. За </a:t>
            </a:r>
            <a:r>
              <a:rPr lang="ru-RU" sz="2800" dirty="0" err="1"/>
              <a:t>це</a:t>
            </a:r>
            <a:r>
              <a:rPr lang="ru-RU" sz="2800" dirty="0"/>
              <a:t> </a:t>
            </a:r>
            <a:r>
              <a:rPr lang="ru-RU" sz="2800" dirty="0" err="1"/>
              <a:t>Стуса</a:t>
            </a:r>
            <a:r>
              <a:rPr lang="ru-RU" sz="2800" dirty="0"/>
              <a:t> </a:t>
            </a:r>
            <a:r>
              <a:rPr lang="ru-RU" sz="2800" dirty="0" err="1"/>
              <a:t>вивели</a:t>
            </a:r>
            <a:r>
              <a:rPr lang="ru-RU" sz="2800" dirty="0"/>
              <a:t> </a:t>
            </a:r>
            <a:r>
              <a:rPr lang="ru-RU" sz="2800" dirty="0" err="1"/>
              <a:t>із</a:t>
            </a:r>
            <a:r>
              <a:rPr lang="ru-RU" sz="2800" dirty="0"/>
              <a:t> </a:t>
            </a:r>
            <a:r>
              <a:rPr lang="ru-RU" sz="2800" dirty="0" err="1"/>
              <a:t>зали</a:t>
            </a:r>
            <a:r>
              <a:rPr lang="ru-RU" sz="2800" dirty="0"/>
              <a:t> суду і </a:t>
            </a:r>
            <a:r>
              <a:rPr lang="ru-RU" sz="2800" dirty="0" err="1"/>
              <a:t>вирок</a:t>
            </a:r>
            <a:r>
              <a:rPr lang="ru-RU" sz="2800" dirty="0"/>
              <a:t> </a:t>
            </a:r>
            <a:r>
              <a:rPr lang="ru-RU" sz="2800" dirty="0" err="1"/>
              <a:t>йому</a:t>
            </a:r>
            <a:r>
              <a:rPr lang="ru-RU" sz="2800" dirty="0"/>
              <a:t> зачитали без </a:t>
            </a:r>
            <a:r>
              <a:rPr lang="ru-RU" sz="2800" dirty="0" err="1"/>
              <a:t>нього</a:t>
            </a:r>
            <a:r>
              <a:rPr lang="ru-RU" sz="2800" dirty="0"/>
              <a:t>. </a:t>
            </a:r>
            <a:endParaRPr lang="uk-UA" sz="2800" dirty="0"/>
          </a:p>
        </p:txBody>
      </p:sp>
      <p:pic>
        <p:nvPicPr>
          <p:cNvPr id="19458" name="Picture 2" descr="Пов’язане зображення"/>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9169" y="2139155"/>
            <a:ext cx="7119394" cy="428258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his.img.pravda.com/images/doc/8/8/88471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78" y="2543387"/>
            <a:ext cx="4350868" cy="312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471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Наказовий спосіб… Творчість…</a:t>
            </a:r>
            <a:endParaRPr lang="uk-UA" dirty="0"/>
          </a:p>
        </p:txBody>
      </p:sp>
      <p:sp>
        <p:nvSpPr>
          <p:cNvPr id="3" name="Объект 2"/>
          <p:cNvSpPr>
            <a:spLocks noGrp="1"/>
          </p:cNvSpPr>
          <p:nvPr>
            <p:ph idx="1"/>
          </p:nvPr>
        </p:nvSpPr>
        <p:spPr/>
        <p:txBody>
          <a:bodyPr/>
          <a:lstStyle/>
          <a:p>
            <a:pPr marL="0" indent="0">
              <a:buNone/>
            </a:pPr>
            <a:r>
              <a:rPr lang="ru-RU" dirty="0" smtClean="0"/>
              <a:t>“</a:t>
            </a:r>
            <a:r>
              <a:rPr lang="ru-RU" dirty="0" err="1" smtClean="0"/>
              <a:t>він</a:t>
            </a:r>
            <a:r>
              <a:rPr lang="ru-RU" dirty="0" smtClean="0"/>
              <a:t> </a:t>
            </a:r>
            <a:r>
              <a:rPr lang="ru-RU" dirty="0" err="1" smtClean="0"/>
              <a:t>випав</a:t>
            </a:r>
            <a:r>
              <a:rPr lang="ru-RU" dirty="0" smtClean="0"/>
              <a:t>, не </a:t>
            </a:r>
            <a:r>
              <a:rPr lang="ru-RU" dirty="0" err="1" smtClean="0"/>
              <a:t>зі</a:t>
            </a:r>
            <a:r>
              <a:rPr lang="ru-RU" dirty="0" smtClean="0"/>
              <a:t> </a:t>
            </a:r>
            <a:r>
              <a:rPr lang="ru-RU" dirty="0" err="1" smtClean="0"/>
              <a:t>своєї</a:t>
            </a:r>
            <a:r>
              <a:rPr lang="ru-RU" dirty="0" smtClean="0"/>
              <a:t>, </a:t>
            </a:r>
            <a:r>
              <a:rPr lang="ru-RU" dirty="0" err="1" smtClean="0"/>
              <a:t>звісно</a:t>
            </a:r>
            <a:r>
              <a:rPr lang="ru-RU" dirty="0" smtClean="0"/>
              <a:t>, </a:t>
            </a:r>
            <a:r>
              <a:rPr lang="ru-RU" dirty="0" err="1" smtClean="0"/>
              <a:t>волі</a:t>
            </a:r>
            <a:r>
              <a:rPr lang="ru-RU" dirty="0" smtClean="0"/>
              <a:t>, з контексту </a:t>
            </a:r>
            <a:r>
              <a:rPr lang="ru-RU" dirty="0" err="1" smtClean="0"/>
              <a:t>епохи</a:t>
            </a:r>
            <a:r>
              <a:rPr lang="ru-RU" dirty="0" smtClean="0"/>
              <a:t>. І </a:t>
            </a:r>
            <a:r>
              <a:rPr lang="ru-RU" dirty="0" err="1" smtClean="0"/>
              <a:t>вже</a:t>
            </a:r>
            <a:r>
              <a:rPr lang="ru-RU" dirty="0" smtClean="0"/>
              <a:t>, як </a:t>
            </a:r>
            <a:r>
              <a:rPr lang="ru-RU" dirty="0" err="1" smtClean="0"/>
              <a:t>це</a:t>
            </a:r>
            <a:r>
              <a:rPr lang="ru-RU" dirty="0" smtClean="0"/>
              <a:t> не </a:t>
            </a:r>
            <a:r>
              <a:rPr lang="ru-RU" dirty="0" err="1" smtClean="0"/>
              <a:t>прикро</a:t>
            </a:r>
            <a:r>
              <a:rPr lang="ru-RU" dirty="0" smtClean="0"/>
              <a:t>, не стане </a:t>
            </a:r>
            <a:r>
              <a:rPr lang="ru-RU" dirty="0" err="1" smtClean="0"/>
              <a:t>повнокровним</a:t>
            </a:r>
            <a:r>
              <a:rPr lang="ru-RU" dirty="0" smtClean="0"/>
              <a:t> </a:t>
            </a:r>
            <a:r>
              <a:rPr lang="ru-RU" dirty="0" err="1" smtClean="0"/>
              <a:t>національним</a:t>
            </a:r>
            <a:r>
              <a:rPr lang="ru-RU" dirty="0" smtClean="0"/>
              <a:t> </a:t>
            </a:r>
            <a:r>
              <a:rPr lang="ru-RU" dirty="0" err="1" smtClean="0"/>
              <a:t>надбанням</a:t>
            </a:r>
            <a:r>
              <a:rPr lang="ru-RU" dirty="0" smtClean="0"/>
              <a:t>…” (Петро </a:t>
            </a:r>
            <a:r>
              <a:rPr lang="ru-RU" dirty="0" err="1" smtClean="0"/>
              <a:t>Коробчук</a:t>
            </a:r>
            <a:r>
              <a:rPr lang="ru-RU" dirty="0" smtClean="0"/>
              <a:t>)</a:t>
            </a:r>
          </a:p>
          <a:p>
            <a:pPr marL="0" indent="0">
              <a:buNone/>
            </a:pPr>
            <a:r>
              <a:rPr lang="ru-RU" dirty="0" smtClean="0"/>
              <a:t> </a:t>
            </a:r>
          </a:p>
          <a:p>
            <a:pPr marL="0" indent="0">
              <a:buNone/>
            </a:pPr>
            <a:endParaRPr lang="uk-UA" dirty="0"/>
          </a:p>
        </p:txBody>
      </p:sp>
      <p:pic>
        <p:nvPicPr>
          <p:cNvPr id="22530" name="Picture 2" descr="Результат пошуку зображен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187567"/>
            <a:ext cx="1770845" cy="2833352"/>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chtyvo.org.ua/content/covers/d8f4d779d7813df09336f90ca1e9c9c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894" y="3168364"/>
            <a:ext cx="19050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Результат пошуку зображень за запитом &quot;веселий цвинтар стус&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783" y="3187567"/>
            <a:ext cx="1785692" cy="2780996"/>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Результат пошуку зображень за запитом &quot;час творчості стус&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2364" y="3187567"/>
            <a:ext cx="1752685" cy="2593975"/>
          </a:xfrm>
          <a:prstGeom prst="rect">
            <a:avLst/>
          </a:prstGeom>
          <a:noFill/>
          <a:extLst>
            <a:ext uri="{909E8E84-426E-40DD-AFC4-6F175D3DCCD1}">
              <a14:hiddenFill xmlns:a14="http://schemas.microsoft.com/office/drawing/2010/main">
                <a:solidFill>
                  <a:srgbClr val="FFFFFF"/>
                </a:solidFill>
              </a14:hiddenFill>
            </a:ext>
          </a:extLst>
        </p:spPr>
      </p:pic>
      <p:pic>
        <p:nvPicPr>
          <p:cNvPr id="22540" name="Picture 12" descr="Результат пошуку зображень за запитом &quot;палімпсести&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4938" y="3197578"/>
            <a:ext cx="1869351" cy="258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153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6475" y="314325"/>
            <a:ext cx="7113029" cy="6285291"/>
          </a:xfrm>
        </p:spPr>
      </p:pic>
      <p:pic>
        <p:nvPicPr>
          <p:cNvPr id="2082" name="Овал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695325"/>
            <a:ext cx="3038475"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081" name="Овал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50" y="1247775"/>
            <a:ext cx="19145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80" name="Овал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6525" y="1828800"/>
            <a:ext cx="7334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79" name="Овал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625" y="2667000"/>
            <a:ext cx="733425"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Овал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7475" y="1000125"/>
            <a:ext cx="7334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77" name="Овал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1571625"/>
            <a:ext cx="733425" cy="733425"/>
          </a:xfrm>
          <a:prstGeom prst="rect">
            <a:avLst/>
          </a:prstGeom>
          <a:noFill/>
          <a:extLst>
            <a:ext uri="{909E8E84-426E-40DD-AFC4-6F175D3DCCD1}">
              <a14:hiddenFill xmlns:a14="http://schemas.microsoft.com/office/drawing/2010/main">
                <a:solidFill>
                  <a:srgbClr val="FFFFFF"/>
                </a:solidFill>
              </a14:hiddenFill>
            </a:ext>
          </a:extLst>
        </p:spPr>
      </p:pic>
      <p:pic>
        <p:nvPicPr>
          <p:cNvPr id="2076" name="Овал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9275" y="1619250"/>
            <a:ext cx="7334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75" name="Овал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6925" y="2581275"/>
            <a:ext cx="733425"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Овал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552700"/>
            <a:ext cx="733425"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73" name="Овал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3975" y="904875"/>
            <a:ext cx="733425"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Овал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819275"/>
            <a:ext cx="733425"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Овал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362325"/>
            <a:ext cx="7334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70" name="Прямая соединительная линия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5" y="790575"/>
            <a:ext cx="904875" cy="19050"/>
          </a:xfrm>
          <a:prstGeom prst="rect">
            <a:avLst/>
          </a:prstGeom>
          <a:noFill/>
          <a:extLst>
            <a:ext uri="{909E8E84-426E-40DD-AFC4-6F175D3DCCD1}">
              <a14:hiddenFill xmlns:a14="http://schemas.microsoft.com/office/drawing/2010/main">
                <a:solidFill>
                  <a:srgbClr val="FFFFFF"/>
                </a:solidFill>
              </a14:hiddenFill>
            </a:ext>
          </a:extLst>
        </p:spPr>
      </p:pic>
      <p:pic>
        <p:nvPicPr>
          <p:cNvPr id="2069" name="Прямая соединительная линия 1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5" y="1704975"/>
            <a:ext cx="904875" cy="19050"/>
          </a:xfrm>
          <a:prstGeom prst="rect">
            <a:avLst/>
          </a:prstGeom>
          <a:noFill/>
          <a:extLst>
            <a:ext uri="{909E8E84-426E-40DD-AFC4-6F175D3DCCD1}">
              <a14:hiddenFill xmlns:a14="http://schemas.microsoft.com/office/drawing/2010/main">
                <a:solidFill>
                  <a:srgbClr val="FFFFFF"/>
                </a:solidFill>
              </a14:hiddenFill>
            </a:ext>
          </a:extLst>
        </p:spPr>
      </p:pic>
      <p:pic>
        <p:nvPicPr>
          <p:cNvPr id="2068" name="Прямая соединительная линия 1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5" y="4219575"/>
            <a:ext cx="904875" cy="19050"/>
          </a:xfrm>
          <a:prstGeom prst="rect">
            <a:avLst/>
          </a:prstGeom>
          <a:noFill/>
          <a:extLst>
            <a:ext uri="{909E8E84-426E-40DD-AFC4-6F175D3DCCD1}">
              <a14:hiddenFill xmlns:a14="http://schemas.microsoft.com/office/drawing/2010/main">
                <a:solidFill>
                  <a:srgbClr val="FFFFFF"/>
                </a:solidFill>
              </a14:hiddenFill>
            </a:ext>
          </a:extLst>
        </p:spPr>
      </p:pic>
      <p:pic>
        <p:nvPicPr>
          <p:cNvPr id="2067" name="Прямая соединительная линия 2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350" y="790575"/>
            <a:ext cx="5524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Прямая соединительная линия 2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5825" y="1704975"/>
            <a:ext cx="2286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65" name="Прямая соединительная линия 2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4875" y="3952875"/>
            <a:ext cx="1047750"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Прямая соединительная линия 2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0300" y="542925"/>
            <a:ext cx="714375" cy="19050"/>
          </a:xfrm>
          <a:prstGeom prst="rect">
            <a:avLst/>
          </a:prstGeom>
          <a:noFill/>
          <a:extLst>
            <a:ext uri="{909E8E84-426E-40DD-AFC4-6F175D3DCCD1}">
              <a14:hiddenFill xmlns:a14="http://schemas.microsoft.com/office/drawing/2010/main">
                <a:solidFill>
                  <a:srgbClr val="FFFFFF"/>
                </a:solidFill>
              </a14:hiddenFill>
            </a:ext>
          </a:extLst>
        </p:spPr>
      </p:pic>
      <p:pic>
        <p:nvPicPr>
          <p:cNvPr id="2063" name="Прямая соединительная линия 30"/>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542925"/>
            <a:ext cx="7239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Прямая соединительная линия 3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71700" y="542925"/>
            <a:ext cx="25717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2061" name="Прямая соединительная линия 3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09900" y="542925"/>
            <a:ext cx="6000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Прямая соединительная линия 35"/>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43425" y="923925"/>
            <a:ext cx="781050" cy="285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Прямая соединительная линия 41"/>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14800" y="933450"/>
            <a:ext cx="466725" cy="7715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Прямая соединительная линия 4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52950" y="2828925"/>
            <a:ext cx="771525" cy="285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Прямая соединительная линия 45"/>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86200" y="2838450"/>
            <a:ext cx="7048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Прямая соединительная линия 48"/>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24225" y="4371975"/>
            <a:ext cx="1895475"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Прямая соединительная линия 50"/>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76525" y="3181350"/>
            <a:ext cx="685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Овал 52"/>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1800" y="20955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Прямая соединительная линия 1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88" y="38100"/>
            <a:ext cx="9144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Прямая соединительная линия 25"/>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60438" y="57150"/>
            <a:ext cx="249237" cy="1317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Овал 53"/>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6363" y="176213"/>
            <a:ext cx="2952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Овал 54"/>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4300" y="114300"/>
            <a:ext cx="3048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Овал 55"/>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0338" y="100013"/>
            <a:ext cx="276225"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14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487" y="231820"/>
            <a:ext cx="10980313" cy="5945143"/>
          </a:xfrm>
        </p:spPr>
        <p:txBody>
          <a:bodyPr>
            <a:normAutofit/>
          </a:bodyPr>
          <a:lstStyle/>
          <a:p>
            <a:pPr marL="0" indent="0">
              <a:buNone/>
            </a:pPr>
            <a:endParaRPr lang="uk-UA" dirty="0" smtClean="0"/>
          </a:p>
          <a:p>
            <a:pPr marL="0" indent="0">
              <a:buNone/>
            </a:pPr>
            <a:r>
              <a:rPr lang="uk-UA" dirty="0" smtClean="0"/>
              <a:t>Як добре те, </a:t>
            </a:r>
            <a:r>
              <a:rPr lang="uk-UA" dirty="0"/>
              <a:t>що смерті не боюсь я</a:t>
            </a:r>
            <a:r>
              <a:rPr lang="uk-UA" dirty="0" smtClean="0"/>
              <a:t/>
            </a:r>
            <a:br>
              <a:rPr lang="uk-UA" dirty="0" smtClean="0"/>
            </a:br>
            <a:r>
              <a:rPr lang="uk-UA" dirty="0"/>
              <a:t>і не питаю, чи тяжкий мій хрест,</a:t>
            </a:r>
            <a:r>
              <a:rPr lang="uk-UA" dirty="0" smtClean="0"/>
              <a:t/>
            </a:r>
            <a:br>
              <a:rPr lang="uk-UA" dirty="0" smtClean="0"/>
            </a:br>
            <a:r>
              <a:rPr lang="uk-UA" dirty="0"/>
              <a:t>що перед вами, судді, не клонюся</a:t>
            </a:r>
            <a:r>
              <a:rPr lang="uk-UA" dirty="0" smtClean="0"/>
              <a:t/>
            </a:r>
            <a:br>
              <a:rPr lang="uk-UA" dirty="0" smtClean="0"/>
            </a:br>
            <a:r>
              <a:rPr lang="uk-UA" dirty="0"/>
              <a:t>в передчутті недовідомих верст,</a:t>
            </a:r>
            <a:r>
              <a:rPr lang="uk-UA" dirty="0" smtClean="0"/>
              <a:t/>
            </a:r>
            <a:br>
              <a:rPr lang="uk-UA" dirty="0" smtClean="0"/>
            </a:br>
            <a:r>
              <a:rPr lang="uk-UA" dirty="0"/>
              <a:t>що жив, любив і не набрався скверни,</a:t>
            </a:r>
            <a:r>
              <a:rPr lang="uk-UA" dirty="0" smtClean="0"/>
              <a:t/>
            </a:r>
            <a:br>
              <a:rPr lang="uk-UA" dirty="0" smtClean="0"/>
            </a:br>
            <a:r>
              <a:rPr lang="uk-UA" dirty="0"/>
              <a:t>ненависті, прокльону, каяття.</a:t>
            </a:r>
            <a:r>
              <a:rPr lang="uk-UA" dirty="0" smtClean="0"/>
              <a:t/>
            </a:r>
            <a:br>
              <a:rPr lang="uk-UA" dirty="0" smtClean="0"/>
            </a:br>
            <a:r>
              <a:rPr lang="uk-UA" dirty="0"/>
              <a:t>Народе мій, до тебе я ще верну,</a:t>
            </a:r>
            <a:r>
              <a:rPr lang="uk-UA" dirty="0" smtClean="0"/>
              <a:t/>
            </a:r>
            <a:br>
              <a:rPr lang="uk-UA" dirty="0" smtClean="0"/>
            </a:br>
            <a:r>
              <a:rPr lang="uk-UA" dirty="0"/>
              <a:t>як в смерті обернуся до життя</a:t>
            </a:r>
            <a:r>
              <a:rPr lang="uk-UA" dirty="0" smtClean="0"/>
              <a:t/>
            </a:r>
            <a:br>
              <a:rPr lang="uk-UA" dirty="0" smtClean="0"/>
            </a:br>
            <a:r>
              <a:rPr lang="uk-UA" dirty="0"/>
              <a:t>своїм стражданням і незлим обличчям.</a:t>
            </a:r>
            <a:r>
              <a:rPr lang="uk-UA" dirty="0" smtClean="0"/>
              <a:t/>
            </a:r>
            <a:br>
              <a:rPr lang="uk-UA" dirty="0" smtClean="0"/>
            </a:br>
            <a:r>
              <a:rPr lang="uk-UA" dirty="0"/>
              <a:t>Як син, тобі доземно уклонюсь</a:t>
            </a:r>
            <a:r>
              <a:rPr lang="uk-UA" dirty="0" smtClean="0"/>
              <a:t/>
            </a:r>
            <a:br>
              <a:rPr lang="uk-UA" dirty="0" smtClean="0"/>
            </a:br>
            <a:r>
              <a:rPr lang="uk-UA" dirty="0"/>
              <a:t>і чесно гляну в чесні твої вічі</a:t>
            </a:r>
            <a:r>
              <a:rPr lang="uk-UA" dirty="0" smtClean="0"/>
              <a:t/>
            </a:r>
            <a:br>
              <a:rPr lang="uk-UA" dirty="0" smtClean="0"/>
            </a:br>
            <a:r>
              <a:rPr lang="uk-UA" dirty="0"/>
              <a:t>і в смерті з рідним краєм поріднюсь</a:t>
            </a:r>
            <a:r>
              <a:rPr lang="uk-UA" dirty="0" smtClean="0"/>
              <a:t>.</a:t>
            </a:r>
          </a:p>
          <a:p>
            <a:pPr marL="0" indent="0">
              <a:buNone/>
            </a:pPr>
            <a:r>
              <a:rPr lang="uk-UA" dirty="0" smtClean="0"/>
              <a:t>(1971-1974, 1986)</a:t>
            </a:r>
            <a:endParaRPr lang="uk-UA" dirty="0"/>
          </a:p>
        </p:txBody>
      </p:sp>
      <p:pic>
        <p:nvPicPr>
          <p:cNvPr id="3074" name="Picture 2"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862" y="996614"/>
            <a:ext cx="4107331" cy="414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94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517" y="365125"/>
            <a:ext cx="11397803" cy="1850041"/>
          </a:xfrm>
        </p:spPr>
        <p:txBody>
          <a:bodyPr>
            <a:normAutofit fontScale="90000"/>
          </a:bodyPr>
          <a:lstStyle/>
          <a:p>
            <a:r>
              <a:rPr lang="uk-UA" sz="2400" dirty="0"/>
              <a:t> «...Перш ніж перед вікнами його помешкання зупинився автомобіль із працівниками державної безпеки, Василь Стус іще встиг написати «Веселий цвинтар» (1970). За словами Михайлини Коцюбинської, це «цікавий поетичний документ протесту проти інтелектуального застою, параду абсурдів і порожніх слів, проти імітації живого життя, якої органічно не сприймав його дух. ...Цвинтар душ, цвинтар сподівань, які доводиться ховати зовсім юними, адже вони, здавалося б, щойно народилися в недовгі роки Ренесансу 1960-х». </a:t>
            </a:r>
          </a:p>
        </p:txBody>
      </p:sp>
      <p:pic>
        <p:nvPicPr>
          <p:cNvPr id="23554" name="Picture 2" descr="Результат пошуку зображень за запитом &quot;веселий цвинтар&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4388" y="2360389"/>
            <a:ext cx="655321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72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Результат пошуку зображень за запитом &quot;опанас заливаха картин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970" y="354168"/>
            <a:ext cx="8662188" cy="614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944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Пов’язане зображенн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8960" y="503507"/>
            <a:ext cx="6662057" cy="578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940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Результат пошуку зображень за запитом &quot;корабель дурнів&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420" y="271842"/>
            <a:ext cx="3295962" cy="614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639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57577"/>
            <a:ext cx="10515600" cy="5919386"/>
          </a:xfrm>
        </p:spPr>
        <p:txBody>
          <a:bodyPr>
            <a:normAutofit fontScale="92500" lnSpcReduction="20000"/>
          </a:bodyPr>
          <a:lstStyle/>
          <a:p>
            <a:pPr marL="0" indent="0">
              <a:buNone/>
            </a:pPr>
            <a:r>
              <a:rPr lang="uk-UA" dirty="0" smtClean="0"/>
              <a:t>Стус </a:t>
            </a:r>
            <a:r>
              <a:rPr lang="uk-UA" dirty="0"/>
              <a:t>не політик і не вождь нації, він людина і поет, і він широко відкритий і просто протилежним почуттям — не мститися, а прощати, не нищити, а покрити омофором </a:t>
            </a:r>
            <a:r>
              <a:rPr lang="uk-UA" dirty="0" smtClean="0"/>
              <a:t>любові…</a:t>
            </a:r>
          </a:p>
          <a:p>
            <a:pPr marL="0" indent="0">
              <a:buNone/>
            </a:pPr>
            <a:r>
              <a:rPr lang="uk-UA" dirty="0" smtClean="0"/>
              <a:t>Парадоксально</a:t>
            </a:r>
            <a:r>
              <a:rPr lang="uk-UA" dirty="0"/>
              <a:t>, але правда: героїчна біографія Стуса сьогодні стоїть на перешкоді розумінню його як поета. За літературним словом ми шукаємо і знаходимо образ </a:t>
            </a:r>
            <a:r>
              <a:rPr lang="uk-UA" dirty="0" err="1"/>
              <a:t>чесности</a:t>
            </a:r>
            <a:r>
              <a:rPr lang="uk-UA" dirty="0"/>
              <a:t> й </a:t>
            </a:r>
            <a:r>
              <a:rPr lang="uk-UA" dirty="0" err="1"/>
              <a:t>непохитности</a:t>
            </a:r>
            <a:r>
              <a:rPr lang="uk-UA" dirty="0"/>
              <a:t> людини. Це зрозуміло й виправдано в сьогоднішніх обставинах. Але не треба забувати про інше, не тільки українське, а й загальнолюдське, не тільки часове, а й тривале в поезії Стуса. У нього самого можна знайти окреслення обох цих аспектів. [...] Чи був би Стус щасливий в іншому суспільстві, поза колючими дротами малої й великої зон? Мабуть, ні. Звичайно, він не був би запроторений до „</a:t>
            </a:r>
            <a:r>
              <a:rPr lang="uk-UA" dirty="0" err="1"/>
              <a:t>виправнотрудових</a:t>
            </a:r>
            <a:r>
              <a:rPr lang="uk-UA" dirty="0"/>
              <a:t> колоній“, ніхто не конфіскував би його поезій, не наглядали б кожний його крок. Але досконалих суспільств нема, і поетове серце кровоточило б на кожну особисто-людську й національну несправедливість і будувало б пекло для самого себе. Така вже </a:t>
            </a:r>
            <a:r>
              <a:rPr lang="uk-UA" dirty="0" err="1"/>
              <a:t>Стусова</a:t>
            </a:r>
            <a:r>
              <a:rPr lang="uk-UA" dirty="0"/>
              <a:t> вдача, така, можливо, й місія поета, кожного справжнього </a:t>
            </a:r>
            <a:r>
              <a:rPr lang="uk-UA" dirty="0" smtClean="0"/>
              <a:t>поета…</a:t>
            </a:r>
          </a:p>
          <a:p>
            <a:pPr marL="0" indent="0" algn="r">
              <a:buNone/>
            </a:pPr>
            <a:r>
              <a:rPr lang="uk-UA" dirty="0" smtClean="0"/>
              <a:t>Юрій Шерех</a:t>
            </a:r>
            <a:endParaRPr lang="uk-UA" dirty="0"/>
          </a:p>
        </p:txBody>
      </p:sp>
    </p:spTree>
    <p:extLst>
      <p:ext uri="{BB962C8B-B14F-4D97-AF65-F5344CB8AC3E}">
        <p14:creationId xmlns:p14="http://schemas.microsoft.com/office/powerpoint/2010/main" val="2005275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Результат пошуку зображень за запитом &quot;василь стус скульптур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70672"/>
            <a:ext cx="2703535" cy="366206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838200" y="321972"/>
            <a:ext cx="10515600" cy="6375042"/>
          </a:xfrm>
        </p:spPr>
        <p:txBody>
          <a:bodyPr>
            <a:normAutofit fontScale="92500" lnSpcReduction="10000"/>
          </a:bodyPr>
          <a:lstStyle/>
          <a:p>
            <a:pPr marL="0" indent="0">
              <a:buNone/>
            </a:pPr>
            <a:r>
              <a:rPr lang="uk-UA" dirty="0">
                <a:effectLst>
                  <a:outerShdw blurRad="38100" dist="38100" dir="2700000" algn="tl">
                    <a:srgbClr val="000000">
                      <a:alpha val="43137"/>
                    </a:srgbClr>
                  </a:outerShdw>
                </a:effectLst>
              </a:rPr>
              <a:t>Митець потрібен своєму народові та й усьому світові тільки тоді, коли його творчість зливається з криком його </a:t>
            </a:r>
            <a:r>
              <a:rPr lang="uk-UA" dirty="0" smtClean="0">
                <a:effectLst>
                  <a:outerShdw blurRad="38100" dist="38100" dir="2700000" algn="tl">
                    <a:srgbClr val="000000">
                      <a:alpha val="43137"/>
                    </a:srgbClr>
                  </a:outerShdw>
                </a:effectLst>
              </a:rPr>
              <a:t>нації…</a:t>
            </a:r>
            <a:endParaRPr lang="uk-UA" dirty="0">
              <a:effectLst>
                <a:outerShdw blurRad="38100" dist="38100" dir="2700000" algn="tl">
                  <a:srgbClr val="000000">
                    <a:alpha val="43137"/>
                  </a:srgbClr>
                </a:outerShdw>
              </a:effectLst>
            </a:endParaRPr>
          </a:p>
          <a:p>
            <a:pPr marL="0" indent="0">
              <a:buNone/>
            </a:pPr>
            <a:r>
              <a:rPr lang="uk-UA" dirty="0" smtClean="0">
                <a:effectLst>
                  <a:outerShdw blurRad="38100" dist="38100" dir="2700000" algn="tl">
                    <a:srgbClr val="000000">
                      <a:alpha val="43137"/>
                    </a:srgbClr>
                  </a:outerShdw>
                </a:effectLst>
              </a:rPr>
              <a:t>Переставши </a:t>
            </a:r>
            <a:r>
              <a:rPr lang="uk-UA" dirty="0">
                <a:effectLst>
                  <a:outerShdw blurRad="38100" dist="38100" dir="2700000" algn="tl">
                    <a:srgbClr val="000000">
                      <a:alpha val="43137"/>
                    </a:srgbClr>
                  </a:outerShdw>
                </a:effectLst>
              </a:rPr>
              <a:t>бути собою, поет втрачає і себе </a:t>
            </a:r>
            <a:r>
              <a:rPr lang="uk-UA" dirty="0" smtClean="0">
                <a:effectLst>
                  <a:outerShdw blurRad="38100" dist="38100" dir="2700000" algn="tl">
                    <a:srgbClr val="000000">
                      <a:alpha val="43137"/>
                    </a:srgbClr>
                  </a:outerShdw>
                </a:effectLst>
              </a:rPr>
              <a:t>самого…</a:t>
            </a:r>
          </a:p>
          <a:p>
            <a:pPr marL="0" indent="0" algn="r">
              <a:lnSpc>
                <a:spcPct val="100000"/>
              </a:lnSpc>
              <a:buNone/>
            </a:pPr>
            <a:r>
              <a:rPr lang="uk-UA" sz="2400" i="1" dirty="0" smtClean="0"/>
              <a:t>Василь Стус</a:t>
            </a:r>
            <a:endParaRPr lang="uk-UA" sz="2400" i="1" dirty="0"/>
          </a:p>
          <a:p>
            <a:pPr marL="0" indent="0" algn="r">
              <a:lnSpc>
                <a:spcPct val="110000"/>
              </a:lnSpc>
              <a:buNone/>
            </a:pPr>
            <a:r>
              <a:rPr lang="uk-UA" dirty="0" smtClean="0">
                <a:effectLst>
                  <a:outerShdw blurRad="38100" dist="38100" dir="2700000" algn="tl">
                    <a:srgbClr val="000000">
                      <a:alpha val="43137"/>
                    </a:srgbClr>
                  </a:outerShdw>
                </a:effectLst>
              </a:rPr>
              <a:t>Людина читаюча (поезію насамперед) – </a:t>
            </a:r>
          </a:p>
          <a:p>
            <a:pPr marL="0" indent="0" algn="r">
              <a:lnSpc>
                <a:spcPct val="110000"/>
              </a:lnSpc>
              <a:buNone/>
            </a:pPr>
            <a:r>
              <a:rPr lang="uk-UA" dirty="0" smtClean="0">
                <a:effectLst>
                  <a:outerShdw blurRad="38100" dist="38100" dir="2700000" algn="tl">
                    <a:srgbClr val="000000">
                      <a:alpha val="43137"/>
                    </a:srgbClr>
                  </a:outerShdw>
                </a:effectLst>
              </a:rPr>
              <a:t>сьогодні анахронізм. Людина читаюча </a:t>
            </a:r>
            <a:r>
              <a:rPr lang="uk-UA" dirty="0" err="1" smtClean="0">
                <a:effectLst>
                  <a:outerShdw blurRad="38100" dist="38100" dir="2700000" algn="tl">
                    <a:srgbClr val="000000">
                      <a:alpha val="43137"/>
                    </a:srgbClr>
                  </a:outerShdw>
                </a:effectLst>
              </a:rPr>
              <a:t>В.Стуса</a:t>
            </a:r>
            <a:r>
              <a:rPr lang="uk-UA" dirty="0" smtClean="0">
                <a:effectLst>
                  <a:outerShdw blurRad="38100" dist="38100" dir="2700000" algn="tl">
                    <a:srgbClr val="000000">
                      <a:alpha val="43137"/>
                    </a:srgbClr>
                  </a:outerShdw>
                </a:effectLst>
              </a:rPr>
              <a:t> </a:t>
            </a:r>
          </a:p>
          <a:p>
            <a:pPr marL="0" indent="0" algn="r">
              <a:lnSpc>
                <a:spcPct val="110000"/>
              </a:lnSpc>
              <a:buNone/>
            </a:pPr>
            <a:r>
              <a:rPr lang="uk-UA" dirty="0" smtClean="0">
                <a:effectLst>
                  <a:outerShdw blurRad="38100" dist="38100" dir="2700000" algn="tl">
                    <a:srgbClr val="000000">
                      <a:alpha val="43137"/>
                    </a:srgbClr>
                  </a:outerShdw>
                </a:effectLst>
              </a:rPr>
              <a:t>(не з принуки: школяр чи студент-філолог) – </a:t>
            </a:r>
          </a:p>
          <a:p>
            <a:pPr marL="0" indent="0" algn="r">
              <a:lnSpc>
                <a:spcPct val="110000"/>
              </a:lnSpc>
              <a:buNone/>
            </a:pPr>
            <a:r>
              <a:rPr lang="uk-UA" dirty="0" smtClean="0">
                <a:effectLst>
                  <a:outerShdw blurRad="38100" dist="38100" dir="2700000" algn="tl">
                    <a:srgbClr val="000000">
                      <a:alpha val="43137"/>
                    </a:srgbClr>
                  </a:outerShdw>
                </a:effectLst>
              </a:rPr>
              <a:t>такий самий анахронізм. </a:t>
            </a:r>
          </a:p>
          <a:p>
            <a:pPr marL="0" indent="0" algn="r">
              <a:lnSpc>
                <a:spcPct val="110000"/>
              </a:lnSpc>
              <a:buNone/>
            </a:pPr>
            <a:r>
              <a:rPr lang="uk-UA" dirty="0" smtClean="0">
                <a:effectLst>
                  <a:outerShdw blurRad="38100" dist="38100" dir="2700000" algn="tl">
                    <a:srgbClr val="000000">
                      <a:alpha val="43137"/>
                    </a:srgbClr>
                  </a:outerShdw>
                </a:effectLst>
              </a:rPr>
              <a:t>Людина, що відчитує </a:t>
            </a:r>
            <a:r>
              <a:rPr lang="uk-UA" dirty="0" err="1" smtClean="0">
                <a:effectLst>
                  <a:outerShdw blurRad="38100" dist="38100" dir="2700000" algn="tl">
                    <a:srgbClr val="000000">
                      <a:alpha val="43137"/>
                    </a:srgbClr>
                  </a:outerShdw>
                </a:effectLst>
              </a:rPr>
              <a:t>В.Стуса</a:t>
            </a:r>
            <a:r>
              <a:rPr lang="uk-UA" dirty="0" smtClean="0">
                <a:effectLst>
                  <a:outerShdw blurRad="38100" dist="38100" dir="2700000" algn="tl">
                    <a:srgbClr val="000000">
                      <a:alpha val="43137"/>
                    </a:srgbClr>
                  </a:outerShdw>
                </a:effectLst>
              </a:rPr>
              <a:t>, рідкість. </a:t>
            </a:r>
          </a:p>
          <a:p>
            <a:pPr marL="0" indent="0" algn="r">
              <a:lnSpc>
                <a:spcPct val="110000"/>
              </a:lnSpc>
              <a:buNone/>
            </a:pPr>
            <a:r>
              <a:rPr lang="uk-UA" dirty="0" smtClean="0">
                <a:effectLst>
                  <a:outerShdw blurRad="38100" dist="38100" dir="2700000" algn="tl">
                    <a:srgbClr val="000000">
                      <a:alpha val="43137"/>
                    </a:srgbClr>
                  </a:outerShdw>
                </a:effectLst>
              </a:rPr>
              <a:t>Той, хто відчуває </a:t>
            </a:r>
            <a:r>
              <a:rPr lang="uk-UA" dirty="0" err="1" smtClean="0">
                <a:effectLst>
                  <a:outerShdw blurRad="38100" dist="38100" dir="2700000" algn="tl">
                    <a:srgbClr val="000000">
                      <a:alpha val="43137"/>
                    </a:srgbClr>
                  </a:outerShdw>
                </a:effectLst>
              </a:rPr>
              <a:t>В.Стуса</a:t>
            </a:r>
            <a:r>
              <a:rPr lang="uk-UA" dirty="0" smtClean="0">
                <a:effectLst>
                  <a:outerShdw blurRad="38100" dist="38100" dir="2700000" algn="tl">
                    <a:srgbClr val="000000">
                      <a:alpha val="43137"/>
                    </a:srgbClr>
                  </a:outerShdw>
                </a:effectLst>
              </a:rPr>
              <a:t>, а тим більше </a:t>
            </a:r>
          </a:p>
          <a:p>
            <a:pPr marL="0" indent="0" algn="r">
              <a:lnSpc>
                <a:spcPct val="110000"/>
              </a:lnSpc>
              <a:buNone/>
            </a:pPr>
            <a:r>
              <a:rPr lang="uk-UA" dirty="0" smtClean="0">
                <a:effectLst>
                  <a:outerShdw blurRad="38100" dist="38100" dir="2700000" algn="tl">
                    <a:srgbClr val="000000">
                      <a:alpha val="43137"/>
                    </a:srgbClr>
                  </a:outerShdw>
                </a:effectLst>
              </a:rPr>
              <a:t>відчуває потребу в поезії </a:t>
            </a:r>
            <a:r>
              <a:rPr lang="uk-UA" dirty="0" err="1" smtClean="0">
                <a:effectLst>
                  <a:outerShdw blurRad="38100" dist="38100" dir="2700000" algn="tl">
                    <a:srgbClr val="000000">
                      <a:alpha val="43137"/>
                    </a:srgbClr>
                  </a:outerShdw>
                </a:effectLst>
              </a:rPr>
              <a:t>В.Стуса</a:t>
            </a:r>
            <a:r>
              <a:rPr lang="uk-UA" dirty="0" smtClean="0">
                <a:effectLst>
                  <a:outerShdw blurRad="38100" dist="38100" dir="2700000" algn="tl">
                    <a:srgbClr val="000000">
                      <a:alpha val="43137"/>
                    </a:srgbClr>
                  </a:outerShdw>
                </a:effectLst>
              </a:rPr>
              <a:t>, – </a:t>
            </a:r>
          </a:p>
          <a:p>
            <a:pPr marL="0" indent="0" algn="r">
              <a:lnSpc>
                <a:spcPct val="110000"/>
              </a:lnSpc>
              <a:buNone/>
            </a:pPr>
            <a:r>
              <a:rPr lang="uk-UA" dirty="0" smtClean="0">
                <a:effectLst>
                  <a:outerShdw blurRad="38100" dist="38100" dir="2700000" algn="tl">
                    <a:srgbClr val="000000">
                      <a:alpha val="43137"/>
                    </a:srgbClr>
                  </a:outerShdw>
                </a:effectLst>
              </a:rPr>
              <a:t>ще більша рідкість.</a:t>
            </a:r>
          </a:p>
          <a:p>
            <a:pPr marL="0" indent="0" algn="r">
              <a:buNone/>
            </a:pPr>
            <a:r>
              <a:rPr lang="uk-UA" i="1" dirty="0" smtClean="0"/>
              <a:t>Галина </a:t>
            </a:r>
            <a:r>
              <a:rPr lang="uk-UA" i="1" dirty="0" err="1" smtClean="0"/>
              <a:t>Яструбецька</a:t>
            </a:r>
            <a:endParaRPr lang="uk-UA" i="1" dirty="0" smtClean="0"/>
          </a:p>
          <a:p>
            <a:pPr marL="0" indent="0" algn="r">
              <a:buNone/>
            </a:pPr>
            <a:endParaRPr lang="uk-UA" dirty="0"/>
          </a:p>
        </p:txBody>
      </p:sp>
    </p:spTree>
    <p:extLst>
      <p:ext uri="{BB962C8B-B14F-4D97-AF65-F5344CB8AC3E}">
        <p14:creationId xmlns:p14="http://schemas.microsoft.com/office/powerpoint/2010/main" val="3734012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25003"/>
            <a:ext cx="10515600" cy="5751960"/>
          </a:xfrm>
        </p:spPr>
        <p:txBody>
          <a:bodyPr>
            <a:normAutofit lnSpcReduction="10000"/>
          </a:bodyPr>
          <a:lstStyle/>
          <a:p>
            <a:pPr marL="0" indent="0">
              <a:buNone/>
            </a:pPr>
            <a:r>
              <a:rPr lang="ru-RU" sz="3600" b="1" dirty="0" err="1" smtClean="0">
                <a:latin typeface="Times New Roman" panose="02020603050405020304" pitchFamily="18" charset="0"/>
                <a:cs typeface="Times New Roman" panose="02020603050405020304" pitchFamily="18" charset="0"/>
              </a:rPr>
              <a:t>Умовний</a:t>
            </a:r>
            <a:r>
              <a:rPr lang="ru-RU" sz="3600" b="1"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спосіб</a:t>
            </a:r>
            <a:r>
              <a:rPr lang="ru-RU" sz="3600" b="1" dirty="0" smtClean="0">
                <a:latin typeface="Times New Roman" panose="02020603050405020304" pitchFamily="18" charset="0"/>
                <a:cs typeface="Times New Roman" panose="02020603050405020304" pitchFamily="18" charset="0"/>
              </a:rPr>
              <a:t>…</a:t>
            </a:r>
          </a:p>
          <a:p>
            <a:pPr marL="0" indent="0">
              <a:buNone/>
            </a:pPr>
            <a:r>
              <a:rPr lang="ru-RU" sz="3600" b="1" dirty="0" smtClean="0">
                <a:latin typeface="Times New Roman" panose="02020603050405020304" pitchFamily="18" charset="0"/>
                <a:cs typeface="Times New Roman" panose="02020603050405020304" pitchFamily="18" charset="0"/>
              </a:rPr>
              <a:t>Ми і </a:t>
            </a:r>
            <a:r>
              <a:rPr lang="ru-RU" sz="3600" b="1" dirty="0" err="1" smtClean="0">
                <a:latin typeface="Times New Roman" panose="02020603050405020304" pitchFamily="18" charset="0"/>
                <a:cs typeface="Times New Roman" panose="02020603050405020304" pitchFamily="18" charset="0"/>
              </a:rPr>
              <a:t>Стус</a:t>
            </a:r>
            <a:endParaRPr lang="ru-RU" sz="3600" b="1" dirty="0">
              <a:latin typeface="Times New Roman" panose="02020603050405020304" pitchFamily="18" charset="0"/>
              <a:cs typeface="Times New Roman" panose="02020603050405020304" pitchFamily="18" charset="0"/>
            </a:endParaRPr>
          </a:p>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Лауреат </a:t>
            </a:r>
            <a:r>
              <a:rPr lang="ru-RU" sz="2400" dirty="0" err="1" smtClean="0">
                <a:latin typeface="Times New Roman" panose="02020603050405020304" pitchFamily="18" charset="0"/>
                <a:cs typeface="Times New Roman" panose="02020603050405020304" pitchFamily="18" charset="0"/>
                <a:hlinkClick r:id="rId2" tooltip="Національна премія України імені Тараса Шевченка"/>
              </a:rPr>
              <a:t>Державної</a:t>
            </a:r>
            <a:r>
              <a:rPr lang="ru-RU" sz="2400" dirty="0" smtClean="0">
                <a:latin typeface="Times New Roman" panose="02020603050405020304" pitchFamily="18" charset="0"/>
                <a:cs typeface="Times New Roman" panose="02020603050405020304" pitchFamily="18" charset="0"/>
                <a:hlinkClick r:id="rId2" tooltip="Національна премія України імені Тараса Шевченка"/>
              </a:rPr>
              <a:t> </a:t>
            </a:r>
            <a:r>
              <a:rPr lang="ru-RU" sz="2400" dirty="0" err="1">
                <a:latin typeface="Times New Roman" panose="02020603050405020304" pitchFamily="18" charset="0"/>
                <a:cs typeface="Times New Roman" panose="02020603050405020304" pitchFamily="18" charset="0"/>
                <a:hlinkClick r:id="rId2" tooltip="Національна премія України імені Тараса Шевченка"/>
              </a:rPr>
              <a:t>премії</a:t>
            </a:r>
            <a:r>
              <a:rPr lang="ru-RU" sz="2400" dirty="0">
                <a:latin typeface="Times New Roman" panose="02020603050405020304" pitchFamily="18" charset="0"/>
                <a:cs typeface="Times New Roman" panose="02020603050405020304" pitchFamily="18" charset="0"/>
                <a:hlinkClick r:id="rId2" tooltip="Національна премія України імені Тараса Шевченка"/>
              </a:rPr>
              <a:t> </a:t>
            </a:r>
            <a:r>
              <a:rPr lang="ru-RU" sz="2400" dirty="0" err="1">
                <a:latin typeface="Times New Roman" panose="02020603050405020304" pitchFamily="18" charset="0"/>
                <a:cs typeface="Times New Roman" panose="02020603050405020304" pitchFamily="18" charset="0"/>
                <a:hlinkClick r:id="rId2" tooltip="Національна премія України імені Тараса Шевченка"/>
              </a:rPr>
              <a:t>ім</a:t>
            </a:r>
            <a:r>
              <a:rPr lang="ru-RU" sz="2400" dirty="0">
                <a:latin typeface="Times New Roman" panose="02020603050405020304" pitchFamily="18" charset="0"/>
                <a:cs typeface="Times New Roman" panose="02020603050405020304" pitchFamily="18" charset="0"/>
                <a:hlinkClick r:id="rId2" tooltip="Національна премія України імені Тараса Шевченка"/>
              </a:rPr>
              <a:t>. Т. </a:t>
            </a:r>
            <a:r>
              <a:rPr lang="ru-RU" sz="2400" dirty="0" err="1">
                <a:latin typeface="Times New Roman" panose="02020603050405020304" pitchFamily="18" charset="0"/>
                <a:cs typeface="Times New Roman" panose="02020603050405020304" pitchFamily="18" charset="0"/>
                <a:hlinkClick r:id="rId2" tooltip="Національна премія України імені Тараса Шевченка"/>
              </a:rPr>
              <a:t>Шевченка</a:t>
            </a:r>
            <a:r>
              <a:rPr lang="ru-RU" sz="2400" dirty="0">
                <a:latin typeface="Times New Roman" panose="02020603050405020304" pitchFamily="18" charset="0"/>
                <a:cs typeface="Times New Roman" panose="02020603050405020304" pitchFamily="18" charset="0"/>
              </a:rPr>
              <a:t> (1991</a:t>
            </a:r>
            <a:r>
              <a:rPr lang="ru-RU"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hlinkClick r:id="rId3" tooltip="Герой України"/>
            </a:endParaRPr>
          </a:p>
          <a:p>
            <a:pPr marL="0" indent="0">
              <a:buNone/>
            </a:pPr>
            <a:endParaRPr lang="en-US" sz="2400" dirty="0">
              <a:latin typeface="Times New Roman" panose="02020603050405020304" pitchFamily="18" charset="0"/>
              <a:cs typeface="Times New Roman" panose="02020603050405020304" pitchFamily="18" charset="0"/>
              <a:hlinkClick r:id="rId3" tooltip="Герой України"/>
            </a:endParaRPr>
          </a:p>
          <a:p>
            <a:pPr marL="0" indent="0">
              <a:buNone/>
            </a:pPr>
            <a:endParaRPr lang="en-US" sz="2400" dirty="0" smtClean="0">
              <a:latin typeface="Times New Roman" panose="02020603050405020304" pitchFamily="18" charset="0"/>
              <a:cs typeface="Times New Roman" panose="02020603050405020304" pitchFamily="18" charset="0"/>
              <a:hlinkClick r:id="rId3" tooltip="Герой України"/>
            </a:endParaRPr>
          </a:p>
          <a:p>
            <a:pPr marL="0" indent="0">
              <a:buNone/>
            </a:pPr>
            <a:r>
              <a:rPr lang="ru-RU" sz="2400" dirty="0" smtClean="0">
                <a:latin typeface="Times New Roman" panose="02020603050405020304" pitchFamily="18" charset="0"/>
                <a:cs typeface="Times New Roman" panose="02020603050405020304" pitchFamily="18" charset="0"/>
                <a:hlinkClick r:id="rId3" tooltip="Герой України"/>
              </a:rPr>
              <a:t>Герой </a:t>
            </a:r>
            <a:r>
              <a:rPr lang="ru-RU" sz="2400" dirty="0" err="1">
                <a:latin typeface="Times New Roman" panose="02020603050405020304" pitchFamily="18" charset="0"/>
                <a:cs typeface="Times New Roman" panose="02020603050405020304" pitchFamily="18" charset="0"/>
                <a:hlinkClick r:id="rId3" tooltip="Герой України"/>
              </a:rPr>
              <a:t>України</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2005)</a:t>
            </a:r>
            <a:endParaRPr lang="uk-UA" sz="2400" dirty="0">
              <a:latin typeface="Times New Roman" panose="02020603050405020304" pitchFamily="18" charset="0"/>
              <a:cs typeface="Times New Roman" panose="02020603050405020304" pitchFamily="18" charset="0"/>
            </a:endParaRPr>
          </a:p>
        </p:txBody>
      </p:sp>
      <p:pic>
        <p:nvPicPr>
          <p:cNvPr id="3074" name="Picture 2" descr="Национальная премия Украины имени Тараса Шевченк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814" y="1014982"/>
            <a:ext cx="16383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krainian Goldenst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4239" y="3625939"/>
            <a:ext cx="1143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6 січня 2018 року відзначаємо 80-річчя з дня народження нескореного Василя Стуса - борця, українського поета страдницької долі"/>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7172" y="1053435"/>
            <a:ext cx="3538157" cy="449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723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9275"/>
          </a:xfrm>
        </p:spPr>
        <p:txBody>
          <a:bodyPr>
            <a:normAutofit fontScale="90000"/>
          </a:bodyPr>
          <a:lstStyle/>
          <a:p>
            <a:r>
              <a:rPr lang="uk-UA" dirty="0" smtClean="0"/>
              <a:t>Ми і Стус </a:t>
            </a:r>
            <a:endParaRPr lang="uk-UA" dirty="0"/>
          </a:p>
        </p:txBody>
      </p:sp>
      <p:sp>
        <p:nvSpPr>
          <p:cNvPr id="3" name="Объект 2"/>
          <p:cNvSpPr>
            <a:spLocks noGrp="1"/>
          </p:cNvSpPr>
          <p:nvPr>
            <p:ph idx="1"/>
          </p:nvPr>
        </p:nvSpPr>
        <p:spPr>
          <a:xfrm>
            <a:off x="838200" y="914400"/>
            <a:ext cx="10515600" cy="5262563"/>
          </a:xfrm>
        </p:spPr>
        <p:txBody>
          <a:bodyPr/>
          <a:lstStyle/>
          <a:p>
            <a:r>
              <a:rPr lang="uk-UA" dirty="0"/>
              <a:t>п</a:t>
            </a:r>
            <a:r>
              <a:rPr lang="uk-UA" dirty="0" smtClean="0"/>
              <a:t>орівнюємо Шевченка і Стуса</a:t>
            </a:r>
          </a:p>
        </p:txBody>
      </p:sp>
      <p:pic>
        <p:nvPicPr>
          <p:cNvPr id="4098" name="Picture 2" descr="http://lh5.ggpht.com/_0ob9WzPAIoA/SYFuIb7KgEI/AAAAAAAACPU/FDDXCeUIGlU/s288/111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 y="1309129"/>
            <a:ext cx="2581268" cy="31905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uk/6/60/5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098" y="1463675"/>
            <a:ext cx="4479165" cy="291145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upload.wikimedia.org/wikipedia/commons/thumb/e/e1/The_fence_at_the_old_GULag_in_Perm-36.JPG/1024px-The_fence_at_the_old_GULag_in_Perm-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8377" y="3510322"/>
            <a:ext cx="5282164" cy="297121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upload.wikimedia.org/wikipedia/commons/thumb/8/86/Perm-36-7.JPG/800px-Perm-36-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3785" y="4453037"/>
            <a:ext cx="3499789" cy="262484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his.img.pravda.com/images/doc/4/e/4ece819-stu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2725" y="200310"/>
            <a:ext cx="3714229" cy="313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75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25003"/>
            <a:ext cx="10515600" cy="5751960"/>
          </a:xfrm>
        </p:spPr>
        <p:txBody>
          <a:bodyPr/>
          <a:lstStyle/>
          <a:p>
            <a:r>
              <a:rPr lang="uk-UA" dirty="0" smtClean="0"/>
              <a:t>думаємо про Стуса та </a:t>
            </a:r>
            <a:r>
              <a:rPr lang="uk-UA" dirty="0" err="1" smtClean="0"/>
              <a:t>Нобелівку</a:t>
            </a:r>
            <a:endParaRPr lang="uk-UA" dirty="0" smtClean="0"/>
          </a:p>
          <a:p>
            <a:endParaRPr lang="uk-UA" dirty="0"/>
          </a:p>
        </p:txBody>
      </p:sp>
      <p:pic>
        <p:nvPicPr>
          <p:cNvPr id="5122" name="Picture 2" descr="Результат пошуку зображен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91721"/>
            <a:ext cx="6143625" cy="40576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1/12/Bundesarchiv_B_145_Bild-F062164-0004%2C_Bonn%2C_Heinrich_B%C3%B6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249" y="777037"/>
            <a:ext cx="3681551" cy="453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28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Ми і Стус</a:t>
            </a:r>
            <a:endParaRPr lang="uk-UA" dirty="0"/>
          </a:p>
        </p:txBody>
      </p:sp>
      <p:sp>
        <p:nvSpPr>
          <p:cNvPr id="3" name="Объект 2"/>
          <p:cNvSpPr>
            <a:spLocks noGrp="1"/>
          </p:cNvSpPr>
          <p:nvPr>
            <p:ph idx="1"/>
          </p:nvPr>
        </p:nvSpPr>
        <p:spPr/>
        <p:txBody>
          <a:bodyPr/>
          <a:lstStyle/>
          <a:p>
            <a:r>
              <a:rPr lang="uk-UA" dirty="0"/>
              <a:t>ш</a:t>
            </a:r>
            <a:r>
              <a:rPr lang="uk-UA" dirty="0" smtClean="0"/>
              <a:t>укаємо винних</a:t>
            </a:r>
            <a:endParaRPr lang="uk-UA" dirty="0"/>
          </a:p>
        </p:txBody>
      </p:sp>
      <p:pic>
        <p:nvPicPr>
          <p:cNvPr id="6146" name="Picture 2" descr="http://his.img.pravda.com/images/doc/a/f/afbf5fb-zakazux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637" y="2333222"/>
            <a:ext cx="16764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Михайлина Коцюбинська, 1948 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480" y="809960"/>
            <a:ext cx="3646823" cy="456625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Кириченко Світлана Тихонівн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724" y="1317792"/>
            <a:ext cx="3550591" cy="355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51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15155"/>
            <a:ext cx="10515600" cy="5661808"/>
          </a:xfrm>
        </p:spPr>
        <p:txBody>
          <a:bodyPr/>
          <a:lstStyle/>
          <a:p>
            <a:pPr marL="0" indent="0">
              <a:buNone/>
            </a:pPr>
            <a:r>
              <a:rPr lang="uk-UA" dirty="0" smtClean="0"/>
              <a:t>пробуємо читати</a:t>
            </a:r>
          </a:p>
          <a:p>
            <a:r>
              <a:rPr lang="ru-RU" dirty="0"/>
              <a:t>«Круговерть» (1965)</a:t>
            </a:r>
          </a:p>
          <a:p>
            <a:r>
              <a:rPr lang="ru-RU" dirty="0"/>
              <a:t>«</a:t>
            </a:r>
            <a:r>
              <a:rPr lang="ru-RU" dirty="0" err="1"/>
              <a:t>Зимові</a:t>
            </a:r>
            <a:r>
              <a:rPr lang="ru-RU" dirty="0"/>
              <a:t> дерева» (1970)</a:t>
            </a:r>
          </a:p>
          <a:p>
            <a:r>
              <a:rPr lang="ru-RU" dirty="0"/>
              <a:t>«Веселий </a:t>
            </a:r>
            <a:r>
              <a:rPr lang="ru-RU" dirty="0" err="1"/>
              <a:t>цвинтар</a:t>
            </a:r>
            <a:r>
              <a:rPr lang="ru-RU" dirty="0"/>
              <a:t>» (1971)</a:t>
            </a:r>
          </a:p>
          <a:p>
            <a:r>
              <a:rPr lang="ru-RU" dirty="0"/>
              <a:t>«Час </a:t>
            </a:r>
            <a:r>
              <a:rPr lang="ru-RU" dirty="0" err="1"/>
              <a:t>творчості</a:t>
            </a:r>
            <a:r>
              <a:rPr lang="ru-RU" dirty="0"/>
              <a:t> / </a:t>
            </a:r>
            <a:r>
              <a:rPr lang="ru-RU" dirty="0" err="1"/>
              <a:t>Dichtenszeit</a:t>
            </a:r>
            <a:r>
              <a:rPr lang="ru-RU" dirty="0"/>
              <a:t>» (1972</a:t>
            </a:r>
            <a:r>
              <a:rPr lang="ru-RU" dirty="0" smtClean="0"/>
              <a:t>)</a:t>
            </a:r>
          </a:p>
          <a:p>
            <a:r>
              <a:rPr lang="ru-RU" dirty="0" smtClean="0"/>
              <a:t>«</a:t>
            </a:r>
            <a:r>
              <a:rPr lang="ru-RU" dirty="0" err="1" smtClean="0"/>
              <a:t>Свіча</a:t>
            </a:r>
            <a:r>
              <a:rPr lang="ru-RU" dirty="0" smtClean="0"/>
              <a:t> у </a:t>
            </a:r>
            <a:r>
              <a:rPr lang="ru-RU" dirty="0" err="1" smtClean="0"/>
              <a:t>свічад</a:t>
            </a:r>
            <a:r>
              <a:rPr lang="ru-RU" dirty="0" err="1"/>
              <a:t>і</a:t>
            </a:r>
            <a:r>
              <a:rPr lang="ru-RU" dirty="0" smtClean="0"/>
              <a:t>» (1977)</a:t>
            </a:r>
            <a:endParaRPr lang="ru-RU" dirty="0"/>
          </a:p>
          <a:p>
            <a:r>
              <a:rPr lang="ru-RU" dirty="0"/>
              <a:t>«</a:t>
            </a:r>
            <a:r>
              <a:rPr lang="ru-RU" dirty="0" err="1"/>
              <a:t>Палімпсести</a:t>
            </a:r>
            <a:r>
              <a:rPr lang="ru-RU" dirty="0"/>
              <a:t>» (1971–1977, </a:t>
            </a:r>
            <a:r>
              <a:rPr lang="ru-RU" dirty="0" err="1"/>
              <a:t>опублікована</a:t>
            </a:r>
            <a:r>
              <a:rPr lang="ru-RU" dirty="0"/>
              <a:t> 1986)</a:t>
            </a:r>
          </a:p>
          <a:p>
            <a:pPr marL="0" indent="0">
              <a:buNone/>
            </a:pPr>
            <a:endParaRPr lang="uk-UA" dirty="0" smtClean="0"/>
          </a:p>
          <a:p>
            <a:pPr marL="0" indent="0">
              <a:buNone/>
            </a:pPr>
            <a:endParaRPr lang="uk-UA" dirty="0" smtClean="0"/>
          </a:p>
          <a:p>
            <a:pPr marL="0" indent="0">
              <a:buNone/>
            </a:pPr>
            <a:endParaRPr lang="uk-UA" dirty="0"/>
          </a:p>
        </p:txBody>
      </p:sp>
      <p:pic>
        <p:nvPicPr>
          <p:cNvPr id="4" name="Picture 2" descr="Результат пошуку зображень за запитом &quot;скульптурні портрети стус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772" y="2936381"/>
            <a:ext cx="2619640" cy="338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50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15765"/>
            <a:ext cx="10515600" cy="6365339"/>
          </a:xfrm>
        </p:spPr>
        <p:txBody>
          <a:bodyPr>
            <a:normAutofit fontScale="62500" lnSpcReduction="20000"/>
          </a:bodyPr>
          <a:lstStyle/>
          <a:p>
            <a:r>
              <a:rPr lang="uk-UA" i="1" dirty="0"/>
              <a:t>Стус, Василь.</a:t>
            </a:r>
            <a:r>
              <a:rPr lang="uk-UA" dirty="0"/>
              <a:t> Вибране [Текст] : [вірші, проза, листи] / Василь Стус ; [</a:t>
            </a:r>
            <a:r>
              <a:rPr lang="uk-UA" dirty="0" err="1"/>
              <a:t>упоряд</a:t>
            </a:r>
            <a:r>
              <a:rPr lang="uk-UA" dirty="0"/>
              <a:t>., </a:t>
            </a:r>
            <a:r>
              <a:rPr lang="uk-UA" dirty="0" err="1"/>
              <a:t>передм</a:t>
            </a:r>
            <a:r>
              <a:rPr lang="uk-UA" dirty="0"/>
              <a:t>., с. 3—22, Д. Стус] . — Харків : Час читати, 2016. — 539, [1] с.</a:t>
            </a:r>
          </a:p>
          <a:p>
            <a:r>
              <a:rPr lang="uk-UA" dirty="0"/>
              <a:t>«Свіча в свічаді» — видана 1977 р. за кордоном, видавництвом «Сучасність».</a:t>
            </a:r>
          </a:p>
          <a:p>
            <a:r>
              <a:rPr lang="uk-UA" dirty="0"/>
              <a:t>«Дорога болю» (1990)</a:t>
            </a:r>
          </a:p>
          <a:p>
            <a:r>
              <a:rPr lang="uk-UA" dirty="0"/>
              <a:t>«Під тягарем хреста» (1991)</a:t>
            </a:r>
          </a:p>
          <a:p>
            <a:r>
              <a:rPr lang="uk-UA" dirty="0"/>
              <a:t>«Вікна в </a:t>
            </a:r>
            <a:r>
              <a:rPr lang="uk-UA" dirty="0" err="1"/>
              <a:t>позапростір</a:t>
            </a:r>
            <a:r>
              <a:rPr lang="uk-UA" dirty="0"/>
              <a:t>» (1992</a:t>
            </a:r>
            <a:r>
              <a:rPr lang="uk-UA" dirty="0" smtClean="0"/>
              <a:t>)</a:t>
            </a:r>
            <a:endParaRPr lang="uk-UA" dirty="0"/>
          </a:p>
          <a:p>
            <a:r>
              <a:rPr lang="uk-UA" i="1" dirty="0"/>
              <a:t>Стус Василь.</a:t>
            </a:r>
            <a:r>
              <a:rPr lang="uk-UA" dirty="0"/>
              <a:t> Вибране: Поезії / </a:t>
            </a:r>
            <a:r>
              <a:rPr lang="uk-UA" dirty="0" err="1"/>
              <a:t>Упоряд</a:t>
            </a:r>
            <a:r>
              <a:rPr lang="uk-UA" dirty="0"/>
              <a:t>. А. І. Лазаренко. — Донецьк : Донбас, 1998. — 203 с.</a:t>
            </a:r>
          </a:p>
          <a:p>
            <a:r>
              <a:rPr lang="uk-UA" i="1" dirty="0"/>
              <a:t>Стус Василь.</a:t>
            </a:r>
            <a:r>
              <a:rPr lang="uk-UA" dirty="0"/>
              <a:t> Вікна в </a:t>
            </a:r>
            <a:r>
              <a:rPr lang="uk-UA" dirty="0" err="1"/>
              <a:t>позапростір</a:t>
            </a:r>
            <a:r>
              <a:rPr lang="uk-UA" dirty="0"/>
              <a:t>: Вірші, статті, листи, щоденникові записи. Для ст. </a:t>
            </a:r>
            <a:r>
              <a:rPr lang="uk-UA" dirty="0" err="1"/>
              <a:t>шк</a:t>
            </a:r>
            <a:r>
              <a:rPr lang="uk-UA" dirty="0"/>
              <a:t>. віку. — К. : Веселка, 1992. — 262 с.</a:t>
            </a:r>
          </a:p>
          <a:p>
            <a:r>
              <a:rPr lang="uk-UA" i="1" dirty="0"/>
              <a:t>Стус Василь</a:t>
            </a:r>
            <a:r>
              <a:rPr lang="uk-UA" dirty="0"/>
              <a:t>. Дорога болю: Поезії / Упор. та післямова М. Х. Коцюбинської. — К. : Рад. письменник, 1990. — 211 с.</a:t>
            </a:r>
          </a:p>
          <a:p>
            <a:r>
              <a:rPr lang="uk-UA" i="1" dirty="0"/>
              <a:t>Стус Василь.</a:t>
            </a:r>
            <a:r>
              <a:rPr lang="uk-UA" dirty="0"/>
              <a:t> Зимові дерева: Перша збірка поезій. </a:t>
            </a:r>
            <a:r>
              <a:rPr lang="uk-UA" dirty="0" smtClean="0"/>
              <a:t>- </a:t>
            </a:r>
            <a:r>
              <a:rPr lang="uk-UA" dirty="0"/>
              <a:t>1980. — 206 с.</a:t>
            </a:r>
          </a:p>
          <a:p>
            <a:r>
              <a:rPr lang="uk-UA" i="1" dirty="0"/>
              <a:t>Стус Василь.</a:t>
            </a:r>
            <a:r>
              <a:rPr lang="uk-UA" dirty="0"/>
              <a:t> Золотокоса красуня: Вірші / Упор. Д. Стус. — К., 1992. — 47 с.</a:t>
            </a:r>
          </a:p>
          <a:p>
            <a:r>
              <a:rPr lang="uk-UA" i="1" dirty="0"/>
              <a:t>Стус Василь.</a:t>
            </a:r>
            <a:r>
              <a:rPr lang="uk-UA" dirty="0"/>
              <a:t> Листи до сина. — </a:t>
            </a:r>
            <a:r>
              <a:rPr lang="en-US" dirty="0"/>
              <a:t>I</a:t>
            </a:r>
            <a:r>
              <a:rPr lang="uk-UA" dirty="0"/>
              <a:t>в.-</a:t>
            </a:r>
            <a:r>
              <a:rPr lang="uk-UA" dirty="0" err="1"/>
              <a:t>Фр</a:t>
            </a:r>
            <a:r>
              <a:rPr lang="uk-UA" dirty="0"/>
              <a:t>. : Лілея-НВ, 2001. — 192 с.</a:t>
            </a:r>
          </a:p>
          <a:p>
            <a:r>
              <a:rPr lang="uk-UA" i="1" dirty="0"/>
              <a:t>Стус Василь.</a:t>
            </a:r>
            <a:r>
              <a:rPr lang="uk-UA" dirty="0"/>
              <a:t> Палімпсест. Вибране / Упор. Д. Стус. — К. : Факт, 2003. — 432 с.</a:t>
            </a:r>
          </a:p>
          <a:p>
            <a:r>
              <a:rPr lang="uk-UA" i="1" dirty="0"/>
              <a:t>Стус Василь.</a:t>
            </a:r>
            <a:r>
              <a:rPr lang="uk-UA" dirty="0"/>
              <a:t> Під тягарем хреста. — </a:t>
            </a:r>
            <a:r>
              <a:rPr lang="uk-UA" dirty="0" err="1"/>
              <a:t>Льв</a:t>
            </a:r>
            <a:r>
              <a:rPr lang="uk-UA" dirty="0" smtClean="0"/>
              <a:t>., </a:t>
            </a:r>
            <a:r>
              <a:rPr lang="uk-UA" dirty="0"/>
              <a:t>1991. — 159 с.</a:t>
            </a:r>
          </a:p>
          <a:p>
            <a:r>
              <a:rPr lang="uk-UA" i="1" dirty="0"/>
              <a:t>Стус Василь.</a:t>
            </a:r>
            <a:r>
              <a:rPr lang="uk-UA" dirty="0"/>
              <a:t> Твори: У 4 т., 6 </a:t>
            </a:r>
            <a:r>
              <a:rPr lang="uk-UA" dirty="0" err="1"/>
              <a:t>кн</a:t>
            </a:r>
            <a:r>
              <a:rPr lang="uk-UA" dirty="0"/>
              <a:t>. / НАН України, Ін-т літератури ім. Т. Г. Шевченка. — </a:t>
            </a:r>
            <a:r>
              <a:rPr lang="uk-UA" dirty="0" err="1"/>
              <a:t>Льв</a:t>
            </a:r>
            <a:r>
              <a:rPr lang="uk-UA" dirty="0"/>
              <a:t>. : Просвіта, 1994—1999.</a:t>
            </a:r>
          </a:p>
          <a:p>
            <a:r>
              <a:rPr lang="uk-UA" i="1" dirty="0"/>
              <a:t>Стус Василь.</a:t>
            </a:r>
            <a:r>
              <a:rPr lang="uk-UA" dirty="0"/>
              <a:t> Вечір. Зламана віть. — К</a:t>
            </a:r>
            <a:r>
              <a:rPr lang="uk-UA" dirty="0" smtClean="0"/>
              <a:t>., </a:t>
            </a:r>
            <a:r>
              <a:rPr lang="uk-UA" dirty="0"/>
              <a:t>1999. — 384 с. </a:t>
            </a:r>
            <a:endParaRPr lang="en-US" dirty="0"/>
          </a:p>
          <a:p>
            <a:r>
              <a:rPr lang="uk-UA" i="1" dirty="0"/>
              <a:t>Стус Василь.</a:t>
            </a:r>
            <a:r>
              <a:rPr lang="uk-UA" dirty="0"/>
              <a:t> Небо. Кручі. Провалля. Вода / Василь Стус, Дмитро Стус </a:t>
            </a:r>
            <a:r>
              <a:rPr lang="uk-UA" dirty="0" err="1"/>
              <a:t>ілюстр</a:t>
            </a:r>
            <a:r>
              <a:rPr lang="uk-UA" dirty="0"/>
              <a:t>. Мороз Марина. — Л</a:t>
            </a:r>
            <a:r>
              <a:rPr lang="uk-UA" dirty="0" smtClean="0"/>
              <a:t>., </a:t>
            </a:r>
            <a:r>
              <a:rPr lang="uk-UA" dirty="0"/>
              <a:t>2015. — 410 с.</a:t>
            </a:r>
          </a:p>
          <a:p>
            <a:endParaRPr lang="uk-UA" dirty="0"/>
          </a:p>
        </p:txBody>
      </p:sp>
    </p:spTree>
    <p:extLst>
      <p:ext uri="{BB962C8B-B14F-4D97-AF65-F5344CB8AC3E}">
        <p14:creationId xmlns:p14="http://schemas.microsoft.com/office/powerpoint/2010/main" val="2642556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Досліджуємо, інтерпретуємо…</a:t>
            </a:r>
            <a:br>
              <a:rPr lang="uk-UA" dirty="0" smtClean="0"/>
            </a:br>
            <a:endParaRPr lang="uk-UA" dirty="0"/>
          </a:p>
        </p:txBody>
      </p:sp>
      <p:sp>
        <p:nvSpPr>
          <p:cNvPr id="3" name="Объект 2"/>
          <p:cNvSpPr>
            <a:spLocks noGrp="1"/>
          </p:cNvSpPr>
          <p:nvPr>
            <p:ph idx="1"/>
          </p:nvPr>
        </p:nvSpPr>
        <p:spPr/>
        <p:txBody>
          <a:bodyPr/>
          <a:lstStyle/>
          <a:p>
            <a:pPr marL="0" indent="0">
              <a:buNone/>
            </a:pPr>
            <a:endParaRPr lang="uk-UA" dirty="0" smtClean="0"/>
          </a:p>
          <a:p>
            <a:endParaRPr lang="uk-UA" dirty="0"/>
          </a:p>
        </p:txBody>
      </p:sp>
      <p:pic>
        <p:nvPicPr>
          <p:cNvPr id="7170" name="Picture 2" descr="Світлина від Василь Сту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9752" y="669227"/>
            <a:ext cx="3598661" cy="509131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78287" y="979946"/>
            <a:ext cx="6096000" cy="4247317"/>
          </a:xfrm>
          <a:prstGeom prst="rect">
            <a:avLst/>
          </a:prstGeom>
        </p:spPr>
        <p:txBody>
          <a:bodyPr>
            <a:spAutoFit/>
          </a:bodyPr>
          <a:lstStyle/>
          <a:p>
            <a:pPr indent="450215" algn="just">
              <a:lnSpc>
                <a:spcPct val="150000"/>
              </a:lnSpc>
              <a:spcAft>
                <a:spcPts val="0"/>
              </a:spcAft>
            </a:pPr>
            <a:r>
              <a:rPr lang="uk-UA" dirty="0" smtClean="0">
                <a:effectLst/>
                <a:latin typeface="Times New Roman" panose="02020603050405020304" pitchFamily="18" charset="0"/>
                <a:ea typeface="Times New Roman" panose="02020603050405020304" pitchFamily="18" charset="0"/>
              </a:rPr>
              <a:t>Дослідники, услід за М. Коцюбинською та Ю. Шерехом (</a:t>
            </a:r>
            <a:r>
              <a:rPr lang="uk-UA" dirty="0" err="1" smtClean="0">
                <a:effectLst/>
                <a:latin typeface="Times New Roman" panose="02020603050405020304" pitchFamily="18" charset="0"/>
                <a:ea typeface="Times New Roman" panose="02020603050405020304" pitchFamily="18" charset="0"/>
              </a:rPr>
              <a:t>Шевельовим</a:t>
            </a:r>
            <a:r>
              <a:rPr lang="uk-UA" dirty="0" smtClean="0">
                <a:effectLst/>
                <a:latin typeface="Times New Roman" panose="02020603050405020304" pitchFamily="18" charset="0"/>
                <a:ea typeface="Times New Roman" panose="02020603050405020304" pitchFamily="18" charset="0"/>
              </a:rPr>
              <a:t>), продовжують вивчати особливості </a:t>
            </a:r>
            <a:r>
              <a:rPr lang="uk-UA" dirty="0" err="1" smtClean="0">
                <a:effectLst/>
                <a:latin typeface="Times New Roman" panose="02020603050405020304" pitchFamily="18" charset="0"/>
                <a:ea typeface="Times New Roman" panose="02020603050405020304" pitchFamily="18" charset="0"/>
              </a:rPr>
              <a:t>Стусової</a:t>
            </a:r>
            <a:r>
              <a:rPr lang="uk-UA" dirty="0" smtClean="0">
                <a:effectLst/>
                <a:latin typeface="Times New Roman" panose="02020603050405020304" pitchFamily="18" charset="0"/>
                <a:ea typeface="Times New Roman" panose="02020603050405020304" pitchFamily="18" charset="0"/>
              </a:rPr>
              <a:t> поетики (А. Бондаренко, Г. </a:t>
            </a:r>
            <a:r>
              <a:rPr lang="uk-UA" dirty="0" err="1" smtClean="0">
                <a:effectLst/>
                <a:latin typeface="Times New Roman" panose="02020603050405020304" pitchFamily="18" charset="0"/>
                <a:ea typeface="Times New Roman" panose="02020603050405020304" pitchFamily="18" charset="0"/>
              </a:rPr>
              <a:t>Віват</a:t>
            </a:r>
            <a:r>
              <a:rPr lang="uk-UA" dirty="0" smtClean="0">
                <a:effectLst/>
                <a:latin typeface="Times New Roman" panose="02020603050405020304" pitchFamily="18" charset="0"/>
                <a:ea typeface="Times New Roman" panose="02020603050405020304" pitchFamily="18" charset="0"/>
              </a:rPr>
              <a:t>, Л. </a:t>
            </a:r>
            <a:r>
              <a:rPr lang="uk-UA" dirty="0" err="1" smtClean="0">
                <a:effectLst/>
                <a:latin typeface="Times New Roman" panose="02020603050405020304" pitchFamily="18" charset="0"/>
                <a:ea typeface="Times New Roman" panose="02020603050405020304" pitchFamily="18" charset="0"/>
              </a:rPr>
              <a:t>Оліференко</a:t>
            </a:r>
            <a:r>
              <a:rPr lang="uk-UA" dirty="0" smtClean="0">
                <a:effectLst/>
                <a:latin typeface="Times New Roman" panose="02020603050405020304" pitchFamily="18" charset="0"/>
                <a:ea typeface="Times New Roman" panose="02020603050405020304" pitchFamily="18" charset="0"/>
              </a:rPr>
              <a:t>, С. </a:t>
            </a:r>
            <a:r>
              <a:rPr lang="uk-UA" dirty="0" err="1" smtClean="0">
                <a:effectLst/>
                <a:latin typeface="Times New Roman" panose="02020603050405020304" pitchFamily="18" charset="0"/>
                <a:ea typeface="Times New Roman" panose="02020603050405020304" pitchFamily="18" charset="0"/>
              </a:rPr>
              <a:t>Саковець</a:t>
            </a:r>
            <a:r>
              <a:rPr lang="uk-UA" dirty="0" smtClean="0">
                <a:effectLst/>
                <a:latin typeface="Times New Roman" panose="02020603050405020304" pitchFamily="18" charset="0"/>
                <a:ea typeface="Times New Roman" panose="02020603050405020304" pitchFamily="18" charset="0"/>
              </a:rPr>
              <a:t>), осмислюють впливи на неї німецькомовних письменників (Г. </a:t>
            </a:r>
            <a:r>
              <a:rPr lang="uk-UA" dirty="0" err="1" smtClean="0">
                <a:effectLst/>
                <a:latin typeface="Times New Roman" panose="02020603050405020304" pitchFamily="18" charset="0"/>
                <a:ea typeface="Times New Roman" panose="02020603050405020304" pitchFamily="18" charset="0"/>
              </a:rPr>
              <a:t>Колодкевич</a:t>
            </a:r>
            <a:r>
              <a:rPr lang="uk-UA" dirty="0" smtClean="0">
                <a:effectLst/>
                <a:latin typeface="Times New Roman" panose="02020603050405020304" pitchFamily="18" charset="0"/>
                <a:ea typeface="Times New Roman" panose="02020603050405020304" pitchFamily="18" charset="0"/>
              </a:rPr>
              <a:t>, Л. Кравченко, Д. Наливайко, Л. Рудницький, Б. Рубчак), аналізують </a:t>
            </a:r>
            <a:r>
              <a:rPr lang="uk-UA" dirty="0" err="1" smtClean="0">
                <a:effectLst/>
                <a:latin typeface="Times New Roman" panose="02020603050405020304" pitchFamily="18" charset="0"/>
                <a:ea typeface="Times New Roman" panose="02020603050405020304" pitchFamily="18" charset="0"/>
              </a:rPr>
              <a:t>екзистенційну</a:t>
            </a:r>
            <a:r>
              <a:rPr lang="uk-UA" dirty="0" smtClean="0">
                <a:effectLst/>
                <a:latin typeface="Times New Roman" panose="02020603050405020304" pitchFamily="18" charset="0"/>
                <a:ea typeface="Times New Roman" panose="02020603050405020304" pitchFamily="18" charset="0"/>
              </a:rPr>
              <a:t> складову поетової творчості (Є. Іщенко, О. </a:t>
            </a:r>
            <a:r>
              <a:rPr lang="uk-UA" dirty="0" err="1" smtClean="0">
                <a:effectLst/>
                <a:latin typeface="Times New Roman" panose="02020603050405020304" pitchFamily="18" charset="0"/>
                <a:ea typeface="Times New Roman" panose="02020603050405020304" pitchFamily="18" charset="0"/>
              </a:rPr>
              <a:t>Росінська</a:t>
            </a:r>
            <a:r>
              <a:rPr lang="uk-UA" dirty="0" smtClean="0">
                <a:effectLst/>
                <a:latin typeface="Times New Roman" panose="02020603050405020304" pitchFamily="18" charset="0"/>
                <a:ea typeface="Times New Roman" panose="02020603050405020304" pitchFamily="18" charset="0"/>
              </a:rPr>
              <a:t>, М.</a:t>
            </a:r>
            <a:r>
              <a:rPr lang="en-US" dirty="0" smtClean="0">
                <a:effectLst/>
                <a:latin typeface="Times New Roman" panose="02020603050405020304" pitchFamily="18" charset="0"/>
                <a:ea typeface="Times New Roman" panose="02020603050405020304" pitchFamily="18" charset="0"/>
              </a:rPr>
              <a:t> </a:t>
            </a:r>
            <a:r>
              <a:rPr lang="uk-UA" dirty="0" err="1" smtClean="0">
                <a:effectLst/>
                <a:latin typeface="Times New Roman" panose="02020603050405020304" pitchFamily="18" charset="0"/>
                <a:ea typeface="Times New Roman" panose="02020603050405020304" pitchFamily="18" charset="0"/>
              </a:rPr>
              <a:t>Сіробаба</a:t>
            </a:r>
            <a:r>
              <a:rPr lang="uk-UA" dirty="0" smtClean="0">
                <a:effectLst/>
                <a:latin typeface="Times New Roman" panose="02020603050405020304" pitchFamily="18" charset="0"/>
                <a:ea typeface="Times New Roman" panose="02020603050405020304" pitchFamily="18" charset="0"/>
              </a:rPr>
              <a:t>, М. Ткачук), вивчають його епістолярій (Н. </a:t>
            </a:r>
            <a:r>
              <a:rPr lang="uk-UA" dirty="0" err="1" smtClean="0">
                <a:effectLst/>
                <a:latin typeface="Times New Roman" panose="02020603050405020304" pitchFamily="18" charset="0"/>
                <a:ea typeface="Times New Roman" panose="02020603050405020304" pitchFamily="18" charset="0"/>
              </a:rPr>
              <a:t>Глушковецька</a:t>
            </a:r>
            <a:r>
              <a:rPr lang="uk-UA" dirty="0" smtClean="0">
                <a:effectLst/>
                <a:latin typeface="Times New Roman" panose="02020603050405020304" pitchFamily="18" charset="0"/>
                <a:ea typeface="Times New Roman" panose="02020603050405020304" pitchFamily="18" charset="0"/>
              </a:rPr>
              <a:t>, Н. </a:t>
            </a:r>
            <a:r>
              <a:rPr lang="uk-UA" dirty="0" err="1" smtClean="0">
                <a:effectLst/>
                <a:latin typeface="Times New Roman" panose="02020603050405020304" pitchFamily="18" charset="0"/>
                <a:ea typeface="Times New Roman" panose="02020603050405020304" pitchFamily="18" charset="0"/>
              </a:rPr>
              <a:t>Загоруйко</a:t>
            </a:r>
            <a:r>
              <a:rPr lang="uk-UA" dirty="0" smtClean="0">
                <a:effectLst/>
                <a:latin typeface="Times New Roman" panose="02020603050405020304" pitchFamily="18" charset="0"/>
                <a:ea typeface="Times New Roman" panose="02020603050405020304" pitchFamily="18" charset="0"/>
              </a:rPr>
              <a:t>, В. Кузнецов, Г. </a:t>
            </a:r>
            <a:r>
              <a:rPr lang="uk-UA" dirty="0" err="1" smtClean="0">
                <a:effectLst/>
                <a:latin typeface="Times New Roman" panose="02020603050405020304" pitchFamily="18" charset="0"/>
                <a:ea typeface="Times New Roman" panose="02020603050405020304" pitchFamily="18" charset="0"/>
              </a:rPr>
              <a:t>Мазоха</a:t>
            </a:r>
            <a:r>
              <a:rPr lang="uk-UA" dirty="0" smtClean="0">
                <a:effectLst/>
                <a:latin typeface="Times New Roman" panose="02020603050405020304" pitchFamily="18" charset="0"/>
                <a:ea typeface="Times New Roman" panose="02020603050405020304" pitchFamily="18" charset="0"/>
              </a:rPr>
              <a:t>, В. Соболь). </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7964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12077</TotalTime>
  <Words>562</Words>
  <Application>Microsoft Office PowerPoint</Application>
  <PresentationFormat>Широкоэкранный</PresentationFormat>
  <Paragraphs>100</Paragraphs>
  <Slides>29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Calibri Light</vt:lpstr>
      <vt:lpstr>Times New Roman</vt:lpstr>
      <vt:lpstr>Тема Office</vt:lpstr>
      <vt:lpstr>Василь Стус. 80: 34vs13</vt:lpstr>
      <vt:lpstr>Три способи буття Василя Стуса</vt:lpstr>
      <vt:lpstr>Презентация PowerPoint</vt:lpstr>
      <vt:lpstr>Ми і Стус </vt:lpstr>
      <vt:lpstr>Презентация PowerPoint</vt:lpstr>
      <vt:lpstr>Ми і Стус</vt:lpstr>
      <vt:lpstr>Презентация PowerPoint</vt:lpstr>
      <vt:lpstr>Презентация PowerPoint</vt:lpstr>
      <vt:lpstr>Досліджуємо, інтерпретуємо… </vt:lpstr>
      <vt:lpstr>Дійсний спосіб… Стус… 32 роки без нього…</vt:lpstr>
      <vt:lpstr>6 січня 1938 р. народився у с. Рахнівка на Вінничині</vt:lpstr>
      <vt:lpstr>1954-59 навчався на історико-філологічному факультеті педагогічного інституту </vt:lpstr>
      <vt:lpstr>1959 р. – 3 місяці працював учителем української мови та літератури у с. Таужне</vt:lpstr>
      <vt:lpstr>1959-1961 – служба в армії на Уралі</vt:lpstr>
      <vt:lpstr>1961-1963 – викладав українську мову у горлівській школі № 23, згодом працював у шахті</vt:lpstr>
      <vt:lpstr>1965: вересень, 1966: листопад… «Круговерть»…</vt:lpstr>
      <vt:lpstr>12 січня 1972 – перший арешт і «Час творчості»</vt:lpstr>
      <vt:lpstr>Презентация PowerPoint</vt:lpstr>
      <vt:lpstr> 1977 вислали у селище Імені Матросова Магаданської області, де він працював до 1979 на золотих копальнях. З ув'язнення звернувся із заявою до Верховної Ради СРСР з відмовою від громадянства: «…мати радянське громадянство є неможливою для мене річчю. Бути радянським громадянином — значить бути рабом…»</vt:lpstr>
      <vt:lpstr>У травні 1980 був знову заарештований, визнаний особливо небезпечним рецидивістом і у вересні засуджений на 10 років примусових робіт і 5 років заслання. Відмовився від призначеного йому адвоката Віктора Медведчука, намагаючись самому здійснити свій захист. За це Стуса вивели із зали суду і вирок йому зачитали без нього. </vt:lpstr>
      <vt:lpstr>Наказовий спосіб… Творчість…</vt:lpstr>
      <vt:lpstr>Презентация PowerPoint</vt:lpstr>
      <vt:lpstr>Презентация PowerPoint</vt:lpstr>
      <vt:lpstr> «...Перш ніж перед вікнами його помешкання зупинився автомобіль із працівниками державної безпеки, Василь Стус іще встиг написати «Веселий цвинтар» (1970). За словами Михайлини Коцюбинської, це «цікавий поетичний документ протесту проти інтелектуального застою, параду абсурдів і порожніх слів, проти імітації живого життя, якої органічно не сприймав його дух. ...Цвинтар душ, цвинтар сподівань, які доводиться ховати зовсім юними, адже вони, здавалося б, щойно народилися в недовгі роки Ренесансу 1960-х». </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Василь Стус. 80: 34vs13</dc:title>
  <dc:creator>OLJA</dc:creator>
  <cp:lastModifiedBy>Пользователь Windows</cp:lastModifiedBy>
  <cp:revision>51</cp:revision>
  <dcterms:created xsi:type="dcterms:W3CDTF">2018-04-01T20:45:11Z</dcterms:created>
  <dcterms:modified xsi:type="dcterms:W3CDTF">2020-04-17T11:09:38Z</dcterms:modified>
</cp:coreProperties>
</file>