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itopys.org.ua/rizne/ukrtabl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мова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попрощатися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міфами, щоб вижити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35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12551"/>
              </p:ext>
            </p:extLst>
          </p:nvPr>
        </p:nvGraphicFramePr>
        <p:xfrm>
          <a:off x="669702" y="437884"/>
          <a:ext cx="10509161" cy="6163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27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Юрій Шевельов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 (1908-2002)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92" marR="4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1) </a:t>
                      </a:r>
                      <a:r>
                        <a:rPr lang="uk-UA" sz="1400" dirty="0" err="1">
                          <a:effectLst/>
                        </a:rPr>
                        <a:t>протоукраїнська</a:t>
                      </a:r>
                      <a:r>
                        <a:rPr lang="uk-UA" sz="1400" dirty="0">
                          <a:effectLst/>
                        </a:rPr>
                        <a:t> мова (7-11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2) староукраїнська мова (11-14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3) </a:t>
                      </a:r>
                      <a:r>
                        <a:rPr lang="uk-UA" sz="1400" dirty="0" err="1">
                          <a:effectLst/>
                        </a:rPr>
                        <a:t>середньоукраїнська</a:t>
                      </a:r>
                      <a:r>
                        <a:rPr lang="uk-UA" sz="1400" dirty="0">
                          <a:effectLst/>
                        </a:rPr>
                        <a:t> мова: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А) рання </a:t>
                      </a:r>
                      <a:r>
                        <a:rPr lang="uk-UA" sz="1400" dirty="0" err="1">
                          <a:effectLst/>
                        </a:rPr>
                        <a:t>середньоукраїнська</a:t>
                      </a:r>
                      <a:r>
                        <a:rPr lang="uk-UA" sz="1400" dirty="0">
                          <a:effectLst/>
                        </a:rPr>
                        <a:t> мова (к. 14 – к. 16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Б) </a:t>
                      </a:r>
                      <a:r>
                        <a:rPr lang="uk-UA" sz="1400" dirty="0" err="1">
                          <a:effectLst/>
                        </a:rPr>
                        <a:t>середньоукраїнська</a:t>
                      </a:r>
                      <a:r>
                        <a:rPr lang="uk-UA" sz="1400" dirty="0">
                          <a:effectLst/>
                        </a:rPr>
                        <a:t> мова (к. 16 – </a:t>
                      </a:r>
                      <a:r>
                        <a:rPr lang="uk-UA" sz="1400" dirty="0" err="1">
                          <a:effectLst/>
                        </a:rPr>
                        <a:t>поч</a:t>
                      </a:r>
                      <a:r>
                        <a:rPr lang="uk-UA" sz="1400" dirty="0">
                          <a:effectLst/>
                        </a:rPr>
                        <a:t>. 18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В) пізня </a:t>
                      </a:r>
                      <a:r>
                        <a:rPr lang="uk-UA" sz="1400" dirty="0" err="1">
                          <a:effectLst/>
                        </a:rPr>
                        <a:t>середньоукраїнська</a:t>
                      </a:r>
                      <a:r>
                        <a:rPr lang="uk-UA" sz="1400" dirty="0">
                          <a:effectLst/>
                        </a:rPr>
                        <a:t> мова (</a:t>
                      </a:r>
                      <a:r>
                        <a:rPr lang="uk-UA" sz="1400" dirty="0" err="1">
                          <a:effectLst/>
                        </a:rPr>
                        <a:t>поч</a:t>
                      </a:r>
                      <a:r>
                        <a:rPr lang="uk-UA" sz="1400" dirty="0">
                          <a:effectLst/>
                        </a:rPr>
                        <a:t>. 18 – </a:t>
                      </a:r>
                      <a:r>
                        <a:rPr lang="uk-UA" sz="1400" dirty="0" err="1">
                          <a:effectLst/>
                        </a:rPr>
                        <a:t>поч</a:t>
                      </a:r>
                      <a:r>
                        <a:rPr lang="uk-UA" sz="1400" dirty="0">
                          <a:effectLst/>
                        </a:rPr>
                        <a:t>. 19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4) нова українська мова (19 ст. – наш час)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Докладніше – тут </a:t>
                      </a:r>
                      <a:r>
                        <a:rPr lang="uk-UA" sz="1400" u="sng" dirty="0">
                          <a:effectLst/>
                          <a:hlinkClick r:id="rId2"/>
                        </a:rPr>
                        <a:t>http://litopys.org.ua/rizne/ukrtable.htm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92" marR="400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Агатангел Кримський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(1871-1945)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92" marR="4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1) праруська єдність – до 9 ст.;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2) </a:t>
                      </a:r>
                      <a:r>
                        <a:rPr lang="uk-UA" sz="1400" dirty="0" err="1">
                          <a:effectLst/>
                        </a:rPr>
                        <a:t>південноруська</a:t>
                      </a:r>
                      <a:r>
                        <a:rPr lang="uk-UA" sz="1400" dirty="0">
                          <a:effectLst/>
                        </a:rPr>
                        <a:t> мова – 10-14 ст. («остаточна формація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південноруської</a:t>
                      </a:r>
                      <a:r>
                        <a:rPr lang="uk-UA" sz="1400" dirty="0">
                          <a:effectLst/>
                        </a:rPr>
                        <a:t> мови – від 12 до 14 ст. )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92" marR="400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Іван Огієнко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(1882-1972)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92" marR="4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1) стара українська літературна мова (ІХ–ХVІ ст.):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А) церковнослов’янська мова (з ІХ ст.);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Б) нова </a:t>
                      </a:r>
                      <a:r>
                        <a:rPr lang="uk-UA" sz="1400" dirty="0" err="1">
                          <a:effectLst/>
                        </a:rPr>
                        <a:t>середньоцерковнослов’янська</a:t>
                      </a:r>
                      <a:r>
                        <a:rPr lang="uk-UA" sz="1400" dirty="0">
                          <a:effectLst/>
                        </a:rPr>
                        <a:t> мова (з ХІІ ст.);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В) актова мова (ХІV– ХVІ ст.);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2) нова українська літературна мова (з другої половини ХVІ ст.):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А) книжна українська мова (ХVІІ–ХVІІІ ст.);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Б) утвердження нової української літературної мови (з 1798 р.);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В) українська літературна мова доби русифікації (1917–1923 рр.);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Г) українська літературна мова доби українізації (1923–1933 рр.);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Ґ) українська літературна мова доби </a:t>
                      </a:r>
                      <a:r>
                        <a:rPr lang="uk-UA" sz="1400" dirty="0" err="1">
                          <a:effectLst/>
                        </a:rPr>
                        <a:t>комунізації</a:t>
                      </a:r>
                      <a:r>
                        <a:rPr lang="uk-UA" sz="1400" dirty="0">
                          <a:effectLst/>
                        </a:rPr>
                        <a:t> (з 1933 року).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92" marR="400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5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Василь </a:t>
                      </a:r>
                      <a:r>
                        <a:rPr lang="uk-UA" sz="1600" dirty="0" err="1">
                          <a:effectLst/>
                        </a:rPr>
                        <a:t>Німчук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(1933)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92" marR="400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1) </a:t>
                      </a:r>
                      <a:r>
                        <a:rPr lang="uk-UA" sz="1400" dirty="0" err="1">
                          <a:effectLst/>
                        </a:rPr>
                        <a:t>праслов</a:t>
                      </a:r>
                      <a:r>
                        <a:rPr lang="ru-RU" sz="1400" dirty="0">
                          <a:effectLst/>
                        </a:rPr>
                        <a:t>’</a:t>
                      </a:r>
                      <a:r>
                        <a:rPr lang="uk-UA" sz="1400" dirty="0" err="1">
                          <a:effectLst/>
                        </a:rPr>
                        <a:t>янська</a:t>
                      </a:r>
                      <a:r>
                        <a:rPr lang="uk-UA" sz="1400" dirty="0">
                          <a:effectLst/>
                        </a:rPr>
                        <a:t> мова з </a:t>
                      </a:r>
                      <a:r>
                        <a:rPr lang="uk-UA" sz="1400" dirty="0" err="1">
                          <a:effectLst/>
                        </a:rPr>
                        <a:t>протосхіднослов</a:t>
                      </a:r>
                      <a:r>
                        <a:rPr lang="ru-RU" sz="1400" dirty="0">
                          <a:effectLst/>
                        </a:rPr>
                        <a:t>’</a:t>
                      </a:r>
                      <a:r>
                        <a:rPr lang="uk-UA" sz="1400" dirty="0" err="1">
                          <a:effectLst/>
                        </a:rPr>
                        <a:t>янськими</a:t>
                      </a:r>
                      <a:r>
                        <a:rPr lang="uk-UA" sz="1400" dirty="0">
                          <a:effectLst/>
                        </a:rPr>
                        <a:t> діалектами в її складі;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2) давньоукраїнська мова (11 – 13 ст.);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3) </a:t>
                      </a:r>
                      <a:r>
                        <a:rPr lang="uk-UA" sz="1400" dirty="0" err="1">
                          <a:effectLst/>
                        </a:rPr>
                        <a:t>середньоукраїнська</a:t>
                      </a:r>
                      <a:r>
                        <a:rPr lang="uk-UA" sz="1400" dirty="0">
                          <a:effectLst/>
                        </a:rPr>
                        <a:t> мова, або </a:t>
                      </a:r>
                      <a:r>
                        <a:rPr lang="uk-UA" sz="1400" dirty="0" err="1">
                          <a:effectLst/>
                        </a:rPr>
                        <a:t>середньоукраїноруська</a:t>
                      </a:r>
                      <a:r>
                        <a:rPr lang="uk-UA" sz="1400" dirty="0">
                          <a:effectLst/>
                        </a:rPr>
                        <a:t> мова (14/15 – к. 17 ст.);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А) рання </a:t>
                      </a:r>
                      <a:r>
                        <a:rPr lang="uk-UA" sz="1400" dirty="0" err="1">
                          <a:effectLst/>
                        </a:rPr>
                        <a:t>середньоукраїнська</a:t>
                      </a:r>
                      <a:r>
                        <a:rPr lang="uk-UA" sz="1400" dirty="0">
                          <a:effectLst/>
                        </a:rPr>
                        <a:t> мова (14/15 – перша половина 16 ст.);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Б) пізня </a:t>
                      </a:r>
                      <a:r>
                        <a:rPr lang="uk-UA" sz="1400" dirty="0" err="1">
                          <a:effectLst/>
                        </a:rPr>
                        <a:t>середьоукраїнська</a:t>
                      </a:r>
                      <a:r>
                        <a:rPr lang="uk-UA" sz="1400" dirty="0">
                          <a:effectLst/>
                        </a:rPr>
                        <a:t> мова (друга половина 16 – кінець 17 ст.);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4) </a:t>
                      </a:r>
                      <a:r>
                        <a:rPr lang="uk-UA" sz="1400" dirty="0" err="1">
                          <a:effectLst/>
                        </a:rPr>
                        <a:t>новоукраїнська</a:t>
                      </a:r>
                      <a:r>
                        <a:rPr lang="uk-UA" sz="1400" dirty="0">
                          <a:effectLst/>
                        </a:rPr>
                        <a:t> мова (від кінця 17 с.)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92" marR="400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3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C:\Users\HOME\Downloads\61b90540a22311e7bc4617b0dc05b0e3.map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2" y="1120463"/>
            <a:ext cx="8422783" cy="3929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6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OLJA\Downloads\png (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5" y="1300766"/>
            <a:ext cx="8680360" cy="395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8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53" y="669702"/>
            <a:ext cx="10586433" cy="1616298"/>
          </a:xfrm>
        </p:spPr>
        <p:txBody>
          <a:bodyPr>
            <a:noAutofit/>
          </a:bodyPr>
          <a:lstStyle/>
          <a:p>
            <a:r>
              <a:rPr lang="uk-UA" sz="3200" dirty="0" smtClean="0"/>
              <a:t>Граматиці підкоряються навіть імператори</a:t>
            </a:r>
            <a:br>
              <a:rPr lang="uk-UA" sz="3200" dirty="0" smtClean="0"/>
            </a:br>
            <a:r>
              <a:rPr lang="uk-UA" sz="3200" dirty="0" smtClean="0"/>
              <a:t>Той, хто бажає реформи суспільства, має у своєму розпорядженні такий ефективний засіб, як реформа мови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89408"/>
            <a:ext cx="9601196" cy="3686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Приклади спроб впливу на суспільно-політичні настрої через зміну правопису: </a:t>
            </a:r>
          </a:p>
          <a:p>
            <a:pPr marL="0" indent="0">
              <a:buNone/>
            </a:pPr>
            <a:r>
              <a:rPr lang="uk-UA" dirty="0" smtClean="0"/>
              <a:t>1863 – Валуєвський циркуляр</a:t>
            </a:r>
          </a:p>
          <a:p>
            <a:pPr marL="0" indent="0">
              <a:buNone/>
            </a:pPr>
            <a:r>
              <a:rPr lang="uk-UA" dirty="0" smtClean="0"/>
              <a:t>1876 – Емський указ</a:t>
            </a:r>
          </a:p>
          <a:p>
            <a:pPr marL="0" indent="0">
              <a:buNone/>
            </a:pPr>
            <a:r>
              <a:rPr lang="uk-UA" dirty="0" smtClean="0"/>
              <a:t>1918 – «Найголовніші правила українського правопису» </a:t>
            </a:r>
          </a:p>
          <a:p>
            <a:pPr marL="0" indent="0">
              <a:buNone/>
            </a:pPr>
            <a:r>
              <a:rPr lang="uk-UA" dirty="0" smtClean="0"/>
              <a:t>1933 – скасування «харківського» правопису («</a:t>
            </a:r>
            <a:r>
              <a:rPr lang="uk-UA" dirty="0" err="1" smtClean="0"/>
              <a:t>скрипниківки</a:t>
            </a:r>
            <a:r>
              <a:rPr lang="uk-UA" dirty="0" smtClean="0"/>
              <a:t>» (1929)), правопис-33 Кагановича</a:t>
            </a:r>
          </a:p>
          <a:p>
            <a:pPr marL="0" indent="0">
              <a:buNone/>
            </a:pPr>
            <a:r>
              <a:rPr lang="uk-UA" dirty="0" smtClean="0"/>
              <a:t>1945-46 – «перший» правопис, 1960 – «другий», 1990 – «третій»</a:t>
            </a:r>
          </a:p>
          <a:p>
            <a:pPr marL="0" indent="0">
              <a:buNone/>
            </a:pPr>
            <a:r>
              <a:rPr lang="uk-UA" dirty="0" smtClean="0"/>
              <a:t>1990 – нова редакція Українського правопису</a:t>
            </a:r>
          </a:p>
          <a:p>
            <a:pPr marL="0" indent="0">
              <a:buNone/>
            </a:pPr>
            <a:r>
              <a:rPr lang="uk-UA" dirty="0" smtClean="0"/>
              <a:t>1991 – 2001 – Велика правописна дискусія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818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Спочатку 200 років драматичної самотності українських письменників і філологів, що намагалися створити певні загальнонаціональні орфографічні правила. Потім майже 100 років наказної системи, дрімучої до параної. А тепер ось народ, який … не спроможний поєднати свої злидні з національним правописним багатством </a:t>
            </a:r>
          </a:p>
          <a:p>
            <a:pPr marL="0" indent="0" algn="r">
              <a:buNone/>
            </a:pPr>
            <a:r>
              <a:rPr lang="uk-UA" dirty="0" smtClean="0"/>
              <a:t>В. Скуратівський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954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“Наша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всихає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малосоковитою</a:t>
            </a:r>
            <a:r>
              <a:rPr lang="ru-RU" dirty="0"/>
              <a:t>, </a:t>
            </a:r>
            <a:r>
              <a:rPr lang="ru-RU" dirty="0" err="1"/>
              <a:t>малофразеологічною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практичною, </a:t>
            </a:r>
            <a:r>
              <a:rPr lang="ru-RU" dirty="0" smtClean="0"/>
              <a:t>прагматичною</a:t>
            </a:r>
            <a:r>
              <a:rPr lang="ru-RU" dirty="0"/>
              <a:t>, правильною, і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 для </a:t>
            </a:r>
            <a:r>
              <a:rPr lang="ru-RU" dirty="0" err="1"/>
              <a:t>живої</a:t>
            </a:r>
            <a:r>
              <a:rPr lang="ru-RU" dirty="0"/>
              <a:t>,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/>
              <a:t>Милозвучність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не в </a:t>
            </a:r>
            <a:r>
              <a:rPr lang="ru-RU" dirty="0" err="1"/>
              <a:t>правильності</a:t>
            </a:r>
            <a:r>
              <a:rPr lang="ru-RU" dirty="0"/>
              <a:t>, а в </a:t>
            </a:r>
            <a:r>
              <a:rPr lang="ru-RU" dirty="0" err="1"/>
              <a:t>думці</a:t>
            </a:r>
            <a:r>
              <a:rPr lang="ru-RU" dirty="0"/>
              <a:t>, в </a:t>
            </a:r>
            <a:r>
              <a:rPr lang="ru-RU" dirty="0" err="1"/>
              <a:t>образі</a:t>
            </a:r>
            <a:r>
              <a:rPr lang="ru-RU" dirty="0"/>
              <a:t>, в </a:t>
            </a:r>
            <a:r>
              <a:rPr lang="ru-RU" dirty="0" err="1"/>
              <a:t>ритміці</a:t>
            </a:r>
            <a:r>
              <a:rPr lang="ru-RU" dirty="0"/>
              <a:t>; у </a:t>
            </a:r>
            <a:r>
              <a:rPr lang="ru-RU" dirty="0" err="1"/>
              <a:t>наповненості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, а не в </a:t>
            </a:r>
            <a:r>
              <a:rPr lang="ru-RU" dirty="0" err="1"/>
              <a:t>зіткненні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Я не </a:t>
            </a:r>
            <a:r>
              <a:rPr lang="ru-RU" dirty="0" err="1"/>
              <a:t>розумію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“</a:t>
            </a:r>
            <a:r>
              <a:rPr lang="ru-RU" dirty="0" err="1"/>
              <a:t>вдача</a:t>
            </a:r>
            <a:r>
              <a:rPr lang="ru-RU" dirty="0"/>
              <a:t>” </a:t>
            </a:r>
            <a:r>
              <a:rPr lang="ru-RU" dirty="0" err="1"/>
              <a:t>пишуть</a:t>
            </a:r>
            <a:r>
              <a:rPr lang="ru-RU" dirty="0"/>
              <a:t> “удача”, </a:t>
            </a:r>
            <a:r>
              <a:rPr lang="ru-RU" dirty="0" err="1"/>
              <a:t>замість</a:t>
            </a:r>
            <a:r>
              <a:rPr lang="ru-RU" dirty="0"/>
              <a:t> “</a:t>
            </a:r>
            <a:r>
              <a:rPr lang="ru-RU" dirty="0" err="1"/>
              <a:t>вправний</a:t>
            </a:r>
            <a:r>
              <a:rPr lang="ru-RU" dirty="0"/>
              <a:t>” – “</a:t>
            </a:r>
            <a:r>
              <a:rPr lang="ru-RU" dirty="0" err="1"/>
              <a:t>управний</a:t>
            </a:r>
            <a:r>
              <a:rPr lang="ru-RU" dirty="0"/>
              <a:t>”. У </a:t>
            </a:r>
            <a:r>
              <a:rPr lang="ru-RU" dirty="0" err="1"/>
              <a:t>цьому</a:t>
            </a:r>
            <a:r>
              <a:rPr lang="ru-RU" dirty="0"/>
              <a:t> нема </a:t>
            </a:r>
            <a:r>
              <a:rPr lang="ru-RU" dirty="0" err="1"/>
              <a:t>мелодійності</a:t>
            </a:r>
            <a:r>
              <a:rPr lang="ru-RU" dirty="0"/>
              <a:t>, а </a:t>
            </a:r>
            <a:r>
              <a:rPr lang="ru-RU" dirty="0" err="1"/>
              <a:t>навпаки</a:t>
            </a:r>
            <a:r>
              <a:rPr lang="ru-RU" dirty="0"/>
              <a:t> –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солодкаву</a:t>
            </a:r>
            <a:r>
              <a:rPr lang="ru-RU" dirty="0"/>
              <a:t> </a:t>
            </a:r>
            <a:r>
              <a:rPr lang="ru-RU" dirty="0" err="1"/>
              <a:t>жувальну</a:t>
            </a:r>
            <a:r>
              <a:rPr lang="ru-RU" dirty="0"/>
              <a:t> </a:t>
            </a:r>
            <a:r>
              <a:rPr lang="ru-RU" dirty="0" err="1"/>
              <a:t>гумку</a:t>
            </a:r>
            <a:r>
              <a:rPr lang="ru-RU" dirty="0"/>
              <a:t>. А те, </a:t>
            </a:r>
            <a:r>
              <a:rPr lang="ru-RU" dirty="0" err="1"/>
              <a:t>що</a:t>
            </a:r>
            <a:r>
              <a:rPr lang="ru-RU" dirty="0"/>
              <a:t> ми говоримо неправильно </a:t>
            </a:r>
            <a:r>
              <a:rPr lang="ru-RU" dirty="0" err="1"/>
              <a:t>сьогодні</a:t>
            </a:r>
            <a:r>
              <a:rPr lang="ru-RU" dirty="0"/>
              <a:t>,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, завтра буде у </a:t>
            </a:r>
            <a:r>
              <a:rPr lang="ru-RU" dirty="0" err="1"/>
              <a:t>шкільних</a:t>
            </a:r>
            <a:r>
              <a:rPr lang="ru-RU" dirty="0"/>
              <a:t> </a:t>
            </a:r>
            <a:r>
              <a:rPr lang="ru-RU" dirty="0" err="1"/>
              <a:t>підручниках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сьогодні</a:t>
            </a:r>
            <a:r>
              <a:rPr lang="ru-RU" dirty="0"/>
              <a:t> у </a:t>
            </a:r>
            <a:r>
              <a:rPr lang="ru-RU" dirty="0" err="1"/>
              <a:t>шкільних</a:t>
            </a:r>
            <a:r>
              <a:rPr lang="ru-RU" dirty="0"/>
              <a:t> </a:t>
            </a:r>
            <a:r>
              <a:rPr lang="ru-RU" dirty="0" err="1"/>
              <a:t>підручниках</a:t>
            </a:r>
            <a:r>
              <a:rPr lang="ru-RU" dirty="0"/>
              <a:t> </a:t>
            </a:r>
            <a:r>
              <a:rPr lang="ru-RU" dirty="0" err="1"/>
              <a:t>вказано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“</a:t>
            </a:r>
            <a:r>
              <a:rPr lang="ru-RU" dirty="0" err="1"/>
              <a:t>працюймо</a:t>
            </a:r>
            <a:r>
              <a:rPr lang="ru-RU" dirty="0"/>
              <a:t>”, “</a:t>
            </a:r>
            <a:r>
              <a:rPr lang="ru-RU" dirty="0" err="1"/>
              <a:t>робімо</a:t>
            </a:r>
            <a:r>
              <a:rPr lang="ru-RU" dirty="0"/>
              <a:t>”, “</a:t>
            </a:r>
            <a:r>
              <a:rPr lang="ru-RU" dirty="0" err="1"/>
              <a:t>співаймо</a:t>
            </a:r>
            <a:r>
              <a:rPr lang="ru-RU" dirty="0"/>
              <a:t>” – </a:t>
            </a:r>
            <a:r>
              <a:rPr lang="ru-RU" dirty="0" err="1"/>
              <a:t>це</a:t>
            </a:r>
            <a:r>
              <a:rPr lang="ru-RU" dirty="0"/>
              <a:t> наказ, </a:t>
            </a:r>
            <a:r>
              <a:rPr lang="ru-RU" dirty="0" err="1"/>
              <a:t>тоді</a:t>
            </a:r>
            <a:r>
              <a:rPr lang="ru-RU" dirty="0"/>
              <a:t> як, на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err="1"/>
              <a:t>переконання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діаметрально</a:t>
            </a:r>
            <a:r>
              <a:rPr lang="ru-RU" dirty="0"/>
              <a:t> </a:t>
            </a:r>
            <a:r>
              <a:rPr lang="ru-RU" dirty="0" err="1"/>
              <a:t>протилежна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 – </a:t>
            </a:r>
            <a:r>
              <a:rPr lang="ru-RU" dirty="0" err="1"/>
              <a:t>заклик</a:t>
            </a:r>
            <a:r>
              <a:rPr lang="ru-RU" dirty="0"/>
              <a:t>. Наказ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/>
              <a:t>, а </a:t>
            </a:r>
            <a:r>
              <a:rPr lang="ru-RU" dirty="0" err="1"/>
              <a:t>заклик</a:t>
            </a:r>
            <a:r>
              <a:rPr lang="ru-RU" dirty="0"/>
              <a:t> – </a:t>
            </a:r>
            <a:r>
              <a:rPr lang="ru-RU" dirty="0" err="1"/>
              <a:t>республіка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граматична</a:t>
            </a:r>
            <a:r>
              <a:rPr lang="ru-RU" dirty="0"/>
              <a:t>, а </a:t>
            </a:r>
            <a:r>
              <a:rPr lang="ru-RU" dirty="0" err="1"/>
              <a:t>суспільно-політична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 smtClean="0"/>
              <a:t>” (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Содомора</a:t>
            </a:r>
            <a:r>
              <a:rPr lang="ru-RU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8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5308"/>
            <a:ext cx="9601196" cy="92727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7 способів перетворення (про те, як буває переінакшена </a:t>
            </a:r>
            <a:r>
              <a:rPr lang="uk-UA" sz="3600" dirty="0" err="1" smtClean="0"/>
              <a:t>пам</a:t>
            </a:r>
            <a:r>
              <a:rPr lang="en-US" sz="3600" dirty="0" smtClean="0"/>
              <a:t>’</a:t>
            </a:r>
            <a:r>
              <a:rPr lang="uk-UA" sz="3600" dirty="0" smtClean="0"/>
              <a:t>ять) за Р.Ф. </a:t>
            </a:r>
            <a:r>
              <a:rPr lang="uk-UA" sz="3600" dirty="0" err="1" smtClean="0"/>
              <a:t>Баумайстрем</a:t>
            </a:r>
            <a:r>
              <a:rPr lang="uk-UA" sz="3600" dirty="0" smtClean="0"/>
              <a:t> і С. </a:t>
            </a:r>
            <a:r>
              <a:rPr lang="uk-UA" sz="3600" dirty="0" err="1" smtClean="0"/>
              <a:t>Гостінгсом</a:t>
            </a: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532586"/>
            <a:ext cx="9601196" cy="4584879"/>
          </a:xfrm>
        </p:spPr>
        <p:txBody>
          <a:bodyPr/>
          <a:lstStyle/>
          <a:p>
            <a:r>
              <a:rPr lang="uk-UA" dirty="0" err="1" smtClean="0"/>
              <a:t>Оминання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Фальшування;</a:t>
            </a:r>
          </a:p>
          <a:p>
            <a:r>
              <a:rPr lang="uk-UA" dirty="0" smtClean="0"/>
              <a:t>Перебільшення і прикрашання;</a:t>
            </a:r>
          </a:p>
          <a:p>
            <a:r>
              <a:rPr lang="uk-UA" dirty="0" smtClean="0"/>
              <a:t>Маніпулювання зв</a:t>
            </a:r>
            <a:r>
              <a:rPr lang="en-US" dirty="0" smtClean="0"/>
              <a:t>’</a:t>
            </a:r>
            <a:r>
              <a:rPr lang="uk-UA" dirty="0" err="1" smtClean="0"/>
              <a:t>язками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Звинувачення ворогів;</a:t>
            </a:r>
          </a:p>
          <a:p>
            <a:r>
              <a:rPr lang="uk-UA" dirty="0" smtClean="0"/>
              <a:t>Перекладання вини та обставин;</a:t>
            </a:r>
          </a:p>
          <a:p>
            <a:r>
              <a:rPr lang="uk-UA" dirty="0" smtClean="0"/>
              <a:t>Конструювання контексту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80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 ставленні до минулого (за </a:t>
            </a:r>
            <a:r>
              <a:rPr lang="uk-UA" dirty="0" err="1" smtClean="0"/>
              <a:t>Барбарою</a:t>
            </a:r>
            <a:r>
              <a:rPr lang="uk-UA" dirty="0" smtClean="0"/>
              <a:t> Шацькою):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 індивідів по власні переживання</a:t>
            </a:r>
          </a:p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 спільноти, що виросла із гуртового досвіду багатьох індивідів і колективно узгоджена символічна мова їх переказу</a:t>
            </a:r>
          </a:p>
          <a:p>
            <a:r>
              <a:rPr lang="uk-UA" dirty="0" smtClean="0"/>
              <a:t>Офіційно переказуваний образ минулого та офіційні відзначення ювілеїв цих подій.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42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uk-UA" dirty="0" smtClean="0"/>
              <a:t>Людина не є </a:t>
            </a:r>
            <a:r>
              <a:rPr lang="uk-UA" dirty="0" err="1" smtClean="0"/>
              <a:t>істотою</a:t>
            </a:r>
            <a:r>
              <a:rPr lang="uk-UA" dirty="0" smtClean="0"/>
              <a:t> цілковито раціональною:</a:t>
            </a:r>
          </a:p>
          <a:p>
            <a:pPr marL="457200" indent="-457200">
              <a:buAutoNum type="arabicParenR"/>
            </a:pPr>
            <a:r>
              <a:rPr lang="uk-UA" dirty="0" smtClean="0"/>
              <a:t>Прагнення ідентичності </a:t>
            </a:r>
            <a:r>
              <a:rPr lang="uk-UA" dirty="0" err="1" smtClean="0"/>
              <a:t>екзистенційної</a:t>
            </a:r>
            <a:r>
              <a:rPr lang="uk-UA" dirty="0" smtClean="0"/>
              <a:t> ситуації</a:t>
            </a:r>
          </a:p>
          <a:p>
            <a:pPr marL="0" indent="0">
              <a:buNone/>
            </a:pPr>
            <a:r>
              <a:rPr lang="uk-UA" dirty="0" smtClean="0"/>
              <a:t>І традиційний, і новостворений міф є </a:t>
            </a:r>
            <a:r>
              <a:rPr lang="uk-UA" dirty="0" err="1" smtClean="0"/>
              <a:t>наративною</a:t>
            </a:r>
            <a:r>
              <a:rPr lang="uk-UA" dirty="0" smtClean="0"/>
              <a:t> формою, зокрема тих </a:t>
            </a:r>
            <a:r>
              <a:rPr lang="uk-UA" dirty="0" err="1" smtClean="0"/>
              <a:t>архетипних</a:t>
            </a:r>
            <a:r>
              <a:rPr lang="uk-UA" dirty="0" smtClean="0"/>
              <a:t> символів, які </a:t>
            </a:r>
            <a:r>
              <a:rPr lang="uk-UA" dirty="0" err="1" smtClean="0"/>
              <a:t>компактно</a:t>
            </a:r>
            <a:r>
              <a:rPr lang="uk-UA" dirty="0" smtClean="0"/>
              <a:t> виявляють разом те, що людина знає і в що вірить (Б. </a:t>
            </a:r>
            <a:r>
              <a:rPr lang="uk-UA" dirty="0" err="1" smtClean="0"/>
              <a:t>Слоут</a:t>
            </a:r>
            <a:r>
              <a:rPr lang="uk-UA" dirty="0" smtClean="0"/>
              <a:t>)</a:t>
            </a:r>
            <a:endParaRPr lang="uk-UA" dirty="0"/>
          </a:p>
          <a:p>
            <a:pPr marL="457200" indent="-457200">
              <a:buAutoNum type="arabicParenR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5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p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1339403"/>
            <a:ext cx="8319752" cy="395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1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OLJA\Downloads\png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2" y="759854"/>
            <a:ext cx="8010659" cy="5228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6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21919124_1597636206966429_1033628146_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759854"/>
            <a:ext cx="9247031" cy="53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3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https://static.gazeta.ua/img/cache/gallery/701/701681_5_w_590.jpg?v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52" y="592429"/>
            <a:ext cx="10106694" cy="5615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5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851</TotalTime>
  <Words>630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Українська мова</vt:lpstr>
      <vt:lpstr>Презентация PowerPoint</vt:lpstr>
      <vt:lpstr>7 способів перетворення (про те, як буває переінакшена пам’ять) за Р.Ф. Баумайстрем і С. Гостінгсом  </vt:lpstr>
      <vt:lpstr>У ставленні до минулого (за Барбарою Шацькою):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Граматиці підкоряються навіть імператори Той, хто бажає реформи суспільства, має у своєму розпорядженні такий ефективний засіб, як реформа мови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мова</dc:title>
  <dc:creator>OLJA</dc:creator>
  <cp:lastModifiedBy>Пользователь Windows</cp:lastModifiedBy>
  <cp:revision>15</cp:revision>
  <dcterms:created xsi:type="dcterms:W3CDTF">2017-11-05T08:09:30Z</dcterms:created>
  <dcterms:modified xsi:type="dcterms:W3CDTF">2020-04-17T11:10:40Z</dcterms:modified>
</cp:coreProperties>
</file>