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75" r:id="rId5"/>
    <p:sldId id="273" r:id="rId6"/>
    <p:sldId id="276" r:id="rId7"/>
    <p:sldId id="261" r:id="rId8"/>
    <p:sldId id="269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Мистецтво </a:t>
            </a:r>
            <a:r>
              <a:rPr lang="en-US" dirty="0" smtClean="0"/>
              <a:t>vs</a:t>
            </a:r>
            <a:r>
              <a:rPr lang="uk-UA" dirty="0" smtClean="0"/>
              <a:t> педагогіка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uk-UA" dirty="0" smtClean="0"/>
              <a:t>Ольга Деркачова,</a:t>
            </a:r>
          </a:p>
          <a:p>
            <a:pPr algn="r"/>
            <a:r>
              <a:rPr lang="uk-UA" dirty="0" smtClean="0"/>
              <a:t>Д. </a:t>
            </a:r>
            <a:r>
              <a:rPr lang="uk-UA" dirty="0" err="1" smtClean="0"/>
              <a:t>філол</a:t>
            </a:r>
            <a:r>
              <a:rPr lang="uk-UA" dirty="0" smtClean="0"/>
              <a:t>. Н., проф. ПНУ ім. В. Стефаника</a:t>
            </a:r>
          </a:p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7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Творчописи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98284"/>
            <a:ext cx="4249894" cy="31951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816">
            <a:off x="5548300" y="855095"/>
            <a:ext cx="5802279" cy="43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Література на сходах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" y="1844495"/>
            <a:ext cx="4047011" cy="22722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752">
            <a:off x="3541690" y="3095154"/>
            <a:ext cx="5108620" cy="2868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78" y="543282"/>
            <a:ext cx="2606758" cy="46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45105">
            <a:off x="1066800" y="489398"/>
            <a:ext cx="10058400" cy="940158"/>
          </a:xfrm>
        </p:spPr>
        <p:txBody>
          <a:bodyPr/>
          <a:lstStyle/>
          <a:p>
            <a:r>
              <a:rPr lang="uk-UA" smtClean="0"/>
              <a:t>Шевченко не 9 березня )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38" y="3326107"/>
            <a:ext cx="4304107" cy="3228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826">
            <a:off x="-1" y="2321031"/>
            <a:ext cx="4898265" cy="3673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11" y="1354421"/>
            <a:ext cx="3905777" cy="29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99840"/>
          </a:xfrm>
        </p:spPr>
        <p:txBody>
          <a:bodyPr/>
          <a:lstStyle/>
          <a:p>
            <a:r>
              <a:rPr lang="uk-UA" smtClean="0"/>
              <a:t>Квести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02" y="472414"/>
            <a:ext cx="4623515" cy="260072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651">
            <a:off x="6842826" y="263648"/>
            <a:ext cx="2453931" cy="4362545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439">
            <a:off x="2043949" y="896138"/>
            <a:ext cx="4804062" cy="2702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3268956"/>
            <a:ext cx="5606603" cy="3153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6" y="3942718"/>
            <a:ext cx="4898265" cy="27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Кіно і діти )</a:t>
            </a:r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0" y="246568"/>
            <a:ext cx="2846315" cy="3795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80" y="3473917"/>
            <a:ext cx="2338404" cy="3117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267">
            <a:off x="8733717" y="277466"/>
            <a:ext cx="3061420" cy="408189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937">
            <a:off x="1113903" y="1779319"/>
            <a:ext cx="5262546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80144"/>
          </a:xfrm>
        </p:spPr>
        <p:txBody>
          <a:bodyPr/>
          <a:lstStyle/>
          <a:p>
            <a:r>
              <a:rPr lang="uk-UA" smtClean="0"/>
              <a:t>Лекція від письменника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1" y="1451925"/>
            <a:ext cx="3862157" cy="28966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5370">
            <a:off x="6864513" y="1542698"/>
            <a:ext cx="4769476" cy="3577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78" y="1622738"/>
            <a:ext cx="3209971" cy="42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Літературне богемне життя ))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654">
            <a:off x="5601456" y="2059922"/>
            <a:ext cx="6466049" cy="36371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0" y="2335907"/>
            <a:ext cx="4685048" cy="26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Література і музика 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1867269"/>
            <a:ext cx="4997002" cy="281081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970">
            <a:off x="6893215" y="1004552"/>
            <a:ext cx="4531932" cy="2549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42" y="3199745"/>
            <a:ext cx="3629696" cy="3081461"/>
          </a:xfrm>
          <a:prstGeom prst="rect">
            <a:avLst/>
          </a:prstGeom>
        </p:spPr>
      </p:pic>
      <p:pic>
        <p:nvPicPr>
          <p:cNvPr id="6146" name="Picture 2" descr="Ð¡Ð²ÑÑÐ»Ð¸Ð½Ð° Ð²ÑÐ´ ÐÐ»ÑÐ³Ð¸ ÐÐµÑÐºÐ°ÑÐ¾Ð²Ð¾Ñ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15" y="3568928"/>
            <a:ext cx="3235458" cy="27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Дякую за увагу!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/>
          </a:p>
        </p:txBody>
      </p:sp>
      <p:pic>
        <p:nvPicPr>
          <p:cNvPr id="5122" name="Picture 2" descr="Ð¡Ð²ÑÑÐ»Ð¸Ð½Ð° Ð²ÑÐ´ ÐÐ»ÑÐ³Ð¸ ÐÐµÑÐºÐ°ÑÐ¾Ð²Ð¾Ñ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3" y="2014194"/>
            <a:ext cx="4530233" cy="453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Педагог? Актор?</a:t>
            </a:r>
            <a:endParaRPr lang="uk-UA" dirty="0"/>
          </a:p>
        </p:txBody>
      </p:sp>
      <p:pic>
        <p:nvPicPr>
          <p:cNvPr id="1042" name="Picture 18" descr="Ð ÐµÐ·ÑÐ»ÑÑÐ°Ñ Ð¿Ð¾ÑÑÐºÑ Ð·Ð¾Ð±ÑÐ°Ð¶ÐµÐ½Ñ Ð·Ð° Ð·Ð°Ð¿Ð¸ÑÐ¾Ð¼ &quot;theater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11" y="1910255"/>
            <a:ext cx="6990643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631065"/>
            <a:ext cx="10058400" cy="5576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Театральна та педагогічна діяльність подібні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за </a:t>
            </a:r>
            <a:r>
              <a:rPr lang="uk-UA" dirty="0" smtClean="0"/>
              <a:t>метою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за </a:t>
            </a:r>
            <a:r>
              <a:rPr lang="uk-UA" dirty="0"/>
              <a:t>змістом </a:t>
            </a:r>
            <a:r>
              <a:rPr lang="uk-UA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за </a:t>
            </a:r>
            <a:r>
              <a:rPr lang="uk-UA" dirty="0"/>
              <a:t>інструментарієм, </a:t>
            </a:r>
            <a:r>
              <a:rPr lang="uk-UA" dirty="0" smtClean="0"/>
              <a:t>засобами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Публічність та аудиторія…</a:t>
            </a:r>
            <a:endParaRPr lang="uk-UA" dirty="0"/>
          </a:p>
        </p:txBody>
      </p:sp>
      <p:pic>
        <p:nvPicPr>
          <p:cNvPr id="2054" name="Picture 6" descr="Ð ÐµÐ·ÑÐ»ÑÑÐ°Ñ Ð¿Ð¾ÑÑÐºÑ Ð·Ð¾Ð±ÑÐ°Ð¶ÐµÐ½Ñ Ð·Ð° Ð·Ð°Ð¿Ð¸ÑÐ¾Ð¼ &quot;ÑÐµÐ°ÑÑ Ð¼Ð°ÑÐº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49" y="2910625"/>
            <a:ext cx="4308205" cy="357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Мета освіти </a:t>
            </a:r>
            <a:br>
              <a:rPr lang="uk-UA" smtClean="0"/>
            </a:br>
            <a:r>
              <a:rPr lang="uk-UA" sz="1600" smtClean="0"/>
              <a:t>(за Тоні Вагнером та Тедом Дінтерсмітом, «Мистецтво освіти», 2015 (у нас – 2017))</a:t>
            </a:r>
            <a:endParaRPr lang="uk-UA" sz="16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80315"/>
            <a:ext cx="10058400" cy="4154725"/>
          </a:xfrm>
        </p:spPr>
        <p:txBody>
          <a:bodyPr/>
          <a:lstStyle/>
          <a:p>
            <a:r>
              <a:rPr lang="uk-UA" dirty="0" smtClean="0"/>
              <a:t>Сформувати у студентів когнітивні й соціальні навички;</a:t>
            </a:r>
          </a:p>
          <a:p>
            <a:r>
              <a:rPr lang="uk-UA" dirty="0" smtClean="0"/>
              <a:t>Виховати зі студентів відповідальних та активних громадян;</a:t>
            </a:r>
          </a:p>
          <a:p>
            <a:r>
              <a:rPr lang="uk-UA" dirty="0" smtClean="0"/>
              <a:t>Сформувати характер;</a:t>
            </a:r>
          </a:p>
          <a:p>
            <a:r>
              <a:rPr lang="uk-UA" dirty="0" smtClean="0"/>
              <a:t>Допомогти на шляху пізнання себе;</a:t>
            </a:r>
          </a:p>
          <a:p>
            <a:r>
              <a:rPr lang="uk-UA" smtClean="0"/>
              <a:t>Прищепити студентам прагнення до пізнання через 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знайомство з видатними творами людства;</a:t>
            </a:r>
          </a:p>
          <a:p>
            <a:r>
              <a:rPr lang="uk-UA" dirty="0" smtClean="0"/>
              <a:t>Підготувати їх до успішної кар</a:t>
            </a:r>
            <a:r>
              <a:rPr lang="en-US" dirty="0" smtClean="0"/>
              <a:t>’</a:t>
            </a:r>
            <a:r>
              <a:rPr lang="uk-UA" dirty="0" err="1" smtClean="0"/>
              <a:t>єри</a:t>
            </a:r>
            <a:endParaRPr lang="uk-UA" dirty="0"/>
          </a:p>
        </p:txBody>
      </p:sp>
      <p:pic>
        <p:nvPicPr>
          <p:cNvPr id="10242" name="Picture 2" descr="Ð¡Ð²ÑÑÐ»Ð¸Ð½Ð° Ð²ÑÐ´ ÐÑÐ¸Ð½Ð¸ Ð¢ÑÑÑÐ¸Ð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3" y="2609594"/>
            <a:ext cx="4567260" cy="34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48324"/>
          </a:xfrm>
        </p:spPr>
        <p:txBody>
          <a:bodyPr>
            <a:normAutofit fontScale="90000"/>
          </a:bodyPr>
          <a:lstStyle/>
          <a:p>
            <a:r>
              <a:rPr lang="uk-UA" smtClean="0"/>
              <a:t>Модель школи ХХІ ст.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90918"/>
            <a:ext cx="10058400" cy="5125792"/>
          </a:xfrm>
        </p:spPr>
        <p:txBody>
          <a:bodyPr>
            <a:normAutofit fontScale="92500" lnSpcReduction="10000"/>
          </a:bodyPr>
          <a:lstStyle/>
          <a:p>
            <a:r>
              <a:rPr lang="uk-UA" sz="2400" smtClean="0"/>
              <a:t>Визначити захоплення і покликання</a:t>
            </a:r>
          </a:p>
          <a:p>
            <a:r>
              <a:rPr lang="uk-UA" sz="2400" smtClean="0"/>
              <a:t>Розвинути важливі навички</a:t>
            </a:r>
          </a:p>
          <a:p>
            <a:pPr>
              <a:buFontTx/>
              <a:buChar char="-"/>
            </a:pPr>
            <a:r>
              <a:rPr lang="uk-UA" sz="2400" i="1" smtClean="0"/>
              <a:t>Критичне мислення й розв</a:t>
            </a:r>
            <a:r>
              <a:rPr lang="en-US" sz="2400" i="1" smtClean="0"/>
              <a:t>’</a:t>
            </a:r>
            <a:r>
              <a:rPr lang="uk-UA" sz="2400" i="1" smtClean="0"/>
              <a:t>язання проблем;</a:t>
            </a:r>
          </a:p>
          <a:p>
            <a:pPr>
              <a:buFontTx/>
              <a:buChar char="-"/>
            </a:pPr>
            <a:r>
              <a:rPr lang="uk-UA" sz="2400" i="1" smtClean="0"/>
              <a:t>Ефективна робота в команді і вміння бути </a:t>
            </a:r>
          </a:p>
          <a:p>
            <a:pPr marL="0" indent="0">
              <a:buNone/>
            </a:pPr>
            <a:r>
              <a:rPr lang="uk-UA" sz="2400" i="1" smtClean="0"/>
              <a:t>взірцем для інших;</a:t>
            </a:r>
          </a:p>
          <a:p>
            <a:pPr>
              <a:buFontTx/>
              <a:buChar char="-"/>
            </a:pPr>
            <a:r>
              <a:rPr lang="uk-UA" sz="2400" i="1" smtClean="0"/>
              <a:t>Гнучкість і здатність адаптуватися;</a:t>
            </a:r>
          </a:p>
          <a:p>
            <a:pPr>
              <a:buFontTx/>
              <a:buChar char="-"/>
            </a:pPr>
            <a:r>
              <a:rPr lang="uk-UA" sz="2400" i="1" smtClean="0"/>
              <a:t>Ініціативність;</a:t>
            </a:r>
          </a:p>
          <a:p>
            <a:pPr>
              <a:buFontTx/>
              <a:buChar char="-"/>
            </a:pPr>
            <a:r>
              <a:rPr lang="uk-UA" sz="2400" i="1" smtClean="0"/>
              <a:t>Ефективне усне, письмове і мультимедійне </a:t>
            </a:r>
          </a:p>
          <a:p>
            <a:pPr marL="0" indent="0">
              <a:buNone/>
            </a:pPr>
            <a:r>
              <a:rPr lang="uk-UA" sz="2400" i="1" smtClean="0"/>
              <a:t>спілкування;</a:t>
            </a:r>
          </a:p>
          <a:p>
            <a:pPr>
              <a:buFontTx/>
              <a:buChar char="-"/>
            </a:pPr>
            <a:r>
              <a:rPr lang="uk-UA" sz="2400" i="1" smtClean="0"/>
              <a:t>Пошук та аналіз інформації;</a:t>
            </a:r>
          </a:p>
          <a:p>
            <a:pPr>
              <a:buFontTx/>
              <a:buChar char="-"/>
            </a:pPr>
            <a:r>
              <a:rPr lang="uk-UA" sz="2400" i="1" smtClean="0"/>
              <a:t>Цікавість і уява</a:t>
            </a:r>
          </a:p>
          <a:p>
            <a:r>
              <a:rPr lang="uk-UA" sz="2400" smtClean="0"/>
              <a:t>Надихнути</a:t>
            </a:r>
            <a:endParaRPr lang="uk-UA" sz="2400"/>
          </a:p>
        </p:txBody>
      </p:sp>
      <p:pic>
        <p:nvPicPr>
          <p:cNvPr id="9218" name="Picture 2" descr="Ð¡Ð²ÑÑÐ»Ð¸Ð½Ð° Ð²ÑÐ´ ÐÐ»ÑÐ³Ð¸ ÐÐµÑÐºÐ°ÑÐ¾Ð²Ð¾Ñ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42" y="1390918"/>
            <a:ext cx="4095835" cy="40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Три ролі освіти </a:t>
            </a:r>
            <a:br>
              <a:rPr lang="uk-UA" dirty="0" smtClean="0"/>
            </a:br>
            <a:r>
              <a:rPr lang="uk-UA" sz="2600" dirty="0" smtClean="0"/>
              <a:t>(за </a:t>
            </a:r>
            <a:r>
              <a:rPr lang="uk-UA" sz="2600" dirty="0" err="1" smtClean="0"/>
              <a:t>Кеном</a:t>
            </a:r>
            <a:r>
              <a:rPr lang="uk-UA" sz="2600" dirty="0" smtClean="0"/>
              <a:t> </a:t>
            </a:r>
            <a:r>
              <a:rPr lang="uk-UA" sz="2600" dirty="0" err="1" smtClean="0"/>
              <a:t>Робінсоном</a:t>
            </a:r>
            <a:r>
              <a:rPr lang="uk-UA" sz="2600" dirty="0" smtClean="0"/>
              <a:t>, «Освіта проти таланту», 2001 (у нас – 2017))</a:t>
            </a:r>
            <a:endParaRPr lang="uk-UA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Економічна (забезпечити навички, потрібні для того, щоб заробляти на життя і бути економічно продуктивним)</a:t>
            </a:r>
          </a:p>
          <a:p>
            <a:r>
              <a:rPr lang="uk-UA" dirty="0" smtClean="0"/>
              <a:t>Особиста (розвинути особисті таланти та здібності)</a:t>
            </a:r>
          </a:p>
          <a:p>
            <a:r>
              <a:rPr lang="uk-UA" dirty="0" smtClean="0"/>
              <a:t>Культурна (краще зрозуміти світ довкола нас)</a:t>
            </a:r>
            <a:endParaRPr lang="uk-UA" dirty="0"/>
          </a:p>
        </p:txBody>
      </p:sp>
      <p:pic>
        <p:nvPicPr>
          <p:cNvPr id="8194" name="Picture 2" descr="https://scontent.fiev6-1.fna.fbcdn.net/v/t1.0-9/20597374_1552405784822805_2825075725751908426_n.jpg?_nc_cat=0&amp;oh=18d38bdc25781473652e717422ab128c&amp;oe=5BB58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641">
            <a:off x="7303797" y="3146672"/>
            <a:ext cx="4636393" cy="34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¡Ð²ÑÑÐ»Ð¸Ð½Ð° Ð²ÑÐ´ ÐÑÐ¸Ð½Ð¸ Ð¢ÑÑÑÐ¸Ð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3650804"/>
            <a:ext cx="3826054" cy="29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Мої діти та література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503">
            <a:off x="949569" y="2319056"/>
            <a:ext cx="5229903" cy="39224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99" y="1674253"/>
            <a:ext cx="4192287" cy="45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890" y="549279"/>
            <a:ext cx="5939307" cy="850006"/>
          </a:xfrm>
        </p:spPr>
        <p:txBody>
          <a:bodyPr/>
          <a:lstStyle/>
          <a:p>
            <a:r>
              <a:rPr lang="uk-UA" smtClean="0"/>
              <a:t>Літературні бранчі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1" y="1807225"/>
            <a:ext cx="4050488" cy="30040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0" y="288506"/>
            <a:ext cx="4916470" cy="3646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9" y="3309260"/>
            <a:ext cx="4668524" cy="34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Література в мові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Ð¡Ð²ÑÑÐ»Ð¸Ð½Ð° Ð²ÑÐ´ ÐÐ»ÑÐ³Ð¸ ÐÐµÑÐºÐ°ÑÐ¾Ð²Ð¾Ñ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5" y="1930058"/>
            <a:ext cx="3208533" cy="427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¡Ð²ÑÑÐ»Ð¸Ð½Ð° Ð²ÑÐ´ ÐÐ»ÑÐ³Ð¸ ÐÐµÑÐºÐ°ÑÐ¾Ð²Ð¾Ñ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41" y="2103120"/>
            <a:ext cx="7174561" cy="34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3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5906</TotalTime>
  <Words>203</Words>
  <Application>Microsoft Office PowerPoint</Application>
  <PresentationFormat>Широкоэкранный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Century Gothic</vt:lpstr>
      <vt:lpstr>Garamond</vt:lpstr>
      <vt:lpstr>Savon</vt:lpstr>
      <vt:lpstr>Мистецтво vs педагогіка</vt:lpstr>
      <vt:lpstr>Педагог? Актор?</vt:lpstr>
      <vt:lpstr>Презентация PowerPoint</vt:lpstr>
      <vt:lpstr>Мета освіти  (за Тоні Вагнером та Тедом Дінтерсмітом, «Мистецтво освіти», 2015 (у нас – 2017))</vt:lpstr>
      <vt:lpstr>Модель школи ХХІ ст.</vt:lpstr>
      <vt:lpstr>Три ролі освіти  (за Кеном Робінсоном, «Освіта проти таланту», 2001 (у нас – 2017))</vt:lpstr>
      <vt:lpstr>Мої діти та література</vt:lpstr>
      <vt:lpstr>Літературні бранчі</vt:lpstr>
      <vt:lpstr>Література в мові</vt:lpstr>
      <vt:lpstr>Творчописи</vt:lpstr>
      <vt:lpstr>Література на сходах</vt:lpstr>
      <vt:lpstr>Шевченко не 9 березня )</vt:lpstr>
      <vt:lpstr>Квести</vt:lpstr>
      <vt:lpstr>Кіно і діти )</vt:lpstr>
      <vt:lpstr>Лекція від письменника</vt:lpstr>
      <vt:lpstr>Літературне богемне життя ))</vt:lpstr>
      <vt:lpstr>Література і музика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vs педагогіка</dc:title>
  <dc:creator>OLJA</dc:creator>
  <cp:lastModifiedBy>Пользователь Windows</cp:lastModifiedBy>
  <cp:revision>12</cp:revision>
  <dcterms:created xsi:type="dcterms:W3CDTF">2018-06-02T17:42:46Z</dcterms:created>
  <dcterms:modified xsi:type="dcterms:W3CDTF">2020-04-17T11:14:09Z</dcterms:modified>
</cp:coreProperties>
</file>