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70" r:id="rId9"/>
    <p:sldId id="266" r:id="rId10"/>
    <p:sldId id="265" r:id="rId11"/>
    <p:sldId id="271" r:id="rId12"/>
    <p:sldId id="264" r:id="rId1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7E"/>
    <a:srgbClr val="ACCAE3"/>
    <a:srgbClr val="FFF6DD"/>
    <a:srgbClr val="FCFDBF"/>
    <a:srgbClr val="0900C0"/>
    <a:srgbClr val="F7F0D5"/>
    <a:srgbClr val="DBE2DA"/>
    <a:srgbClr val="034DA2"/>
    <a:srgbClr val="C07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E9DF-F315-4D4F-B6A3-7CB0B8D4CF50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8509-C3CD-4670-936E-E5C5D3B7C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4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8132-F1F0-4496-AC6B-F9C8799485E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FA4C-1614-43A9-A480-3C440EB3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FA4C-1614-43A9-A480-3C440EB38B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MIDak6Lzs0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0">
              <a:srgbClr val="F8F0D5"/>
            </a:gs>
            <a:gs pos="11000">
              <a:srgbClr val="FFF6DD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5258" y="2476996"/>
            <a:ext cx="5279570" cy="316180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Лекція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2</a:t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Фонетична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система </a:t>
            </a: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української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мови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. </a:t>
            </a: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Орфоепічні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норми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                       </a:t>
            </a:r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Деркачова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О. С.</a:t>
            </a:r>
            <a:endParaRPr lang="ru-RU" sz="48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9812" l="1829" r="96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0"/>
            <a:ext cx="4130901" cy="67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FF6DD"/>
            </a:gs>
            <a:gs pos="60000">
              <a:schemeClr val="accent1">
                <a:lumMod val="20000"/>
                <a:lumOff val="80000"/>
              </a:schemeClr>
            </a:gs>
            <a:gs pos="100000">
              <a:srgbClr val="D4E5F4"/>
            </a:gs>
            <a:gs pos="96000">
              <a:schemeClr val="accent1">
                <a:lumMod val="40000"/>
                <a:lumOff val="60000"/>
              </a:schemeClr>
            </a:gs>
            <a:gs pos="92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64" l="4000" r="100000">
                        <a14:foregroundMark x1="53882" y1="26836" x2="53412" y2="27684"/>
                        <a14:foregroundMark x1="67294" y1="27966" x2="67294" y2="27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418"/>
            <a:ext cx="2649840" cy="441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HOME\Downloads\png (1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41" y="304800"/>
            <a:ext cx="9015686" cy="6082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3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OME\Downloads\png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374073"/>
            <a:ext cx="11360728" cy="6040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09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8F0D5"/>
            </a:gs>
            <a:gs pos="87000">
              <a:srgbClr val="FFF6DD"/>
            </a:gs>
            <a:gs pos="0">
              <a:schemeClr val="accent1">
                <a:lumMod val="20000"/>
                <a:lumOff val="80000"/>
              </a:schemeClr>
            </a:gs>
            <a:gs pos="11000">
              <a:schemeClr val="accent1">
                <a:lumMod val="40000"/>
                <a:lumOff val="60000"/>
              </a:schemeClr>
            </a:gs>
            <a:gs pos="44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3016" r="10793" b="50159"/>
          <a:stretch/>
        </p:blipFill>
        <p:spPr>
          <a:xfrm>
            <a:off x="609601" y="1765785"/>
            <a:ext cx="4577938" cy="42193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62195" y="2628565"/>
            <a:ext cx="6452713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37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8F0D5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 r="52699"/>
          <a:stretch/>
        </p:blipFill>
        <p:spPr>
          <a:xfrm>
            <a:off x="873709" y="1022917"/>
            <a:ext cx="4280181" cy="4581805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96691" y="1316183"/>
            <a:ext cx="7190509" cy="4540332"/>
          </a:xfrm>
        </p:spPr>
        <p:txBody>
          <a:bodyPr>
            <a:normAutofit lnSpcReduction="10000"/>
          </a:bodyPr>
          <a:lstStyle/>
          <a:p>
            <a:r>
              <a:rPr lang="uk-UA" sz="4000" dirty="0" smtClean="0">
                <a:latin typeface="Gabriola" panose="04040605051002020D02" pitchFamily="82" charset="0"/>
              </a:rPr>
              <a:t>ф</a:t>
            </a:r>
            <a:r>
              <a:rPr lang="ru-RU" sz="4000" dirty="0" err="1" smtClean="0">
                <a:latin typeface="Gabriola" panose="04040605051002020D02" pitchFamily="82" charset="0"/>
              </a:rPr>
              <a:t>онетика</a:t>
            </a:r>
            <a:r>
              <a:rPr lang="ru-RU" sz="4000" dirty="0" smtClean="0">
                <a:latin typeface="Gabriola" panose="04040605051002020D02" pitchFamily="82" charset="0"/>
              </a:rPr>
              <a:t> як </a:t>
            </a:r>
            <a:r>
              <a:rPr lang="ru-RU" sz="4000" dirty="0" err="1" smtClean="0">
                <a:latin typeface="Gabriola" panose="04040605051002020D02" pitchFamily="82" charset="0"/>
              </a:rPr>
              <a:t>розділ</a:t>
            </a:r>
            <a:r>
              <a:rPr lang="ru-RU" sz="4000" dirty="0" smtClean="0"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latin typeface="Gabriola" panose="04040605051002020D02" pitchFamily="82" charset="0"/>
              </a:rPr>
              <a:t>мовознавства</a:t>
            </a:r>
            <a:endParaRPr lang="ru-RU" sz="4000" dirty="0" smtClean="0">
              <a:latin typeface="Gabriola" panose="04040605051002020D02" pitchFamily="82" charset="0"/>
            </a:endParaRPr>
          </a:p>
          <a:p>
            <a:pPr lvl="0"/>
            <a:r>
              <a:rPr lang="uk-UA" sz="4000" dirty="0" smtClean="0">
                <a:latin typeface="Gabriola" panose="04040605051002020D02" pitchFamily="82" charset="0"/>
              </a:rPr>
              <a:t>аспекти </a:t>
            </a:r>
            <a:r>
              <a:rPr lang="uk-UA" sz="4000" dirty="0">
                <a:latin typeface="Gabriola" panose="04040605051002020D02" pitchFamily="82" charset="0"/>
              </a:rPr>
              <a:t>вивчення </a:t>
            </a:r>
            <a:r>
              <a:rPr lang="uk-UA" sz="4000" dirty="0" err="1">
                <a:latin typeface="Gabriola" panose="04040605051002020D02" pitchFamily="82" charset="0"/>
              </a:rPr>
              <a:t>мовних</a:t>
            </a:r>
            <a:r>
              <a:rPr lang="uk-UA" sz="4000" dirty="0">
                <a:latin typeface="Gabriola" panose="04040605051002020D02" pitchFamily="82" charset="0"/>
              </a:rPr>
              <a:t> звуків;</a:t>
            </a:r>
          </a:p>
          <a:p>
            <a:pPr lvl="0"/>
            <a:r>
              <a:rPr lang="uk-UA" sz="4000" dirty="0">
                <a:latin typeface="Gabriola" panose="04040605051002020D02" pitchFamily="82" charset="0"/>
              </a:rPr>
              <a:t>поділ звуків на голосні і приголосні;</a:t>
            </a:r>
          </a:p>
          <a:p>
            <a:pPr lvl="0"/>
            <a:r>
              <a:rPr lang="uk-UA" sz="4000" dirty="0">
                <a:latin typeface="Gabriola" panose="04040605051002020D02" pitchFamily="82" charset="0"/>
              </a:rPr>
              <a:t>зміни приголосних у потоці мовлення;</a:t>
            </a:r>
          </a:p>
          <a:p>
            <a:pPr lvl="0"/>
            <a:r>
              <a:rPr lang="uk-UA" sz="4000" dirty="0">
                <a:latin typeface="Gabriola" panose="04040605051002020D02" pitchFamily="82" charset="0"/>
              </a:rPr>
              <a:t>склад і наголос;</a:t>
            </a:r>
          </a:p>
          <a:p>
            <a:pPr lvl="0"/>
            <a:r>
              <a:rPr lang="uk-UA" sz="4000" dirty="0" smtClean="0">
                <a:latin typeface="Gabriola" panose="04040605051002020D02" pitchFamily="82" charset="0"/>
              </a:rPr>
              <a:t>чергування </a:t>
            </a:r>
            <a:r>
              <a:rPr lang="uk-UA" sz="4000" dirty="0">
                <a:latin typeface="Gabriola" panose="04040605051002020D02" pitchFamily="82" charset="0"/>
              </a:rPr>
              <a:t>голосних і приголосних</a:t>
            </a:r>
          </a:p>
          <a:p>
            <a:r>
              <a:rPr lang="uk-UA" sz="4000" dirty="0" smtClean="0">
                <a:latin typeface="Gabriola" panose="04040605051002020D02" pitchFamily="82" charset="0"/>
              </a:rPr>
              <a:t>орфоепічні </a:t>
            </a:r>
            <a:r>
              <a:rPr lang="uk-UA" sz="4000" dirty="0">
                <a:latin typeface="Gabriola" panose="04040605051002020D02" pitchFamily="82" charset="0"/>
              </a:rPr>
              <a:t>особливості української мови</a:t>
            </a:r>
            <a:endParaRPr lang="ru-RU" sz="4000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8F0D5"/>
            </a:gs>
            <a:gs pos="5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9774680" y="3304310"/>
            <a:ext cx="3103120" cy="3803072"/>
          </a:xfrm>
          <a:prstGeom prst="rect">
            <a:avLst/>
          </a:prstGeom>
        </p:spPr>
      </p:pic>
      <p:pic>
        <p:nvPicPr>
          <p:cNvPr id="7" name="Рисунок 6" descr="C:\Users\OLJA\Downloads\png (9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1" y="125990"/>
            <a:ext cx="6447127" cy="299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OLJA\Downloads\png (10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2915082"/>
            <a:ext cx="6455352" cy="3180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BE2DA"/>
            </a:gs>
            <a:gs pos="86000">
              <a:srgbClr val="FCFDBF"/>
            </a:gs>
            <a:gs pos="13000">
              <a:srgbClr val="DBE2DA"/>
            </a:gs>
            <a:gs pos="4000">
              <a:srgbClr val="DBE2DA"/>
            </a:gs>
            <a:gs pos="39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8889" r="28571" b="22699"/>
          <a:stretch/>
        </p:blipFill>
        <p:spPr>
          <a:xfrm>
            <a:off x="-413657" y="2466109"/>
            <a:ext cx="3100706" cy="4754415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452257" y="1369861"/>
            <a:ext cx="6950530" cy="4649939"/>
          </a:xfrm>
          <a:prstGeom prst="frame">
            <a:avLst>
              <a:gd name="adj1" fmla="val 5700"/>
            </a:avLst>
          </a:prstGeom>
          <a:solidFill>
            <a:srgbClr val="F7F0D5"/>
          </a:solidFill>
          <a:ln>
            <a:solidFill>
              <a:srgbClr val="DBE2DA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OLJA\Downloads\png (8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53" y="166254"/>
            <a:ext cx="6762808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в’язане зображенн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21" y="2390945"/>
            <a:ext cx="6324844" cy="3012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87049" y="6055024"/>
            <a:ext cx="6304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5"/>
              </a:rPr>
              <a:t>https://</a:t>
            </a:r>
            <a:r>
              <a:rPr lang="uk-UA" dirty="0" smtClean="0">
                <a:hlinkClick r:id="rId5"/>
              </a:rPr>
              <a:t>www.youtube.com/watch?v=HMIDak6Lzs0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17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8F0D5"/>
            </a:gs>
            <a:gs pos="7000">
              <a:srgbClr val="FFF6DD"/>
            </a:gs>
            <a:gs pos="78000">
              <a:srgbClr val="F8F0D5"/>
            </a:gs>
            <a:gs pos="52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10952" b="71746"/>
          <a:stretch/>
        </p:blipFill>
        <p:spPr>
          <a:xfrm>
            <a:off x="-524216" y="-734291"/>
            <a:ext cx="3973998" cy="3865418"/>
          </a:xfrm>
          <a:prstGeom prst="rect">
            <a:avLst/>
          </a:prstGeom>
        </p:spPr>
      </p:pic>
      <p:pic>
        <p:nvPicPr>
          <p:cNvPr id="1026" name="Picture 2" descr="Поняття звукової культури мовл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70" y="443346"/>
            <a:ext cx="8293577" cy="48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0D5"/>
            </a:gs>
            <a:gs pos="0">
              <a:srgbClr val="FFF6DD"/>
            </a:gs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9" y="0"/>
            <a:ext cx="2219476" cy="35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subject.com.ua/textbook/mova/5klas_1/5klas_1.files/image1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39" y="206829"/>
            <a:ext cx="7390534" cy="292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87567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45025" y="3313603"/>
            <a:ext cx="6039048" cy="3364490"/>
          </a:xfrm>
          <a:prstGeom prst="rect">
            <a:avLst/>
          </a:prstGeom>
        </p:spPr>
      </p:pic>
      <p:pic>
        <p:nvPicPr>
          <p:cNvPr id="4" name="Picture 2" descr="Артикуляційна класифікація голосних звукі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9" y="3779390"/>
            <a:ext cx="5320910" cy="24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6" name="Picture 4" descr="Класифікаційна таблиця за місцем творення приголосн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7" y="365125"/>
            <a:ext cx="1196935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3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 (1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178304"/>
            <a:ext cx="4738253" cy="272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OLJA\Downloads\png (1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2" y="136739"/>
            <a:ext cx="4959927" cy="29416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9383" y="2944574"/>
            <a:ext cx="2831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Дисиміляція –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розподібнення приголосних звуків.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7055" y="2944574"/>
            <a:ext cx="7398327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Спрощення -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випадання одного зі звуків у групі приголосних для полегшення їх вимови.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чесний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щасливий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пізній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тижня, тижневий, кожний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масний, ремісник, умисний, навмисний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рдц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серце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сонце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місце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нц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ченця 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гончар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→  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блиснути, писнути, тиснути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сткл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скло, скляний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5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0D5"/>
            </a:gs>
            <a:gs pos="0">
              <a:srgbClr val="FFF6DD"/>
            </a:gs>
            <a:gs pos="87000">
              <a:schemeClr val="accent1">
                <a:lumMod val="20000"/>
                <a:lumOff val="80000"/>
              </a:schemeClr>
            </a:gs>
            <a:gs pos="55000">
              <a:schemeClr val="accent1">
                <a:lumMod val="40000"/>
                <a:lumOff val="60000"/>
              </a:schemeClr>
            </a:gs>
            <a:gs pos="53000">
              <a:schemeClr val="accent1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7" b="98355" l="4050" r="100000">
                        <a14:foregroundMark x1="55763" y1="29250" x2="55763" y2="29250"/>
                        <a14:foregroundMark x1="71028" y1="29068" x2="71028" y2="29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56" y="0"/>
            <a:ext cx="4011157" cy="68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HOME\Desktop\типи складів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6" y="678612"/>
            <a:ext cx="7729365" cy="519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9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3530</TotalTime>
  <Words>189</Words>
  <Application>Microsoft Office PowerPoint</Application>
  <PresentationFormat>Широкоэкранный</PresentationFormat>
  <Paragraphs>24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Gabriola</vt:lpstr>
      <vt:lpstr>Times New Roman</vt:lpstr>
      <vt:lpstr>Тема Office</vt:lpstr>
      <vt:lpstr> Лекція 2  Фонетична система української мови. Орфоепічні норми                           Деркачова О.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ТАЛІСМАН ПРИКАРПАТСЬКОГО НАЦІОНАЛЬНОГО УНІВЕРСИТЕТУ - КАРПАТСЬКА РИСЬ</dc:title>
  <dc:creator>Nadia</dc:creator>
  <cp:lastModifiedBy>Ольга</cp:lastModifiedBy>
  <cp:revision>36</cp:revision>
  <cp:lastPrinted>2020-02-25T09:13:47Z</cp:lastPrinted>
  <dcterms:created xsi:type="dcterms:W3CDTF">2020-02-22T16:13:01Z</dcterms:created>
  <dcterms:modified xsi:type="dcterms:W3CDTF">2021-01-29T21:17:57Z</dcterms:modified>
</cp:coreProperties>
</file>