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58" r:id="rId3"/>
    <p:sldId id="262" r:id="rId4"/>
    <p:sldId id="271" r:id="rId5"/>
    <p:sldId id="260" r:id="rId6"/>
    <p:sldId id="269" r:id="rId7"/>
    <p:sldId id="270" r:id="rId8"/>
    <p:sldId id="264" r:id="rId9"/>
    <p:sldId id="263" r:id="rId10"/>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ru-RU" smtClean="0"/>
              <a:t>Образец заголовка</a:t>
            </a:r>
            <a:endParaRPr/>
          </a:p>
        </p:txBody>
      </p:sp>
      <p:sp>
        <p:nvSpPr>
          <p:cNvPr id="3" name="Подзаголовок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smtClean="0"/>
              <a:t>Образец подзаголовка</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ри рисунка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6214" y="421594"/>
            <a:ext cx="2286000" cy="1885508"/>
          </a:xfrm>
        </p:spPr>
        <p:txBody>
          <a:bodyPr rtlCol="0">
            <a:normAutofit/>
          </a:bodyPr>
          <a:lstStyle>
            <a:lvl1pPr algn="l" rtl="0">
              <a:defRPr sz="2400"/>
            </a:lvl1pPr>
          </a:lstStyle>
          <a:p>
            <a:pPr rtl="0"/>
            <a:r>
              <a:rPr lang="ru-RU" smtClean="0"/>
              <a:t>Образец заголовка</a:t>
            </a:r>
            <a:endParaRPr lang="ru"/>
          </a:p>
        </p:txBody>
      </p:sp>
      <p:grpSp>
        <p:nvGrpSpPr>
          <p:cNvPr id="84" name="Группа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grpSp>
        <p:nvGrpSpPr>
          <p:cNvPr id="98" name="Группа 97"/>
          <p:cNvGrpSpPr/>
          <p:nvPr/>
        </p:nvGrpSpPr>
        <p:grpSpPr>
          <a:xfrm>
            <a:off x="5322489" y="319177"/>
            <a:ext cx="3389607" cy="2710838"/>
            <a:chOff x="895350" y="3313113"/>
            <a:chExt cx="3613151" cy="2790825"/>
          </a:xfrm>
          <a:solidFill>
            <a:schemeClr val="tx1">
              <a:lumMod val="50000"/>
            </a:schemeClr>
          </a:solidFill>
        </p:grpSpPr>
        <p:sp>
          <p:nvSpPr>
            <p:cNvPr id="99"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grpSp>
        <p:nvGrpSpPr>
          <p:cNvPr id="112" name="Группа 111"/>
          <p:cNvGrpSpPr/>
          <p:nvPr/>
        </p:nvGrpSpPr>
        <p:grpSpPr>
          <a:xfrm>
            <a:off x="5322489" y="3245640"/>
            <a:ext cx="3389607" cy="2710838"/>
            <a:chOff x="895350" y="3313113"/>
            <a:chExt cx="3613151" cy="2790825"/>
          </a:xfrm>
          <a:solidFill>
            <a:schemeClr val="tx1">
              <a:lumMod val="50000"/>
            </a:schemeClr>
          </a:solidFill>
        </p:grpSpPr>
        <p:sp>
          <p:nvSpPr>
            <p:cNvPr id="11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126" name="Текст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Номер слайда 7"/>
          <p:cNvSpPr>
            <a:spLocks noGrp="1"/>
          </p:cNvSpPr>
          <p:nvPr>
            <p:ph type="sldNum" sz="quarter" idx="12"/>
          </p:nvPr>
        </p:nvSpPr>
        <p:spPr/>
        <p:txBody>
          <a:bodyPr rtlCol="0"/>
          <a:lstStyle/>
          <a:p>
            <a:pPr rtl="0"/>
            <a:fld id="{022B156B-59AE-415F-B24B-8756D48BB977}" type="slidenum">
              <a:rPr/>
              <a:pPr/>
              <a:t>‹#›</a:t>
            </a:fld>
            <a:endParaRPr/>
          </a:p>
        </p:txBody>
      </p:sp>
      <p:sp>
        <p:nvSpPr>
          <p:cNvPr id="7" name="Нижний колонтитул 6"/>
          <p:cNvSpPr>
            <a:spLocks noGrp="1"/>
          </p:cNvSpPr>
          <p:nvPr>
            <p:ph type="ftr" sz="quarter" idx="11"/>
          </p:nvPr>
        </p:nvSpPr>
        <p:spPr/>
        <p:txBody>
          <a:bodyPr rtlCol="0"/>
          <a:lstStyle/>
          <a:p>
            <a:pPr rtl="0"/>
            <a:endParaRPr/>
          </a:p>
        </p:txBody>
      </p:sp>
      <p:sp>
        <p:nvSpPr>
          <p:cNvPr id="6" name="Дата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ru-RU" smtClean="0"/>
              <a:t>Образец заголовка</a:t>
            </a:r>
            <a:endParaRPr dirty="0"/>
          </a:p>
        </p:txBody>
      </p:sp>
      <p:sp>
        <p:nvSpPr>
          <p:cNvPr id="3" name="Объект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dirty="0"/>
          </a:p>
        </p:txBody>
      </p:sp>
      <p:sp>
        <p:nvSpPr>
          <p:cNvPr id="4" name="Замещающий текст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7" name="Номер слайда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a:xfrm>
            <a:off x="8075611" y="6019801"/>
            <a:ext cx="1396260" cy="228600"/>
          </a:xfrm>
        </p:spPr>
        <p:txBody>
          <a:bodyPr rtlCol="0"/>
          <a:lstStyle/>
          <a:p>
            <a:pPr rtl="0"/>
            <a:r>
              <a:rPr lang="en-US"/>
              <a:t>24.08.2016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ru-RU" smtClean="0"/>
              <a:t>Образец заголовка</a:t>
            </a:r>
            <a:endParaRPr dirty="0"/>
          </a:p>
        </p:txBody>
      </p:sp>
      <p:grpSp>
        <p:nvGrpSpPr>
          <p:cNvPr id="8" name="Группа 7"/>
          <p:cNvGrpSpPr/>
          <p:nvPr/>
        </p:nvGrpSpPr>
        <p:grpSpPr>
          <a:xfrm>
            <a:off x="595546" y="781398"/>
            <a:ext cx="6433398" cy="5053665"/>
            <a:chOff x="5162444" y="781398"/>
            <a:chExt cx="6433398" cy="5053665"/>
          </a:xfrm>
        </p:grpSpPr>
        <p:sp>
          <p:nvSpPr>
            <p:cNvPr id="9" name="Полилиния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Полилиния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Группа 10"/>
            <p:cNvGrpSpPr/>
            <p:nvPr/>
          </p:nvGrpSpPr>
          <p:grpSpPr>
            <a:xfrm>
              <a:off x="5814205" y="859113"/>
              <a:ext cx="5129146" cy="4880471"/>
              <a:chOff x="7856559" y="859113"/>
              <a:chExt cx="3086791" cy="4880471"/>
            </a:xfrm>
          </p:grpSpPr>
          <p:sp>
            <p:nvSpPr>
              <p:cNvPr id="20" name="Полилиния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Полилиния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Полилиния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Полилиния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Полилиния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Полилиния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Полилиния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Полилиния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Полилиния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Полилиния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dirty="0"/>
          </a:p>
        </p:txBody>
      </p:sp>
      <p:sp>
        <p:nvSpPr>
          <p:cNvPr id="4" name="Замещающий текст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7" name="Номер слайда 6"/>
          <p:cNvSpPr>
            <a:spLocks noGrp="1"/>
          </p:cNvSpPr>
          <p:nvPr>
            <p:ph type="sldNum" sz="quarter" idx="12"/>
          </p:nvPr>
        </p:nvSpPr>
        <p:spPr/>
        <p:txBody>
          <a:bodyPr rtlCol="0"/>
          <a:lstStyle/>
          <a:p>
            <a:pPr rtl="0"/>
            <a:fld id="{022B156B-59AE-415F-B24B-8756D48BB977}" type="slidenum">
              <a:rPr/>
              <a:t>‹#›</a:t>
            </a:fld>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омер слайда 5"/>
          <p:cNvSpPr>
            <a:spLocks noGrp="1"/>
          </p:cNvSpPr>
          <p:nvPr>
            <p:ph type="sldNum" sz="quarter" idx="12"/>
          </p:nvPr>
        </p:nvSpPr>
        <p:spPr/>
        <p:txBody>
          <a:bodyPr rtlCol="0"/>
          <a:lstStyle/>
          <a:p>
            <a:pPr rtl="0"/>
            <a:fld id="{022B156B-59AE-415F-B24B-8756D48BB977}" type="slidenum">
              <a:rPr/>
              <a:t>‹#›</a:t>
            </a:fld>
            <a:endParaRP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624268" y="304800"/>
            <a:ext cx="1729531" cy="5676900"/>
          </a:xfrm>
        </p:spPr>
        <p:txBody>
          <a:bodyPr vert="eaVert"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a:xfrm>
            <a:off x="838199" y="304800"/>
            <a:ext cx="8633671" cy="5676900"/>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омер слайда 5"/>
          <p:cNvSpPr>
            <a:spLocks noGrp="1"/>
          </p:cNvSpPr>
          <p:nvPr>
            <p:ph type="sldNum" sz="quarter" idx="12"/>
          </p:nvPr>
        </p:nvSpPr>
        <p:spPr/>
        <p:txBody>
          <a:bodyPr rtlCol="0"/>
          <a:lstStyle/>
          <a:p>
            <a:pPr rtl="0"/>
            <a:fld id="{022B156B-59AE-415F-B24B-8756D48BB977}" type="slidenum">
              <a:rPr/>
              <a:t>‹#›</a:t>
            </a:fld>
            <a:endParaRP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idx="1"/>
          </p:nvPr>
        </p:nvSpPr>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омер слайда 5"/>
          <p:cNvSpPr>
            <a:spLocks noGrp="1"/>
          </p:cNvSpPr>
          <p:nvPr>
            <p:ph type="sldNum" sz="quarter" idx="12"/>
          </p:nvPr>
        </p:nvSpPr>
        <p:spPr/>
        <p:txBody>
          <a:bodyPr rtlCol="0"/>
          <a:lstStyle/>
          <a:p>
            <a:pPr rtl="0"/>
            <a:fld id="{022B156B-59AE-415F-B24B-8756D48BB977}" type="slidenum">
              <a:rPr/>
              <a:t>‹#›</a:t>
            </a:fld>
            <a:endParaRPr dirty="0"/>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ru-RU" smtClean="0"/>
              <a:t>Образец заголовка</a:t>
            </a:r>
            <a:endParaRPr/>
          </a:p>
        </p:txBody>
      </p:sp>
      <p:sp>
        <p:nvSpPr>
          <p:cNvPr id="3" name="Замещающий текст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smtClean="0"/>
              <a:t>Образец текста</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sz="half" idx="1"/>
          </p:nvPr>
        </p:nvSpPr>
        <p:spPr>
          <a:xfrm>
            <a:off x="1065212" y="1825625"/>
            <a:ext cx="4954588" cy="4187952"/>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Объект 3"/>
          <p:cNvSpPr>
            <a:spLocks noGrp="1"/>
          </p:cNvSpPr>
          <p:nvPr>
            <p:ph sz="half" idx="2"/>
          </p:nvPr>
        </p:nvSpPr>
        <p:spPr>
          <a:xfrm>
            <a:off x="6172200" y="1825625"/>
            <a:ext cx="4951414" cy="4187952"/>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7" name="Номер слайда 6"/>
          <p:cNvSpPr>
            <a:spLocks noGrp="1"/>
          </p:cNvSpPr>
          <p:nvPr>
            <p:ph type="sldNum" sz="quarter" idx="12"/>
          </p:nvPr>
        </p:nvSpPr>
        <p:spPr/>
        <p:txBody>
          <a:bodyPr rtlCol="0"/>
          <a:lstStyle/>
          <a:p>
            <a:pPr rtl="0"/>
            <a:fld id="{022B156B-59AE-415F-B24B-8756D48BB977}" type="slidenum">
              <a:rPr/>
              <a:t>‹#›</a:t>
            </a:fld>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Текст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069848" y="2505075"/>
            <a:ext cx="4956048" cy="3476625"/>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Замещающий текст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172200" y="2505075"/>
            <a:ext cx="4956048" cy="3476625"/>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9" name="Номер слайда 8"/>
          <p:cNvSpPr>
            <a:spLocks noGrp="1"/>
          </p:cNvSpPr>
          <p:nvPr>
            <p:ph type="sldNum" sz="quarter" idx="12"/>
          </p:nvPr>
        </p:nvSpPr>
        <p:spPr/>
        <p:txBody>
          <a:bodyPr rtlCol="0"/>
          <a:lstStyle/>
          <a:p>
            <a:pPr rtl="0"/>
            <a:fld id="{022B156B-59AE-415F-B24B-8756D48BB977}" type="slidenum">
              <a:rPr/>
              <a:t>‹#›</a:t>
            </a:fld>
            <a:endParaRPr/>
          </a:p>
        </p:txBody>
      </p:sp>
      <p:sp>
        <p:nvSpPr>
          <p:cNvPr id="8" name="Нижний колонтитул 7"/>
          <p:cNvSpPr>
            <a:spLocks noGrp="1"/>
          </p:cNvSpPr>
          <p:nvPr>
            <p:ph type="ftr" sz="quarter" idx="11"/>
          </p:nvPr>
        </p:nvSpPr>
        <p:spPr/>
        <p:txBody>
          <a:bodyPr rtlCol="0"/>
          <a:lstStyle/>
          <a:p>
            <a:pPr rtl="0"/>
            <a:endParaRPr/>
          </a:p>
        </p:txBody>
      </p:sp>
      <p:sp>
        <p:nvSpPr>
          <p:cNvPr id="7" name="Дата 6"/>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5" name="Номер слайда 4"/>
          <p:cNvSpPr>
            <a:spLocks noGrp="1"/>
          </p:cNvSpPr>
          <p:nvPr>
            <p:ph type="sldNum" sz="quarter" idx="12"/>
          </p:nvPr>
        </p:nvSpPr>
        <p:spPr/>
        <p:txBody>
          <a:bodyPr rtlCol="0"/>
          <a:lstStyle/>
          <a:p>
            <a:pPr rtl="0"/>
            <a:fld id="{022B156B-59AE-415F-B24B-8756D48BB977}" type="slidenum">
              <a:rPr/>
              <a:t>‹#›</a:t>
            </a:fld>
            <a:endParaRPr/>
          </a:p>
        </p:txBody>
      </p:sp>
      <p:sp>
        <p:nvSpPr>
          <p:cNvPr id="4" name="Нижний колонтитул 3"/>
          <p:cNvSpPr>
            <a:spLocks noGrp="1"/>
          </p:cNvSpPr>
          <p:nvPr>
            <p:ph type="ftr" sz="quarter" idx="11"/>
          </p:nvPr>
        </p:nvSpPr>
        <p:spPr/>
        <p:txBody>
          <a:bodyPr rtlCol="0"/>
          <a:lstStyle/>
          <a:p>
            <a:pPr rtl="0"/>
            <a:endParaRPr/>
          </a:p>
        </p:txBody>
      </p:sp>
      <p:sp>
        <p:nvSpPr>
          <p:cNvPr id="3" name="Дата 2"/>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rtlCol="0"/>
          <a:lstStyle/>
          <a:p>
            <a:pPr rtl="0"/>
            <a:fld id="{022B156B-59AE-415F-B24B-8756D48BB977}" type="slidenum">
              <a:rPr/>
              <a:t>‹#›</a:t>
            </a:fld>
            <a:endParaRPr/>
          </a:p>
        </p:txBody>
      </p:sp>
      <p:sp>
        <p:nvSpPr>
          <p:cNvPr id="3" name="Нижний колонтитул 2"/>
          <p:cNvSpPr>
            <a:spLocks noGrp="1"/>
          </p:cNvSpPr>
          <p:nvPr>
            <p:ph type="ftr" sz="quarter" idx="11"/>
          </p:nvPr>
        </p:nvSpPr>
        <p:spPr/>
        <p:txBody>
          <a:bodyPr rtlCol="0"/>
          <a:lstStyle/>
          <a:p>
            <a:pPr rtl="0"/>
            <a:endParaRPr/>
          </a:p>
        </p:txBody>
      </p:sp>
      <p:sp>
        <p:nvSpPr>
          <p:cNvPr id="2" name="Дата 1"/>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ва рисунка с подписям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2" y="304799"/>
            <a:ext cx="10058402" cy="1216152"/>
          </a:xfrm>
        </p:spPr>
        <p:txBody>
          <a:bodyPr rtlCol="0"/>
          <a:lstStyle>
            <a:lvl1pPr algn="l" rtl="0">
              <a:defRPr/>
            </a:lvl1pPr>
          </a:lstStyle>
          <a:p>
            <a:pPr rtl="0"/>
            <a:r>
              <a:rPr lang="ru-RU" smtClean="0"/>
              <a:t>Образец заголовка</a:t>
            </a:r>
            <a:endParaRPr lang="ru"/>
          </a:p>
        </p:txBody>
      </p:sp>
      <p:grpSp>
        <p:nvGrpSpPr>
          <p:cNvPr id="9" name="Группа 8"/>
          <p:cNvGrpSpPr/>
          <p:nvPr/>
        </p:nvGrpSpPr>
        <p:grpSpPr>
          <a:xfrm>
            <a:off x="1052422" y="1733550"/>
            <a:ext cx="4360503" cy="3050038"/>
            <a:chOff x="895350" y="3313113"/>
            <a:chExt cx="3613151" cy="2790825"/>
          </a:xfrm>
          <a:solidFill>
            <a:schemeClr val="tx1">
              <a:lumMod val="50000"/>
            </a:schemeClr>
          </a:solidFill>
        </p:grpSpPr>
        <p:sp>
          <p:nvSpPr>
            <p:cNvPr id="10"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39" name="Текст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22" name="Группа 21"/>
          <p:cNvGrpSpPr/>
          <p:nvPr/>
        </p:nvGrpSpPr>
        <p:grpSpPr>
          <a:xfrm>
            <a:off x="6763111" y="1733550"/>
            <a:ext cx="4360503" cy="3050038"/>
            <a:chOff x="895350" y="3313113"/>
            <a:chExt cx="3613151" cy="2790825"/>
          </a:xfrm>
          <a:solidFill>
            <a:schemeClr val="tx1">
              <a:lumMod val="50000"/>
            </a:schemeClr>
          </a:solidFill>
        </p:grpSpPr>
        <p:sp>
          <p:nvSpPr>
            <p:cNvPr id="2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40" name="Текст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Номер слайда 7"/>
          <p:cNvSpPr>
            <a:spLocks noGrp="1"/>
          </p:cNvSpPr>
          <p:nvPr>
            <p:ph type="sldNum" sz="quarter" idx="12"/>
          </p:nvPr>
        </p:nvSpPr>
        <p:spPr/>
        <p:txBody>
          <a:bodyPr rtlCol="0"/>
          <a:lstStyle/>
          <a:p>
            <a:pPr rtl="0"/>
            <a:fld id="{022B156B-59AE-415F-B24B-8756D48BB977}" type="slidenum">
              <a:rPr/>
              <a:pPr/>
              <a:t>‹#›</a:t>
            </a:fld>
            <a:endParaRPr/>
          </a:p>
        </p:txBody>
      </p:sp>
      <p:sp>
        <p:nvSpPr>
          <p:cNvPr id="7" name="Нижний колонтитул 6"/>
          <p:cNvSpPr>
            <a:spLocks noGrp="1"/>
          </p:cNvSpPr>
          <p:nvPr>
            <p:ph type="ftr" sz="quarter" idx="11"/>
          </p:nvPr>
        </p:nvSpPr>
        <p:spPr/>
        <p:txBody>
          <a:bodyPr rtlCol="0"/>
          <a:lstStyle/>
          <a:p>
            <a:pPr rtl="0"/>
            <a:endParaRPr/>
          </a:p>
        </p:txBody>
      </p:sp>
      <p:sp>
        <p:nvSpPr>
          <p:cNvPr id="6" name="Дата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ри рисунка с подписям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
          </a:p>
        </p:txBody>
      </p:sp>
      <p:grpSp>
        <p:nvGrpSpPr>
          <p:cNvPr id="52" name="Группа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81" name="Текст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84" name="Группа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82" name="Текст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97" name="Группа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83" name="Текст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Номер слайда 7"/>
          <p:cNvSpPr>
            <a:spLocks noGrp="1"/>
          </p:cNvSpPr>
          <p:nvPr>
            <p:ph type="sldNum" sz="quarter" idx="12"/>
          </p:nvPr>
        </p:nvSpPr>
        <p:spPr/>
        <p:txBody>
          <a:bodyPr rtlCol="0"/>
          <a:lstStyle/>
          <a:p>
            <a:pPr rtl="0"/>
            <a:fld id="{022B156B-59AE-415F-B24B-8756D48BB977}" type="slidenum">
              <a:rPr/>
              <a:pPr/>
              <a:t>‹#›</a:t>
            </a:fld>
            <a:endParaRPr/>
          </a:p>
        </p:txBody>
      </p:sp>
      <p:sp>
        <p:nvSpPr>
          <p:cNvPr id="7" name="Нижний колонтитул 6"/>
          <p:cNvSpPr>
            <a:spLocks noGrp="1"/>
          </p:cNvSpPr>
          <p:nvPr>
            <p:ph type="ftr" sz="quarter" idx="11"/>
          </p:nvPr>
        </p:nvSpPr>
        <p:spPr/>
        <p:txBody>
          <a:bodyPr rtlCol="0"/>
          <a:lstStyle/>
          <a:p>
            <a:pPr rtl="0"/>
            <a:endParaRPr/>
          </a:p>
        </p:txBody>
      </p:sp>
      <p:sp>
        <p:nvSpPr>
          <p:cNvPr id="6" name="Дата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ru"/>
              <a:t>Стиль образца заголовка</a:t>
            </a:r>
            <a:endParaRPr/>
          </a:p>
        </p:txBody>
      </p:sp>
      <p:sp>
        <p:nvSpPr>
          <p:cNvPr id="3" name="Замещающий текст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ru"/>
              <a:t>Образец текста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a:p>
        </p:txBody>
      </p:sp>
      <p:sp>
        <p:nvSpPr>
          <p:cNvPr id="6" name="Номер слайда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Нижний колонтитул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n-US"/>
          </a:p>
        </p:txBody>
      </p:sp>
      <p:sp>
        <p:nvSpPr>
          <p:cNvPr id="4" name="Дата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24.08.2016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youtube.com/watch?v=Q744O0cKO-k" TargetMode="External"/><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65611" y="1752600"/>
            <a:ext cx="6858002" cy="3835758"/>
          </a:xfrm>
        </p:spPr>
        <p:txBody>
          <a:bodyPr rtlCol="0">
            <a:normAutofit fontScale="90000"/>
          </a:bodyPr>
          <a:lstStyle/>
          <a:p>
            <a:r>
              <a:rPr lang="ru" dirty="0" smtClean="0"/>
              <a:t>Лекція 2</a:t>
            </a:r>
            <a:br>
              <a:rPr lang="ru" dirty="0" smtClean="0"/>
            </a:br>
            <a:r>
              <a:rPr lang="uk-UA" b="1" dirty="0"/>
              <a:t>Жанр антиутопії в англійській літературі першої половини ХХ ст.</a:t>
            </a:r>
            <a:r>
              <a:rPr lang="uk-UA" dirty="0"/>
              <a:t/>
            </a:r>
            <a:br>
              <a:rPr lang="uk-UA" dirty="0"/>
            </a:br>
            <a:r>
              <a:rPr lang="ru" dirty="0" smtClean="0"/>
              <a:t/>
            </a:r>
            <a:br>
              <a:rPr lang="ru" dirty="0" smtClean="0"/>
            </a:br>
            <a:endParaRPr lang="ru" dirty="0"/>
          </a:p>
        </p:txBody>
      </p:sp>
      <p:sp>
        <p:nvSpPr>
          <p:cNvPr id="3" name="Подзаголовок 2"/>
          <p:cNvSpPr>
            <a:spLocks noGrp="1"/>
          </p:cNvSpPr>
          <p:nvPr>
            <p:ph type="subTitle" idx="1"/>
          </p:nvPr>
        </p:nvSpPr>
        <p:spPr>
          <a:xfrm>
            <a:off x="5333998" y="4672885"/>
            <a:ext cx="6858002" cy="914400"/>
          </a:xfrm>
        </p:spPr>
        <p:txBody>
          <a:bodyPr rtlCol="0"/>
          <a:lstStyle/>
          <a:p>
            <a:pPr algn="r" rtl="0"/>
            <a:r>
              <a:rPr lang="ru" dirty="0" smtClean="0"/>
              <a:t>Проф. Деркачова О. С.</a:t>
            </a:r>
            <a:endParaRPr lang="ru"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pPr rtl="0"/>
            <a:r>
              <a:rPr lang="uk-UA" dirty="0" smtClean="0"/>
              <a:t>Говоритимемо про…</a:t>
            </a:r>
            <a:endParaRPr dirty="0"/>
          </a:p>
        </p:txBody>
      </p:sp>
      <p:sp>
        <p:nvSpPr>
          <p:cNvPr id="14" name="Объект 13"/>
          <p:cNvSpPr>
            <a:spLocks noGrp="1"/>
          </p:cNvSpPr>
          <p:nvPr>
            <p:ph idx="1"/>
          </p:nvPr>
        </p:nvSpPr>
        <p:spPr/>
        <p:txBody>
          <a:bodyPr rtlCol="0"/>
          <a:lstStyle/>
          <a:p>
            <a:pPr lvl="0"/>
            <a:r>
              <a:rPr lang="uk-UA" dirty="0"/>
              <a:t>Утопію у світовій літературі. </a:t>
            </a:r>
          </a:p>
          <a:p>
            <a:pPr lvl="0"/>
            <a:r>
              <a:rPr lang="uk-UA" dirty="0"/>
              <a:t>Утопію в англійській літературі. </a:t>
            </a:r>
          </a:p>
          <a:p>
            <a:pPr lvl="0"/>
            <a:r>
              <a:rPr lang="uk-UA" dirty="0"/>
              <a:t>Антиутопію як жанр. </a:t>
            </a:r>
          </a:p>
          <a:p>
            <a:pPr lvl="0"/>
            <a:r>
              <a:rPr lang="uk-UA" dirty="0"/>
              <a:t>Англійські антиутопії.</a:t>
            </a:r>
          </a:p>
          <a:p>
            <a:pPr lvl="0"/>
            <a:r>
              <a:rPr lang="uk-UA" dirty="0"/>
              <a:t>Утопії та антиутопії у кінематографі</a:t>
            </a:r>
          </a:p>
          <a:p>
            <a:pPr marL="0" indent="0" rtl="0">
              <a:buNone/>
            </a:pPr>
            <a:endParaRPr dirty="0"/>
          </a:p>
        </p:txBody>
      </p:sp>
      <p:sp>
        <p:nvSpPr>
          <p:cNvPr id="2" name="Прямоугольник 1"/>
          <p:cNvSpPr/>
          <p:nvPr/>
        </p:nvSpPr>
        <p:spPr>
          <a:xfrm>
            <a:off x="8628845" y="1975456"/>
            <a:ext cx="3361386" cy="3416320"/>
          </a:xfrm>
          <a:prstGeom prst="rect">
            <a:avLst/>
          </a:prstGeom>
        </p:spPr>
        <p:txBody>
          <a:bodyPr wrap="square">
            <a:spAutoFit/>
          </a:bodyPr>
          <a:lstStyle/>
          <a:p>
            <a:r>
              <a:rPr lang="uk-UA" dirty="0">
                <a:latin typeface="Times New Roman" panose="02020603050405020304" pitchFamily="18" charset="0"/>
                <a:ea typeface="Times New Roman" panose="02020603050405020304" pitchFamily="18" charset="0"/>
              </a:rPr>
              <a:t>Популярні британські утопії: </a:t>
            </a:r>
            <a:r>
              <a:rPr lang="ru-RU" dirty="0">
                <a:latin typeface="Times New Roman" panose="02020603050405020304" pitchFamily="18" charset="0"/>
                <a:ea typeface="Times New Roman" panose="02020603050405020304" pitchFamily="18" charset="0"/>
              </a:rPr>
              <a:t>«</a:t>
            </a:r>
            <a:r>
              <a:rPr lang="ru-RU" dirty="0" err="1">
                <a:latin typeface="Times New Roman" panose="02020603050405020304" pitchFamily="18" charset="0"/>
                <a:ea typeface="Times New Roman" panose="02020603050405020304" pitchFamily="18" charset="0"/>
              </a:rPr>
              <a:t>Мандри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Гулівера</a:t>
            </a:r>
            <a:r>
              <a:rPr lang="ru-RU"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Джонатана </a:t>
            </a:r>
            <a:r>
              <a:rPr lang="uk-UA" dirty="0" err="1">
                <a:latin typeface="Times New Roman" panose="02020603050405020304" pitchFamily="18" charset="0"/>
                <a:ea typeface="Times New Roman" panose="02020603050405020304" pitchFamily="18" charset="0"/>
              </a:rPr>
              <a:t>Свіфта</a:t>
            </a:r>
            <a:r>
              <a:rPr lang="uk-UA"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(1726) «</a:t>
            </a:r>
            <a:r>
              <a:rPr lang="ru-RU" dirty="0" err="1">
                <a:latin typeface="Times New Roman" panose="02020603050405020304" pitchFamily="18" charset="0"/>
                <a:ea typeface="Times New Roman" panose="02020603050405020304" pitchFamily="18" charset="0"/>
              </a:rPr>
              <a:t>Робінзон</a:t>
            </a:r>
            <a:r>
              <a:rPr lang="ru-RU" dirty="0">
                <a:latin typeface="Times New Roman" panose="02020603050405020304" pitchFamily="18" charset="0"/>
                <a:ea typeface="Times New Roman" panose="02020603050405020304" pitchFamily="18" charset="0"/>
              </a:rPr>
              <a:t> Крузо» </a:t>
            </a:r>
            <a:r>
              <a:rPr lang="ru-RU" dirty="0" err="1">
                <a:latin typeface="Times New Roman" panose="02020603050405020304" pitchFamily="18" charset="0"/>
                <a:ea typeface="Times New Roman" panose="02020603050405020304" pitchFamily="18" charset="0"/>
              </a:rPr>
              <a:t>Даніеля</a:t>
            </a:r>
            <a:r>
              <a:rPr lang="ru-RU" dirty="0">
                <a:latin typeface="Times New Roman" panose="02020603050405020304" pitchFamily="18" charset="0"/>
                <a:ea typeface="Times New Roman" panose="02020603050405020304" pitchFamily="18" charset="0"/>
              </a:rPr>
              <a:t> Дефо (1719). </a:t>
            </a:r>
            <a:r>
              <a:rPr lang="uk-UA" dirty="0">
                <a:latin typeface="Times New Roman" panose="02020603050405020304" pitchFamily="18" charset="0"/>
                <a:ea typeface="Times New Roman" panose="02020603050405020304" pitchFamily="18" charset="0"/>
              </a:rPr>
              <a:t>«</a:t>
            </a:r>
            <a:r>
              <a:rPr lang="uk-UA" dirty="0" err="1">
                <a:latin typeface="Times New Roman" panose="02020603050405020304" pitchFamily="18" charset="0"/>
                <a:ea typeface="Times New Roman" panose="02020603050405020304" pitchFamily="18" charset="0"/>
              </a:rPr>
              <a:t>Океана</a:t>
            </a:r>
            <a:r>
              <a:rPr lang="uk-UA"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Дж</a:t>
            </a:r>
            <a:r>
              <a:rPr lang="uk-UA" dirty="0" err="1">
                <a:latin typeface="Times New Roman" panose="02020603050405020304" pitchFamily="18" charset="0"/>
                <a:ea typeface="Times New Roman" panose="02020603050405020304" pitchFamily="18" charset="0"/>
              </a:rPr>
              <a:t>еймса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Гаррінгтона</a:t>
            </a:r>
            <a:r>
              <a:rPr lang="uk-UA" dirty="0">
                <a:latin typeface="Times New Roman" panose="02020603050405020304" pitchFamily="18" charset="0"/>
                <a:ea typeface="Times New Roman" panose="02020603050405020304" pitchFamily="18" charset="0"/>
              </a:rPr>
              <a:t> (1656), </a:t>
            </a:r>
            <a:r>
              <a:rPr lang="ru-RU" dirty="0">
                <a:latin typeface="Times New Roman" panose="02020603050405020304" pitchFamily="18" charset="0"/>
                <a:ea typeface="Times New Roman" panose="02020603050405020304" pitchFamily="18" charset="0"/>
              </a:rPr>
              <a:t>«</a:t>
            </a:r>
            <a:r>
              <a:rPr lang="ru-RU" dirty="0" err="1">
                <a:latin typeface="Times New Roman" panose="02020603050405020304" pitchFamily="18" charset="0"/>
                <a:ea typeface="Times New Roman" panose="02020603050405020304" pitchFamily="18" charset="0"/>
              </a:rPr>
              <a:t>Тисячолітня</a:t>
            </a:r>
            <a:r>
              <a:rPr lang="ru-RU" dirty="0">
                <a:latin typeface="Times New Roman" panose="02020603050405020304" pitchFamily="18" charset="0"/>
                <a:ea typeface="Times New Roman" panose="02020603050405020304" pitchFamily="18" charset="0"/>
              </a:rPr>
              <a:t> зала» </a:t>
            </a:r>
            <a:r>
              <a:rPr lang="uk-UA" dirty="0">
                <a:latin typeface="Times New Roman" panose="02020603050405020304" pitchFamily="18" charset="0"/>
                <a:ea typeface="Times New Roman" panose="02020603050405020304" pitchFamily="18" charset="0"/>
              </a:rPr>
              <a:t>Сари Скотт</a:t>
            </a:r>
            <a:r>
              <a:rPr lang="ru-RU" dirty="0">
                <a:latin typeface="Times New Roman" panose="02020603050405020304" pitchFamily="18" charset="0"/>
                <a:ea typeface="Times New Roman" panose="02020603050405020304" pitchFamily="18" charset="0"/>
              </a:rPr>
              <a:t> (1762), </a:t>
            </a:r>
            <a:r>
              <a:rPr lang="uk-UA" dirty="0">
                <a:latin typeface="Times New Roman" panose="02020603050405020304" pitchFamily="18" charset="0"/>
                <a:ea typeface="Times New Roman" panose="02020603050405020304" pitchFamily="18" charset="0"/>
              </a:rPr>
              <a:t>анонімні </a:t>
            </a:r>
            <a:r>
              <a:rPr lang="ru-RU" dirty="0">
                <a:latin typeface="Times New Roman" panose="02020603050405020304" pitchFamily="18" charset="0"/>
                <a:ea typeface="Times New Roman" panose="02020603050405020304" pitchFamily="18" charset="0"/>
              </a:rPr>
              <a:t>«</a:t>
            </a:r>
            <a:r>
              <a:rPr lang="ru-RU" dirty="0" err="1">
                <a:latin typeface="Times New Roman" panose="02020603050405020304" pitchFamily="18" charset="0"/>
                <a:ea typeface="Times New Roman" panose="02020603050405020304" pitchFamily="18" charset="0"/>
              </a:rPr>
              <a:t>Подорож</a:t>
            </a:r>
            <a:r>
              <a:rPr lang="ru-RU" dirty="0">
                <a:latin typeface="Times New Roman" panose="02020603050405020304" pitchFamily="18" charset="0"/>
                <a:ea typeface="Times New Roman" panose="02020603050405020304" pitchFamily="18" charset="0"/>
              </a:rPr>
              <a:t> до </a:t>
            </a:r>
            <a:r>
              <a:rPr lang="ru-RU" dirty="0" err="1">
                <a:latin typeface="Times New Roman" panose="02020603050405020304" pitchFamily="18" charset="0"/>
                <a:ea typeface="Times New Roman" panose="02020603050405020304" pitchFamily="18" charset="0"/>
              </a:rPr>
              <a:t>Какогалінії</a:t>
            </a:r>
            <a:r>
              <a:rPr lang="ru-RU" dirty="0">
                <a:latin typeface="Times New Roman" panose="02020603050405020304" pitchFamily="18" charset="0"/>
                <a:ea typeface="Times New Roman" panose="02020603050405020304" pitchFamily="18" charset="0"/>
              </a:rPr>
              <a:t>» (1727) та «</a:t>
            </a:r>
            <a:r>
              <a:rPr lang="ru-RU" dirty="0" err="1">
                <a:latin typeface="Times New Roman" panose="02020603050405020304" pitchFamily="18" charset="0"/>
                <a:ea typeface="Times New Roman" panose="02020603050405020304" pitchFamily="18" charset="0"/>
              </a:rPr>
              <a:t>Загальна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ідея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коледжу</a:t>
            </a:r>
            <a:r>
              <a:rPr lang="ru-RU" dirty="0">
                <a:latin typeface="Times New Roman" panose="02020603050405020304" pitchFamily="18" charset="0"/>
                <a:ea typeface="Times New Roman" panose="02020603050405020304" pitchFamily="18" charset="0"/>
              </a:rPr>
              <a:t> у </a:t>
            </a:r>
            <a:r>
              <a:rPr lang="ru-RU" dirty="0" err="1">
                <a:latin typeface="Times New Roman" panose="02020603050405020304" pitchFamily="18" charset="0"/>
                <a:ea typeface="Times New Roman" panose="02020603050405020304" pitchFamily="18" charset="0"/>
              </a:rPr>
              <a:t>провінції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Міранія</a:t>
            </a:r>
            <a:r>
              <a:rPr lang="ru-RU" dirty="0">
                <a:latin typeface="Times New Roman" panose="02020603050405020304" pitchFamily="18" charset="0"/>
                <a:ea typeface="Times New Roman" panose="02020603050405020304" pitchFamily="18" charset="0"/>
              </a:rPr>
              <a:t> з </a:t>
            </a:r>
            <a:r>
              <a:rPr lang="ru-RU" dirty="0" err="1">
                <a:latin typeface="Times New Roman" panose="02020603050405020304" pitchFamily="18" charset="0"/>
                <a:ea typeface="Times New Roman" panose="02020603050405020304" pitchFamily="18" charset="0"/>
              </a:rPr>
              <a:t>нарисом</a:t>
            </a:r>
            <a:r>
              <a:rPr lang="ru-RU" dirty="0">
                <a:latin typeface="Times New Roman" panose="02020603050405020304" pitchFamily="18" charset="0"/>
                <a:ea typeface="Times New Roman" panose="02020603050405020304" pitchFamily="18" charset="0"/>
              </a:rPr>
              <a:t> методу </a:t>
            </a:r>
            <a:r>
              <a:rPr lang="ru-RU" dirty="0" err="1">
                <a:latin typeface="Times New Roman" panose="02020603050405020304" pitchFamily="18" charset="0"/>
                <a:ea typeface="Times New Roman" panose="02020603050405020304" pitchFamily="18" charset="0"/>
              </a:rPr>
              <a:t>викладання</a:t>
            </a:r>
            <a:r>
              <a:rPr lang="ru-RU" dirty="0">
                <a:latin typeface="Times New Roman" panose="02020603050405020304" pitchFamily="18" charset="0"/>
                <a:ea typeface="Times New Roman" panose="02020603050405020304" pitchFamily="18" charset="0"/>
              </a:rPr>
              <a:t> Науки та </a:t>
            </a:r>
            <a:r>
              <a:rPr lang="ru-RU" dirty="0" err="1">
                <a:latin typeface="Times New Roman" panose="02020603050405020304" pitchFamily="18" charset="0"/>
                <a:ea typeface="Times New Roman" panose="02020603050405020304" pitchFamily="18" charset="0"/>
              </a:rPr>
              <a:t>Релігії</a:t>
            </a:r>
            <a:r>
              <a:rPr lang="ru-RU" dirty="0">
                <a:latin typeface="Times New Roman" panose="02020603050405020304" pitchFamily="18" charset="0"/>
                <a:ea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rPr>
              <a:t>кількох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класах</a:t>
            </a:r>
            <a:r>
              <a:rPr lang="ru-RU" dirty="0">
                <a:latin typeface="Times New Roman" panose="02020603050405020304" pitchFamily="18" charset="0"/>
                <a:ea typeface="Times New Roman" panose="02020603050405020304" pitchFamily="18" charset="0"/>
              </a:rPr>
              <a:t>» (1753)</a:t>
            </a:r>
            <a:r>
              <a:rPr lang="uk-UA" dirty="0">
                <a:latin typeface="Times New Roman" panose="02020603050405020304" pitchFamily="18" charset="0"/>
                <a:ea typeface="Times New Roman" panose="02020603050405020304" pitchFamily="18" charset="0"/>
              </a:rPr>
              <a:t>.</a:t>
            </a:r>
            <a:endParaRPr lang="uk-UA"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Утопія (книга) — Вікіпедія"/>
          <p:cNvPicPr/>
          <p:nvPr/>
        </p:nvPicPr>
        <p:blipFill>
          <a:blip r:embed="rId2">
            <a:extLst>
              <a:ext uri="{28A0092B-C50C-407E-A947-70E740481C1C}">
                <a14:useLocalDpi xmlns:a14="http://schemas.microsoft.com/office/drawing/2010/main" val="0"/>
              </a:ext>
            </a:extLst>
          </a:blip>
          <a:srcRect/>
          <a:stretch>
            <a:fillRect/>
          </a:stretch>
        </p:blipFill>
        <p:spPr bwMode="auto">
          <a:xfrm>
            <a:off x="1982990" y="968245"/>
            <a:ext cx="3503410" cy="4755793"/>
          </a:xfrm>
          <a:prstGeom prst="rect">
            <a:avLst/>
          </a:prstGeom>
          <a:noFill/>
          <a:ln>
            <a:noFill/>
          </a:ln>
        </p:spPr>
      </p:pic>
      <p:pic>
        <p:nvPicPr>
          <p:cNvPr id="7" name="Рисунок 6" descr="Hans Holbein d. J. 065.jpg"/>
          <p:cNvPicPr/>
          <p:nvPr/>
        </p:nvPicPr>
        <p:blipFill>
          <a:blip r:embed="rId3">
            <a:extLst>
              <a:ext uri="{28A0092B-C50C-407E-A947-70E740481C1C}">
                <a14:useLocalDpi xmlns:a14="http://schemas.microsoft.com/office/drawing/2010/main" val="0"/>
              </a:ext>
            </a:extLst>
          </a:blip>
          <a:srcRect/>
          <a:stretch>
            <a:fillRect/>
          </a:stretch>
        </p:blipFill>
        <p:spPr bwMode="auto">
          <a:xfrm>
            <a:off x="9774688" y="1789871"/>
            <a:ext cx="2101215" cy="2647950"/>
          </a:xfrm>
          <a:prstGeom prst="rect">
            <a:avLst/>
          </a:prstGeom>
          <a:noFill/>
          <a:ln>
            <a:noFill/>
          </a:ln>
        </p:spPr>
      </p:pic>
      <p:pic>
        <p:nvPicPr>
          <p:cNvPr id="8" name="Рисунок 7" descr="Гомер — Вікіцитати"/>
          <p:cNvPicPr/>
          <p:nvPr/>
        </p:nvPicPr>
        <p:blipFill>
          <a:blip r:embed="rId4">
            <a:extLst>
              <a:ext uri="{28A0092B-C50C-407E-A947-70E740481C1C}">
                <a14:useLocalDpi xmlns:a14="http://schemas.microsoft.com/office/drawing/2010/main" val="0"/>
              </a:ext>
            </a:extLst>
          </a:blip>
          <a:srcRect/>
          <a:stretch>
            <a:fillRect/>
          </a:stretch>
        </p:blipFill>
        <p:spPr bwMode="auto">
          <a:xfrm>
            <a:off x="7234008" y="412539"/>
            <a:ext cx="2044700" cy="2762250"/>
          </a:xfrm>
          <a:prstGeom prst="rect">
            <a:avLst/>
          </a:prstGeom>
          <a:noFill/>
          <a:ln>
            <a:noFill/>
          </a:ln>
        </p:spPr>
      </p:pic>
      <p:pic>
        <p:nvPicPr>
          <p:cNvPr id="10" name="Рисунок 9" descr="Платон | Вікі Стародавній Світ | Fandom"/>
          <p:cNvPicPr/>
          <p:nvPr/>
        </p:nvPicPr>
        <p:blipFill>
          <a:blip r:embed="rId5">
            <a:extLst>
              <a:ext uri="{28A0092B-C50C-407E-A947-70E740481C1C}">
                <a14:useLocalDpi xmlns:a14="http://schemas.microsoft.com/office/drawing/2010/main" val="0"/>
              </a:ext>
            </a:extLst>
          </a:blip>
          <a:srcRect/>
          <a:stretch>
            <a:fillRect/>
          </a:stretch>
        </p:blipFill>
        <p:spPr bwMode="auto">
          <a:xfrm>
            <a:off x="7234008" y="3346141"/>
            <a:ext cx="2308860" cy="2886075"/>
          </a:xfrm>
          <a:prstGeom prst="rect">
            <a:avLst/>
          </a:prstGeom>
          <a:noFill/>
          <a:ln>
            <a:noFill/>
          </a:ln>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9566" y="1828799"/>
            <a:ext cx="8796271" cy="4069725"/>
          </a:xfrm>
        </p:spPr>
        <p:txBody>
          <a:bodyPr>
            <a:normAutofit fontScale="90000"/>
          </a:bodyPr>
          <a:lstStyle/>
          <a:p>
            <a:r>
              <a:rPr lang="uk-UA" sz="2200" dirty="0"/>
              <a:t>Щ</a:t>
            </a:r>
            <a:r>
              <a:rPr lang="uk-UA" sz="2200" dirty="0" smtClean="0"/>
              <a:t>о </a:t>
            </a:r>
            <a:r>
              <a:rPr lang="uk-UA" sz="2200" dirty="0"/>
              <a:t>нам потрібно, щоб створити утопію? </a:t>
            </a:r>
            <a:br>
              <a:rPr lang="uk-UA" sz="2200" dirty="0"/>
            </a:br>
            <a:r>
              <a:rPr lang="uk-UA" sz="2200" dirty="0" smtClean="0"/>
              <a:t>1) Невдоволення </a:t>
            </a:r>
            <a:r>
              <a:rPr lang="uk-UA" sz="2200" dirty="0"/>
              <a:t>тим світом і соціумом, частиною якого ми змушені бути. </a:t>
            </a:r>
            <a:br>
              <a:rPr lang="uk-UA" sz="2200" dirty="0"/>
            </a:br>
            <a:r>
              <a:rPr lang="uk-UA" sz="2200" dirty="0" smtClean="0"/>
              <a:t>2) Мати </a:t>
            </a:r>
            <a:r>
              <a:rPr lang="uk-UA" sz="2200" dirty="0"/>
              <a:t>письменницький хист. </a:t>
            </a:r>
            <a:br>
              <a:rPr lang="uk-UA" sz="2200" dirty="0"/>
            </a:br>
            <a:r>
              <a:rPr lang="uk-UA" sz="2200" dirty="0" smtClean="0"/>
              <a:t>3) Визначити </a:t>
            </a:r>
            <a:r>
              <a:rPr lang="uk-UA" sz="2200" dirty="0"/>
              <a:t>для себе поняття ідеального суспільства. </a:t>
            </a:r>
            <a:br>
              <a:rPr lang="uk-UA" sz="2200" dirty="0"/>
            </a:br>
            <a:r>
              <a:rPr lang="uk-UA" sz="2200" dirty="0" smtClean="0"/>
              <a:t>4) Вигадати </a:t>
            </a:r>
            <a:r>
              <a:rPr lang="uk-UA" sz="2200" dirty="0"/>
              <a:t>державу (можна острівну державу). </a:t>
            </a:r>
            <a:br>
              <a:rPr lang="uk-UA" sz="2200" dirty="0"/>
            </a:br>
            <a:r>
              <a:rPr lang="uk-UA" sz="2200" dirty="0" smtClean="0"/>
              <a:t>5) Населити </a:t>
            </a:r>
            <a:r>
              <a:rPr lang="uk-UA" sz="2200" dirty="0"/>
              <a:t>її людьми, для яких порядок, закон, суспільне благо – найважливіші принципи життя . </a:t>
            </a:r>
            <a:br>
              <a:rPr lang="uk-UA" sz="2200" dirty="0"/>
            </a:br>
            <a:r>
              <a:rPr lang="uk-UA" sz="2200" dirty="0" smtClean="0"/>
              <a:t>6) Для </a:t>
            </a:r>
            <a:r>
              <a:rPr lang="uk-UA" sz="2200" dirty="0"/>
              <a:t>створення ефекту достовірності та правдивості можна розповідь вести від першої особи (наприклад, я мандрівниця, яка дивом врятувалася після </a:t>
            </a:r>
            <a:r>
              <a:rPr lang="uk-UA" sz="2200" dirty="0" err="1"/>
              <a:t>кораблетрощі</a:t>
            </a:r>
            <a:r>
              <a:rPr lang="uk-UA" sz="2200" dirty="0"/>
              <a:t> і мене хвилею викинуло на незнаний острів, а там…; якщо з футурологічним присмаком, то це може бути космічний корабель, запущений, скажімо, </a:t>
            </a:r>
            <a:r>
              <a:rPr lang="uk-UA" sz="2200" dirty="0" err="1"/>
              <a:t>Ілоном</a:t>
            </a:r>
            <a:r>
              <a:rPr lang="uk-UA" sz="2200" dirty="0"/>
              <a:t> </a:t>
            </a:r>
            <a:r>
              <a:rPr lang="uk-UA" sz="2200" dirty="0" err="1"/>
              <a:t>Маском</a:t>
            </a:r>
            <a:r>
              <a:rPr lang="uk-UA" sz="2200" dirty="0"/>
              <a:t>, який трохи збився зі шляху і опинився не там, де треба було землянам, але там, де треба було авторці утопії). </a:t>
            </a:r>
            <a:r>
              <a:rPr lang="uk-UA" dirty="0"/>
              <a:t/>
            </a:r>
            <a:br>
              <a:rPr lang="uk-UA" dirty="0"/>
            </a:br>
            <a:endParaRPr lang="uk-UA" dirty="0"/>
          </a:p>
        </p:txBody>
      </p:sp>
      <p:sp>
        <p:nvSpPr>
          <p:cNvPr id="3" name="Текст 2"/>
          <p:cNvSpPr>
            <a:spLocks noGrp="1"/>
          </p:cNvSpPr>
          <p:nvPr>
            <p:ph type="body" idx="1"/>
          </p:nvPr>
        </p:nvSpPr>
        <p:spPr>
          <a:xfrm>
            <a:off x="2514084" y="5614116"/>
            <a:ext cx="6858002" cy="914400"/>
          </a:xfrm>
        </p:spPr>
        <p:txBody>
          <a:bodyPr>
            <a:normAutofit fontScale="92500" lnSpcReduction="20000"/>
          </a:bodyPr>
          <a:lstStyle/>
          <a:p>
            <a:r>
              <a:rPr lang="uk-UA" dirty="0"/>
              <a:t>АЛЕ!!! Ще жодна утопія не відповіла і не відповість на одне важливе питання: чи буде людина щасливою в ідеальному суспільстві?</a:t>
            </a:r>
          </a:p>
        </p:txBody>
      </p:sp>
    </p:spTree>
    <p:extLst>
      <p:ext uri="{BB962C8B-B14F-4D97-AF65-F5344CB8AC3E}">
        <p14:creationId xmlns:p14="http://schemas.microsoft.com/office/powerpoint/2010/main" val="275978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730" y="304800"/>
            <a:ext cx="11539470" cy="1219200"/>
          </a:xfrm>
        </p:spPr>
        <p:txBody>
          <a:bodyPr rtlCol="0">
            <a:noAutofit/>
          </a:bodyPr>
          <a:lstStyle/>
          <a:p>
            <a:r>
              <a:rPr lang="uk-UA" sz="2000" dirty="0"/>
              <a:t>Англійські утопісти розмірковували над тим, як </a:t>
            </a:r>
            <a:br>
              <a:rPr lang="uk-UA" sz="2000" dirty="0"/>
            </a:br>
            <a:r>
              <a:rPr lang="uk-UA" sz="2000" dirty="0"/>
              <a:t>особисті чесноти кожного індивіда можуть стати благом для всього суспільства; </a:t>
            </a:r>
            <a:br>
              <a:rPr lang="uk-UA" sz="2000" dirty="0"/>
            </a:br>
            <a:r>
              <a:rPr lang="uk-UA" sz="2000" dirty="0"/>
              <a:t>досягти надзвичайних знань, які допоможуть створити ідеальне суспільство та зберегти його</a:t>
            </a:r>
            <a:r>
              <a:rPr lang="uk-UA" sz="2000" dirty="0" smtClean="0"/>
              <a:t>.</a:t>
            </a:r>
            <a:endParaRPr lang="ru" sz="2000" dirty="0"/>
          </a:p>
        </p:txBody>
      </p:sp>
      <p:sp>
        <p:nvSpPr>
          <p:cNvPr id="3" name="Объект 2"/>
          <p:cNvSpPr>
            <a:spLocks noGrp="1"/>
          </p:cNvSpPr>
          <p:nvPr>
            <p:ph sz="half" idx="1"/>
          </p:nvPr>
        </p:nvSpPr>
        <p:spPr>
          <a:xfrm>
            <a:off x="347731" y="1524000"/>
            <a:ext cx="8075052" cy="4489577"/>
          </a:xfrm>
        </p:spPr>
        <p:txBody>
          <a:bodyPr rtlCol="0">
            <a:noAutofit/>
          </a:bodyPr>
          <a:lstStyle/>
          <a:p>
            <a:pPr marL="0" indent="0">
              <a:buNone/>
            </a:pPr>
            <a:r>
              <a:rPr lang="uk-UA" sz="2000" dirty="0"/>
              <a:t>Джерела, з яких утопічна думка </a:t>
            </a:r>
            <a:r>
              <a:rPr lang="ru-RU" sz="2000" dirty="0"/>
              <a:t>XVIII</a:t>
            </a:r>
            <a:r>
              <a:rPr lang="uk-UA" sz="2000" dirty="0"/>
              <a:t> ст. діставала своє живлення: </a:t>
            </a:r>
            <a:endParaRPr lang="uk-UA" sz="2000" dirty="0" smtClean="0"/>
          </a:p>
          <a:p>
            <a:pPr marL="457200" indent="-457200">
              <a:buAutoNum type="arabicParenR"/>
            </a:pPr>
            <a:r>
              <a:rPr lang="uk-UA" sz="2000" dirty="0" smtClean="0"/>
              <a:t>популярні </a:t>
            </a:r>
            <a:r>
              <a:rPr lang="uk-UA" sz="2000" dirty="0"/>
              <a:t>й поширені описи мандрівок, які у формі утопій досягали жанру описів мандрівки на Місяць; </a:t>
            </a:r>
            <a:endParaRPr lang="uk-UA" sz="2000" dirty="0" smtClean="0"/>
          </a:p>
          <a:p>
            <a:pPr marL="457200" indent="-457200">
              <a:buAutoNum type="arabicParenR"/>
            </a:pPr>
            <a:r>
              <a:rPr lang="uk-UA" sz="2000" dirty="0" smtClean="0"/>
              <a:t>розповіді </a:t>
            </a:r>
            <a:r>
              <a:rPr lang="uk-UA" sz="2000" dirty="0"/>
              <a:t>моряків про їхні пригоди й описи відвіданих ними земель, проекти колоніальних володінь, соціальний лад яких не завжди був схожий на той, що у Британії; </a:t>
            </a:r>
            <a:endParaRPr lang="uk-UA" sz="2000" dirty="0"/>
          </a:p>
          <a:p>
            <a:pPr marL="457200" indent="-457200">
              <a:buAutoNum type="arabicParenR"/>
            </a:pPr>
            <a:r>
              <a:rPr lang="uk-UA" sz="2000" dirty="0" smtClean="0"/>
              <a:t>зростання </a:t>
            </a:r>
            <a:r>
              <a:rPr lang="uk-UA" sz="2000" dirty="0"/>
              <a:t>значущості науки та техніки, особливо напередодні науково-технічної революції кінця </a:t>
            </a:r>
            <a:r>
              <a:rPr lang="ru-RU" sz="2000" dirty="0"/>
              <a:t>XVIII</a:t>
            </a:r>
            <a:r>
              <a:rPr lang="uk-UA" sz="2000" dirty="0"/>
              <a:t> ст</a:t>
            </a:r>
            <a:r>
              <a:rPr lang="uk-UA" sz="2000" dirty="0" smtClean="0"/>
              <a:t>.; </a:t>
            </a:r>
          </a:p>
          <a:p>
            <a:pPr marL="457200" indent="-457200">
              <a:buAutoNum type="arabicParenR"/>
            </a:pPr>
            <a:r>
              <a:rPr lang="uk-UA" sz="2000" dirty="0" smtClean="0"/>
              <a:t>відчуття </a:t>
            </a:r>
            <a:r>
              <a:rPr lang="uk-UA" sz="2000" dirty="0" err="1"/>
              <a:t>всепроникної</a:t>
            </a:r>
            <a:r>
              <a:rPr lang="uk-UA" sz="2000" dirty="0"/>
              <a:t> бідності, яке намагалися замінити на кращу економічну організацію та аграрну продуктивність.</a:t>
            </a:r>
            <a:endParaRPr lang="ru" sz="2000" dirty="0"/>
          </a:p>
        </p:txBody>
      </p:sp>
      <p:sp>
        <p:nvSpPr>
          <p:cNvPr id="4" name="Объект 3"/>
          <p:cNvSpPr>
            <a:spLocks noGrp="1"/>
          </p:cNvSpPr>
          <p:nvPr>
            <p:ph sz="half" idx="2"/>
          </p:nvPr>
        </p:nvSpPr>
        <p:spPr>
          <a:xfrm>
            <a:off x="8593941" y="1825625"/>
            <a:ext cx="3293259" cy="4187952"/>
          </a:xfrm>
        </p:spPr>
        <p:txBody>
          <a:bodyPr>
            <a:normAutofit fontScale="62500" lnSpcReduction="20000"/>
          </a:bodyPr>
          <a:lstStyle/>
          <a:p>
            <a:pPr marL="0" indent="0">
              <a:buNone/>
            </a:pPr>
            <a:r>
              <a:rPr lang="uk-UA" sz="3200" dirty="0"/>
              <a:t>На думку </a:t>
            </a:r>
            <a:r>
              <a:rPr lang="uk-UA" sz="3200" dirty="0" err="1"/>
              <a:t>Девіса</a:t>
            </a:r>
            <a:r>
              <a:rPr lang="uk-UA" sz="3200" dirty="0"/>
              <a:t>, існує кілька видів покращення суспільства: ментальне покращення (втеча від соціальної реальності); покращення завдяки сатирі на те, що ти бачиш і в чому живеш; покращення як формування головної стратегії, мета якої - спровокувати зміни в житті суспільства.</a:t>
            </a:r>
          </a:p>
          <a:p>
            <a:endParaRPr lang="uk-UA" dirty="0"/>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8986794" y="0"/>
            <a:ext cx="2286000" cy="1398494"/>
          </a:xfrm>
        </p:spPr>
        <p:txBody>
          <a:bodyPr rtlCol="0"/>
          <a:lstStyle/>
          <a:p>
            <a:r>
              <a:rPr lang="ru-RU" dirty="0">
                <a:latin typeface="Times New Roman" panose="02020603050405020304" pitchFamily="18" charset="0"/>
                <a:ea typeface="Times New Roman" panose="02020603050405020304" pitchFamily="18" charset="0"/>
              </a:rPr>
              <a:t>Для </a:t>
            </a:r>
            <a:r>
              <a:rPr lang="ru-RU" dirty="0" err="1">
                <a:latin typeface="Times New Roman" panose="02020603050405020304" pitchFamily="18" charset="0"/>
                <a:ea typeface="Times New Roman" panose="02020603050405020304" pitchFamily="18" charset="0"/>
              </a:rPr>
              <a:t>позначення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утопії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зі</a:t>
            </a:r>
            <a:r>
              <a:rPr lang="ru-RU" dirty="0">
                <a:latin typeface="Times New Roman" panose="02020603050405020304" pitchFamily="18" charset="0"/>
                <a:ea typeface="Times New Roman" panose="02020603050405020304" pitchFamily="18" charset="0"/>
              </a:rPr>
              <a:t> знаком</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мінус</a:t>
            </a:r>
            <a:r>
              <a:rPr lang="en-US" dirty="0">
                <a:latin typeface="Times New Roman" panose="02020603050405020304" pitchFamily="18" charset="0"/>
                <a:ea typeface="Times New Roman" panose="02020603050405020304" pitchFamily="18" charset="0"/>
              </a:rPr>
              <a:t>»</a:t>
            </a:r>
            <a:endParaRPr lang="ru" dirty="0"/>
          </a:p>
        </p:txBody>
      </p:sp>
      <p:sp>
        <p:nvSpPr>
          <p:cNvPr id="2" name="Прямоугольник 1"/>
          <p:cNvSpPr/>
          <p:nvPr/>
        </p:nvSpPr>
        <p:spPr>
          <a:xfrm>
            <a:off x="965915" y="743566"/>
            <a:ext cx="7495504" cy="4801314"/>
          </a:xfrm>
          <a:prstGeom prst="rect">
            <a:avLst/>
          </a:prstGeom>
        </p:spPr>
        <p:txBody>
          <a:bodyPr wrap="square">
            <a:spAutoFit/>
          </a:bodyPr>
          <a:lstStyle/>
          <a:p>
            <a:r>
              <a:rPr lang="ru-RU" dirty="0" err="1" smtClean="0">
                <a:latin typeface="Times New Roman" panose="02020603050405020304" pitchFamily="18" charset="0"/>
                <a:ea typeface="Times New Roman" panose="02020603050405020304" pitchFamily="18" charset="0"/>
              </a:rPr>
              <a:t>польський</a:t>
            </a:r>
            <a:r>
              <a:rPr lang="ru-RU" dirty="0" smtClean="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вчений</a:t>
            </a:r>
            <a:r>
              <a:rPr lang="ru-RU" dirty="0">
                <a:latin typeface="Times New Roman" panose="02020603050405020304" pitchFamily="18" charset="0"/>
                <a:ea typeface="Times New Roman" panose="02020603050405020304" pitchFamily="18" charset="0"/>
              </a:rPr>
              <a:t> Е</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Шацький</a:t>
            </a:r>
            <a:r>
              <a:rPr lang="ru-RU" dirty="0">
                <a:latin typeface="Times New Roman" panose="02020603050405020304" pitchFamily="18" charset="0"/>
                <a:ea typeface="Times New Roman" panose="02020603050405020304" pitchFamily="18" charset="0"/>
              </a:rPr>
              <a:t> наводить </a:t>
            </a:r>
            <a:r>
              <a:rPr lang="ru-RU" dirty="0" err="1">
                <a:latin typeface="Times New Roman" panose="02020603050405020304" pitchFamily="18" charset="0"/>
                <a:ea typeface="Times New Roman" panose="02020603050405020304" pitchFamily="18" charset="0"/>
              </a:rPr>
              <a:t>такі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визначення</a:t>
            </a:r>
            <a:r>
              <a:rPr lang="en-US"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негативна </a:t>
            </a:r>
            <a:r>
              <a:rPr lang="ru-RU" dirty="0" err="1">
                <a:latin typeface="Times New Roman" panose="02020603050405020304" pitchFamily="18" charset="0"/>
                <a:ea typeface="Times New Roman" panose="02020603050405020304" pitchFamily="18" charset="0"/>
              </a:rPr>
              <a:t>утопія</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антиутопія</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дистопія</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какотопія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тощо</a:t>
            </a:r>
            <a:r>
              <a:rPr lang="en-US"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У </a:t>
            </a:r>
            <a:r>
              <a:rPr lang="ru-RU" dirty="0" err="1">
                <a:latin typeface="Times New Roman" panose="02020603050405020304" pitchFamily="18" charset="0"/>
                <a:ea typeface="Times New Roman" panose="02020603050405020304" pitchFamily="18" charset="0"/>
              </a:rPr>
              <a:t>німецькомовній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критичній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літературі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оперують</a:t>
            </a:r>
            <a:r>
              <a:rPr lang="ru-RU" dirty="0">
                <a:latin typeface="Times New Roman" panose="02020603050405020304" pitchFamily="18" charset="0"/>
                <a:ea typeface="Times New Roman" panose="02020603050405020304" pitchFamily="18" charset="0"/>
              </a:rPr>
              <a:t> такими </a:t>
            </a:r>
            <a:r>
              <a:rPr lang="ru-RU" dirty="0" err="1">
                <a:latin typeface="Times New Roman" panose="02020603050405020304" pitchFamily="18" charset="0"/>
                <a:ea typeface="Times New Roman" panose="02020603050405020304" pitchFamily="18" charset="0"/>
              </a:rPr>
              <a:t>поняттями</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деволюціоністська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утопія</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Devolutionistische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Utopie-Tuzinski</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метопія</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MätopieHuntemann</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утопія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жаху</a:t>
            </a:r>
            <a:r>
              <a:rPr lang="en-US"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гротескна </a:t>
            </a:r>
            <a:r>
              <a:rPr lang="ru-RU" dirty="0" err="1">
                <a:latin typeface="Times New Roman" panose="02020603050405020304" pitchFamily="18" charset="0"/>
                <a:ea typeface="Times New Roman" panose="02020603050405020304" pitchFamily="18" charset="0"/>
              </a:rPr>
              <a:t>утопія</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Schreckutopie</a:t>
            </a:r>
            <a:r>
              <a:rPr lang="en-US" dirty="0">
                <a:latin typeface="Times New Roman" panose="02020603050405020304" pitchFamily="18" charset="0"/>
                <a:ea typeface="Times New Roman" panose="02020603050405020304" pitchFamily="18" charset="0"/>
              </a:rPr>
              <a:t>” und “</a:t>
            </a:r>
            <a:r>
              <a:rPr lang="en-US" dirty="0" err="1">
                <a:latin typeface="Times New Roman" panose="02020603050405020304" pitchFamily="18" charset="0"/>
                <a:ea typeface="Times New Roman" panose="02020603050405020304" pitchFamily="18" charset="0"/>
              </a:rPr>
              <a:t>Groteskutopie-Borinski</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какотопія</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KakotopieBurgess</a:t>
            </a:r>
            <a:r>
              <a:rPr lang="en-US"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негативна </a:t>
            </a:r>
            <a:r>
              <a:rPr lang="ru-RU" dirty="0" err="1">
                <a:latin typeface="Times New Roman" panose="02020603050405020304" pitchFamily="18" charset="0"/>
                <a:ea typeface="Times New Roman" panose="02020603050405020304" pitchFamily="18" charset="0"/>
              </a:rPr>
              <a:t>утопія</a:t>
            </a:r>
            <a:r>
              <a:rPr lang="en-US" dirty="0">
                <a:latin typeface="Times New Roman" panose="02020603050405020304" pitchFamily="18" charset="0"/>
                <a:ea typeface="Times New Roman" panose="02020603050405020304" pitchFamily="18" charset="0"/>
              </a:rPr>
              <a:t>» (“Negative </a:t>
            </a:r>
            <a:r>
              <a:rPr lang="en-US" dirty="0" err="1">
                <a:latin typeface="Times New Roman" panose="02020603050405020304" pitchFamily="18" charset="0"/>
                <a:ea typeface="Times New Roman" panose="02020603050405020304" pitchFamily="18" charset="0"/>
              </a:rPr>
              <a:t>Utopie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Broich</a:t>
            </a:r>
            <a:r>
              <a:rPr lang="en-US"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перевернута </a:t>
            </a:r>
            <a:r>
              <a:rPr lang="ru-RU" dirty="0" err="1">
                <a:latin typeface="Times New Roman" panose="02020603050405020304" pitchFamily="18" charset="0"/>
                <a:ea typeface="Times New Roman" panose="02020603050405020304" pitchFamily="18" charset="0"/>
              </a:rPr>
              <a:t>утопія</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утопія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навпаки</a:t>
            </a:r>
            <a:r>
              <a:rPr lang="en-US" dirty="0">
                <a:latin typeface="Times New Roman" panose="02020603050405020304" pitchFamily="18" charset="0"/>
                <a:ea typeface="Times New Roman" panose="02020603050405020304" pitchFamily="18" charset="0"/>
              </a:rPr>
              <a:t>» (“Inverted Utopia” und “reverse Utopia” (Walsh)), «</a:t>
            </a:r>
            <a:r>
              <a:rPr lang="ru-RU" dirty="0">
                <a:latin typeface="Times New Roman" panose="02020603050405020304" pitchFamily="18" charset="0"/>
                <a:ea typeface="Times New Roman" panose="02020603050405020304" pitchFamily="18" charset="0"/>
              </a:rPr>
              <a:t>фальшива </a:t>
            </a:r>
            <a:r>
              <a:rPr lang="ru-RU" dirty="0" err="1">
                <a:latin typeface="Times New Roman" panose="02020603050405020304" pitchFamily="18" charset="0"/>
                <a:ea typeface="Times New Roman" panose="02020603050405020304" pitchFamily="18" charset="0"/>
              </a:rPr>
              <a:t>утопія</a:t>
            </a:r>
            <a:r>
              <a:rPr lang="en-US" dirty="0">
                <a:latin typeface="Times New Roman" panose="02020603050405020304" pitchFamily="18" charset="0"/>
                <a:ea typeface="Times New Roman" panose="02020603050405020304" pitchFamily="18" charset="0"/>
              </a:rPr>
              <a:t>» (“False Utopia” (Ross)), «</a:t>
            </a:r>
            <a:r>
              <a:rPr lang="ru-RU" dirty="0" err="1">
                <a:latin typeface="Times New Roman" panose="02020603050405020304" pitchFamily="18" charset="0"/>
                <a:ea typeface="Times New Roman" panose="02020603050405020304" pitchFamily="18" charset="0"/>
              </a:rPr>
              <a:t>песимістична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утопія</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Pessimistische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Utopie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Mauthe</a:t>
            </a:r>
            <a:r>
              <a:rPr lang="en-US"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до </a:t>
            </a:r>
            <a:r>
              <a:rPr lang="ru-RU" dirty="0" err="1">
                <a:latin typeface="Times New Roman" panose="02020603050405020304" pitchFamily="18" charset="0"/>
                <a:ea typeface="Times New Roman" panose="02020603050405020304" pitchFamily="18" charset="0"/>
              </a:rPr>
              <a:t>трутопія</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Gegenutopie-Seeber</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апотропеїчна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утопія</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Apotropäische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Utopie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Hönig</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антитехнічна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утопія</a:t>
            </a:r>
            <a:r>
              <a:rPr lang="en-US" dirty="0">
                <a:latin typeface="Times New Roman" panose="02020603050405020304" pitchFamily="18" charset="0"/>
                <a:ea typeface="Times New Roman" panose="02020603050405020304" pitchFamily="18" charset="0"/>
              </a:rPr>
              <a:t>» (“anti-</a:t>
            </a:r>
            <a:r>
              <a:rPr lang="en-US" dirty="0" err="1">
                <a:latin typeface="Times New Roman" panose="02020603050405020304" pitchFamily="18" charset="0"/>
                <a:ea typeface="Times New Roman" panose="02020603050405020304" pitchFamily="18" charset="0"/>
              </a:rPr>
              <a:t>technische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Utopie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Sühnel</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чорна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утопія</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Schwarze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Utopie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Saage</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антиутопія</a:t>
            </a:r>
            <a:r>
              <a:rPr lang="en-US" dirty="0">
                <a:latin typeface="Times New Roman" panose="02020603050405020304" pitchFamily="18" charset="0"/>
                <a:ea typeface="Times New Roman" panose="02020603050405020304" pitchFamily="18" charset="0"/>
              </a:rPr>
              <a:t>» (“Anti-</a:t>
            </a:r>
            <a:r>
              <a:rPr lang="en-US" dirty="0" err="1">
                <a:latin typeface="Times New Roman" panose="02020603050405020304" pitchFamily="18" charset="0"/>
                <a:ea typeface="Times New Roman" panose="02020603050405020304" pitchFamily="18" charset="0"/>
              </a:rPr>
              <a:t>Utopie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Antiutopie</a:t>
            </a:r>
            <a:r>
              <a:rPr lang="en-US" dirty="0">
                <a:latin typeface="Times New Roman" panose="02020603050405020304" pitchFamily="18" charset="0"/>
                <a:ea typeface="Times New Roman" panose="02020603050405020304" pitchFamily="18" charset="0"/>
              </a:rPr>
              <a:t>” (Meyer)), «</a:t>
            </a:r>
            <a:r>
              <a:rPr lang="ru-RU" dirty="0" err="1">
                <a:latin typeface="Times New Roman" panose="02020603050405020304" pitchFamily="18" charset="0"/>
                <a:ea typeface="Times New Roman" panose="02020603050405020304" pitchFamily="18" charset="0"/>
              </a:rPr>
              <a:t>дістопія</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Dystopie</a:t>
            </a:r>
            <a:r>
              <a:rPr lang="en-US" dirty="0">
                <a:latin typeface="Times New Roman" panose="02020603050405020304" pitchFamily="18" charset="0"/>
                <a:ea typeface="Times New Roman" panose="02020603050405020304" pitchFamily="18" charset="0"/>
              </a:rPr>
              <a:t>” (Patrick)). </a:t>
            </a:r>
            <a:r>
              <a:rPr lang="ru-RU" dirty="0">
                <a:latin typeface="Times New Roman" panose="02020603050405020304" pitchFamily="18" charset="0"/>
                <a:ea typeface="Times New Roman" panose="02020603050405020304" pitchFamily="18" charset="0"/>
              </a:rPr>
              <a:t>У </a:t>
            </a:r>
            <a:r>
              <a:rPr lang="ru-RU" dirty="0" err="1">
                <a:latin typeface="Times New Roman" panose="02020603050405020304" pitchFamily="18" charset="0"/>
                <a:ea typeface="Times New Roman" panose="02020603050405020304" pitchFamily="18" charset="0"/>
              </a:rPr>
              <a:t>вітчизняному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літературознавстві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закріпилися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терміни</a:t>
            </a:r>
            <a:r>
              <a:rPr lang="en-US"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негативна </a:t>
            </a:r>
            <a:r>
              <a:rPr lang="ru-RU" dirty="0" err="1">
                <a:latin typeface="Times New Roman" panose="02020603050405020304" pitchFamily="18" charset="0"/>
                <a:ea typeface="Times New Roman" panose="02020603050405020304" pitchFamily="18" charset="0"/>
              </a:rPr>
              <a:t>утопія</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антиутопія</a:t>
            </a:r>
            <a:r>
              <a:rPr lang="en-US"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в </a:t>
            </a:r>
            <a:r>
              <a:rPr lang="ru-RU" dirty="0" err="1">
                <a:latin typeface="Times New Roman" panose="02020603050405020304" pitchFamily="18" charset="0"/>
                <a:ea typeface="Times New Roman" panose="02020603050405020304" pitchFamily="18" charset="0"/>
              </a:rPr>
              <a:t>англомовних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дослідженнях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переважає</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термін</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дистопія</a:t>
            </a:r>
            <a:r>
              <a:rPr lang="en-US" dirty="0">
                <a:latin typeface="Times New Roman" panose="02020603050405020304" pitchFamily="18" charset="0"/>
                <a:ea typeface="Times New Roman" panose="02020603050405020304" pitchFamily="18" charset="0"/>
              </a:rPr>
              <a:t>» (“dystopia”), </a:t>
            </a:r>
            <a:r>
              <a:rPr lang="ru-RU" dirty="0">
                <a:latin typeface="Times New Roman" panose="02020603050405020304" pitchFamily="18" charset="0"/>
                <a:ea typeface="Times New Roman" panose="02020603050405020304" pitchFamily="18" charset="0"/>
              </a:rPr>
              <a:t>в </a:t>
            </a:r>
            <a:r>
              <a:rPr lang="ru-RU" dirty="0" err="1">
                <a:latin typeface="Times New Roman" panose="02020603050405020304" pitchFamily="18" charset="0"/>
                <a:ea typeface="Times New Roman" panose="02020603050405020304" pitchFamily="18" charset="0"/>
              </a:rPr>
              <a:t>німецькомовних</a:t>
            </a:r>
            <a:r>
              <a:rPr lang="en-US" dirty="0">
                <a:latin typeface="Times New Roman" panose="02020603050405020304" pitchFamily="18" charset="0"/>
                <a:ea typeface="Times New Roman" panose="02020603050405020304" pitchFamily="18" charset="0"/>
              </a:rPr>
              <a:t> – «</a:t>
            </a:r>
            <a:r>
              <a:rPr lang="ru-RU" dirty="0" err="1">
                <a:latin typeface="Times New Roman" panose="02020603050405020304" pitchFamily="18" charset="0"/>
                <a:ea typeface="Times New Roman" panose="02020603050405020304" pitchFamily="18" charset="0"/>
              </a:rPr>
              <a:t>антиутопія</a:t>
            </a:r>
            <a:r>
              <a:rPr lang="en-US" dirty="0">
                <a:latin typeface="Times New Roman" panose="02020603050405020304" pitchFamily="18" charset="0"/>
                <a:ea typeface="Times New Roman" panose="02020603050405020304" pitchFamily="18" charset="0"/>
              </a:rPr>
              <a:t>» (“Anti-</a:t>
            </a:r>
            <a:r>
              <a:rPr lang="en-US" dirty="0" err="1">
                <a:latin typeface="Times New Roman" panose="02020603050405020304" pitchFamily="18" charset="0"/>
                <a:ea typeface="Times New Roman" panose="02020603050405020304" pitchFamily="18" charset="0"/>
              </a:rPr>
              <a:t>Utopie</a:t>
            </a:r>
            <a:r>
              <a:rPr lang="en-US"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і</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дистопія</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Dystopie</a:t>
            </a:r>
            <a:r>
              <a:rPr lang="en-US" dirty="0">
                <a:latin typeface="Times New Roman" panose="02020603050405020304" pitchFamily="18" charset="0"/>
                <a:ea typeface="Times New Roman" panose="02020603050405020304" pitchFamily="18" charset="0"/>
              </a:rPr>
              <a:t>”)</a:t>
            </a:r>
            <a:endParaRPr lang="uk-UA" dirty="0"/>
          </a:p>
        </p:txBody>
      </p:sp>
      <p:sp>
        <p:nvSpPr>
          <p:cNvPr id="3" name="Прямоугольник 2"/>
          <p:cNvSpPr/>
          <p:nvPr/>
        </p:nvSpPr>
        <p:spPr>
          <a:xfrm>
            <a:off x="8986794" y="1398494"/>
            <a:ext cx="2981088" cy="2308324"/>
          </a:xfrm>
          <a:prstGeom prst="rect">
            <a:avLst/>
          </a:prstGeom>
        </p:spPr>
        <p:txBody>
          <a:bodyPr wrap="square">
            <a:spAutoFit/>
          </a:bodyPr>
          <a:lstStyle/>
          <a:p>
            <a:r>
              <a:rPr lang="ru-RU" dirty="0" err="1">
                <a:latin typeface="Times New Roman" panose="02020603050405020304" pitchFamily="18" charset="0"/>
                <a:ea typeface="Times New Roman" panose="02020603050405020304" pitchFamily="18" charset="0"/>
              </a:rPr>
              <a:t>Уперше</a:t>
            </a:r>
            <a:r>
              <a:rPr lang="ru-RU" dirty="0">
                <a:latin typeface="Times New Roman" panose="02020603050405020304" pitchFamily="18" charset="0"/>
                <a:ea typeface="Times New Roman" panose="02020603050405020304" pitchFamily="18" charset="0"/>
              </a:rPr>
              <a:t> слова</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антиутопія</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антиутопіст</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ужив</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англійський</a:t>
            </a:r>
            <a:r>
              <a:rPr lang="ru-RU" dirty="0">
                <a:latin typeface="Times New Roman" panose="02020603050405020304" pitchFamily="18" charset="0"/>
                <a:ea typeface="Times New Roman" panose="02020603050405020304" pitchFamily="18" charset="0"/>
              </a:rPr>
              <a:t> учений Джон Стюарт </a:t>
            </a:r>
            <a:r>
              <a:rPr lang="ru-RU" dirty="0" err="1">
                <a:latin typeface="Times New Roman" panose="02020603050405020304" pitchFamily="18" charset="0"/>
                <a:ea typeface="Times New Roman" panose="02020603050405020304" pitchFamily="18" charset="0"/>
              </a:rPr>
              <a:t>Мілль</a:t>
            </a:r>
            <a:r>
              <a:rPr lang="ru-RU" dirty="0">
                <a:latin typeface="Times New Roman" panose="02020603050405020304" pitchFamily="18" charset="0"/>
                <a:ea typeface="Times New Roman" panose="02020603050405020304" pitchFamily="18" charset="0"/>
              </a:rPr>
              <a:t> у</a:t>
            </a:r>
            <a:r>
              <a:rPr lang="en-US" dirty="0">
                <a:latin typeface="Times New Roman" panose="02020603050405020304" pitchFamily="18" charset="0"/>
                <a:ea typeface="Times New Roman" panose="02020603050405020304" pitchFamily="18" charset="0"/>
              </a:rPr>
              <a:t> 1868 </a:t>
            </a:r>
            <a:r>
              <a:rPr lang="ru-RU" dirty="0" err="1">
                <a:latin typeface="Times New Roman" panose="02020603050405020304" pitchFamily="18" charset="0"/>
                <a:ea typeface="Times New Roman" panose="02020603050405020304" pitchFamily="18" charset="0"/>
              </a:rPr>
              <a:t>році</a:t>
            </a:r>
            <a:r>
              <a:rPr lang="ru-RU" dirty="0">
                <a:latin typeface="Times New Roman" panose="02020603050405020304" pitchFamily="18" charset="0"/>
                <a:ea typeface="Times New Roman" panose="02020603050405020304" pitchFamily="18" charset="0"/>
              </a:rPr>
              <a:t> у </a:t>
            </a:r>
            <a:r>
              <a:rPr lang="ru-RU" dirty="0" err="1">
                <a:latin typeface="Times New Roman" panose="02020603050405020304" pitchFamily="18" charset="0"/>
                <a:ea typeface="Times New Roman" panose="02020603050405020304" pitchFamily="18" charset="0"/>
              </a:rPr>
              <a:t>парламентській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промові</a:t>
            </a:r>
            <a:r>
              <a:rPr lang="en-US"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характеризуючи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авторів</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полемічних</a:t>
            </a:r>
            <a:r>
              <a:rPr lang="ru-RU" dirty="0">
                <a:latin typeface="Times New Roman" panose="02020603050405020304" pitchFamily="18" charset="0"/>
                <a:ea typeface="Times New Roman" panose="02020603050405020304" pitchFamily="18" charset="0"/>
              </a:rPr>
              <a:t> і </a:t>
            </a:r>
            <a:r>
              <a:rPr lang="ru-RU" dirty="0" err="1">
                <a:latin typeface="Times New Roman" panose="02020603050405020304" pitchFamily="18" charset="0"/>
                <a:ea typeface="Times New Roman" panose="02020603050405020304" pitchFamily="18" charset="0"/>
              </a:rPr>
              <a:t>прогностичних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творів</a:t>
            </a:r>
            <a:r>
              <a:rPr lang="en-US" dirty="0">
                <a:latin typeface="Times New Roman" panose="02020603050405020304" pitchFamily="18" charset="0"/>
                <a:ea typeface="Times New Roman" panose="02020603050405020304" pitchFamily="18" charset="0"/>
              </a:rPr>
              <a:t>.</a:t>
            </a:r>
            <a:endParaRPr lang="uk-UA" dirty="0"/>
          </a:p>
        </p:txBody>
      </p:sp>
      <p:pic>
        <p:nvPicPr>
          <p:cNvPr id="11" name="Рисунок 10" descr="Утилитаризм как этическое направление, утилитаризм Дж. Милля |  Информационный Вкус"/>
          <p:cNvPicPr/>
          <p:nvPr/>
        </p:nvPicPr>
        <p:blipFill>
          <a:blip r:embed="rId2">
            <a:extLst>
              <a:ext uri="{28A0092B-C50C-407E-A947-70E740481C1C}">
                <a14:useLocalDpi xmlns:a14="http://schemas.microsoft.com/office/drawing/2010/main" val="0"/>
              </a:ext>
            </a:extLst>
          </a:blip>
          <a:srcRect/>
          <a:stretch>
            <a:fillRect/>
          </a:stretch>
        </p:blipFill>
        <p:spPr bwMode="auto">
          <a:xfrm>
            <a:off x="9175588" y="3706818"/>
            <a:ext cx="2097206" cy="2209888"/>
          </a:xfrm>
          <a:prstGeom prst="rect">
            <a:avLst/>
          </a:prstGeom>
          <a:noFill/>
          <a:ln>
            <a:noFill/>
          </a:ln>
        </p:spPr>
      </p:pic>
    </p:spTree>
    <p:extLst>
      <p:ext uri="{BB962C8B-B14F-4D97-AF65-F5344CB8AC3E}">
        <p14:creationId xmlns:p14="http://schemas.microsoft.com/office/powerpoint/2010/main" val="346041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The Quest for Utopia: An Anthology of Imaginary Societies: Glenn Negley and  J. Max Patrick: Amazon.com: Books"/>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2082" y="363653"/>
            <a:ext cx="1521229" cy="2601884"/>
          </a:xfrm>
          <a:prstGeom prst="rect">
            <a:avLst/>
          </a:prstGeom>
          <a:noFill/>
          <a:ln>
            <a:noFill/>
          </a:ln>
        </p:spPr>
      </p:pic>
      <p:sp>
        <p:nvSpPr>
          <p:cNvPr id="6" name="Прямоугольник 5"/>
          <p:cNvSpPr/>
          <p:nvPr/>
        </p:nvSpPr>
        <p:spPr>
          <a:xfrm>
            <a:off x="2378298" y="363653"/>
            <a:ext cx="6096000" cy="3139321"/>
          </a:xfrm>
          <a:prstGeom prst="rect">
            <a:avLst/>
          </a:prstGeom>
        </p:spPr>
        <p:txBody>
          <a:bodyPr>
            <a:spAutoFit/>
          </a:bodyPr>
          <a:lstStyle/>
          <a:p>
            <a:pPr>
              <a:spcAft>
                <a:spcPts val="0"/>
              </a:spcAft>
            </a:pPr>
            <a:r>
              <a:rPr lang="uk-UA" dirty="0">
                <a:solidFill>
                  <a:srgbClr val="000000"/>
                </a:solidFill>
                <a:latin typeface="Times New Roman" panose="02020603050405020304" pitchFamily="18" charset="0"/>
                <a:ea typeface="Times New Roman" panose="02020603050405020304" pitchFamily="18" charset="0"/>
              </a:rPr>
              <a:t>Риси антиутопії: </a:t>
            </a:r>
            <a:endParaRPr lang="uk-UA" dirty="0">
              <a:latin typeface="Times New Roman" panose="02020603050405020304" pitchFamily="18" charset="0"/>
              <a:ea typeface="Times New Roman" panose="02020603050405020304" pitchFamily="18" charset="0"/>
            </a:endParaRPr>
          </a:p>
          <a:p>
            <a:pPr>
              <a:spcAft>
                <a:spcPts val="0"/>
              </a:spcAft>
            </a:pPr>
            <a:r>
              <a:rPr lang="uk-UA" dirty="0">
                <a:solidFill>
                  <a:srgbClr val="000000"/>
                </a:solidFill>
                <a:latin typeface="Times New Roman" panose="02020603050405020304" pitchFamily="18" charset="0"/>
                <a:ea typeface="Times New Roman" panose="02020603050405020304" pitchFamily="18" charset="0"/>
              </a:rPr>
              <a:t>- змалювання суспільства або держави з описом їх політичної структури;</a:t>
            </a:r>
            <a:endParaRPr lang="uk-UA" dirty="0">
              <a:latin typeface="Times New Roman" panose="02020603050405020304" pitchFamily="18" charset="0"/>
              <a:ea typeface="Times New Roman" panose="02020603050405020304" pitchFamily="18" charset="0"/>
            </a:endParaRPr>
          </a:p>
          <a:p>
            <a:pPr>
              <a:spcAft>
                <a:spcPts val="0"/>
              </a:spcAft>
            </a:pPr>
            <a:r>
              <a:rPr lang="uk-UA" dirty="0">
                <a:solidFill>
                  <a:srgbClr val="000000"/>
                </a:solidFill>
                <a:latin typeface="Times New Roman" panose="02020603050405020304" pitchFamily="18" charset="0"/>
                <a:ea typeface="Times New Roman" panose="02020603050405020304" pitchFamily="18" charset="0"/>
              </a:rPr>
              <a:t>- події відбуваються в майбутньому;</a:t>
            </a:r>
            <a:endParaRPr lang="uk-UA" dirty="0">
              <a:latin typeface="Times New Roman" panose="02020603050405020304" pitchFamily="18" charset="0"/>
              <a:ea typeface="Times New Roman" panose="02020603050405020304" pitchFamily="18" charset="0"/>
            </a:endParaRPr>
          </a:p>
          <a:p>
            <a:pPr>
              <a:spcAft>
                <a:spcPts val="0"/>
              </a:spcAft>
            </a:pPr>
            <a:r>
              <a:rPr lang="uk-UA" dirty="0">
                <a:solidFill>
                  <a:srgbClr val="000000"/>
                </a:solidFill>
                <a:latin typeface="Times New Roman" panose="02020603050405020304" pitchFamily="18" charset="0"/>
                <a:ea typeface="Times New Roman" panose="02020603050405020304" pitchFamily="18" charset="0"/>
              </a:rPr>
              <a:t>- суспільство описується з позиції окремих мешканців, які не завжди вписуються у цей світ, у них може бути конфлікт з державою;</a:t>
            </a:r>
            <a:endParaRPr lang="uk-UA" dirty="0">
              <a:latin typeface="Times New Roman" panose="02020603050405020304" pitchFamily="18" charset="0"/>
              <a:ea typeface="Times New Roman" panose="02020603050405020304" pitchFamily="18" charset="0"/>
            </a:endParaRPr>
          </a:p>
          <a:p>
            <a:pPr>
              <a:spcAft>
                <a:spcPts val="0"/>
              </a:spcAft>
            </a:pPr>
            <a:r>
              <a:rPr lang="uk-UA" dirty="0">
                <a:solidFill>
                  <a:srgbClr val="000000"/>
                </a:solidFill>
                <a:latin typeface="Times New Roman" panose="02020603050405020304" pitchFamily="18" charset="0"/>
                <a:ea typeface="Times New Roman" panose="02020603050405020304" pitchFamily="18" charset="0"/>
              </a:rPr>
              <a:t>- нівелювання особистості;</a:t>
            </a:r>
            <a:endParaRPr lang="uk-UA" dirty="0">
              <a:latin typeface="Times New Roman" panose="02020603050405020304" pitchFamily="18" charset="0"/>
              <a:ea typeface="Times New Roman" panose="02020603050405020304" pitchFamily="18" charset="0"/>
            </a:endParaRPr>
          </a:p>
          <a:p>
            <a:pPr>
              <a:spcAft>
                <a:spcPts val="0"/>
              </a:spcAft>
            </a:pPr>
            <a:r>
              <a:rPr lang="uk-UA" dirty="0">
                <a:solidFill>
                  <a:srgbClr val="000000"/>
                </a:solidFill>
                <a:latin typeface="Times New Roman" panose="02020603050405020304" pitchFamily="18" charset="0"/>
                <a:ea typeface="Times New Roman" panose="02020603050405020304" pitchFamily="18" charset="0"/>
              </a:rPr>
              <a:t>- фактично немає описів родинного побуту;</a:t>
            </a:r>
            <a:endParaRPr lang="uk-UA" dirty="0">
              <a:latin typeface="Times New Roman" panose="02020603050405020304" pitchFamily="18" charset="0"/>
              <a:ea typeface="Times New Roman" panose="02020603050405020304" pitchFamily="18" charset="0"/>
            </a:endParaRPr>
          </a:p>
          <a:p>
            <a:r>
              <a:rPr lang="uk-UA" dirty="0">
                <a:solidFill>
                  <a:srgbClr val="000000"/>
                </a:solidFill>
                <a:latin typeface="Times New Roman" panose="02020603050405020304" pitchFamily="18" charset="0"/>
                <a:ea typeface="Times New Roman" panose="02020603050405020304" pitchFamily="18" charset="0"/>
              </a:rPr>
              <a:t>- більшість мешканців живуть за певними шаблонами, немов запрограмовані.</a:t>
            </a:r>
            <a:endParaRPr lang="uk-UA" dirty="0"/>
          </a:p>
        </p:txBody>
      </p:sp>
      <p:pic>
        <p:nvPicPr>
          <p:cNvPr id="8" name="Рисунок 7" descr="Гуїгнгнм — Вікіпедія"/>
          <p:cNvPicPr/>
          <p:nvPr/>
        </p:nvPicPr>
        <p:blipFill>
          <a:blip r:embed="rId3">
            <a:extLst>
              <a:ext uri="{28A0092B-C50C-407E-A947-70E740481C1C}">
                <a14:useLocalDpi xmlns:a14="http://schemas.microsoft.com/office/drawing/2010/main" val="0"/>
              </a:ext>
            </a:extLst>
          </a:blip>
          <a:srcRect/>
          <a:stretch>
            <a:fillRect/>
          </a:stretch>
        </p:blipFill>
        <p:spPr bwMode="auto">
          <a:xfrm>
            <a:off x="6117464" y="3469381"/>
            <a:ext cx="3600329" cy="2776873"/>
          </a:xfrm>
          <a:prstGeom prst="rect">
            <a:avLst/>
          </a:prstGeom>
          <a:noFill/>
          <a:ln>
            <a:noFill/>
          </a:ln>
        </p:spPr>
      </p:pic>
      <p:pic>
        <p:nvPicPr>
          <p:cNvPr id="9" name="Рисунок 8" descr="Свифт, Джонатан — Википедия"/>
          <p:cNvPicPr/>
          <p:nvPr/>
        </p:nvPicPr>
        <p:blipFill>
          <a:blip r:embed="rId4">
            <a:extLst>
              <a:ext uri="{28A0092B-C50C-407E-A947-70E740481C1C}">
                <a14:useLocalDpi xmlns:a14="http://schemas.microsoft.com/office/drawing/2010/main" val="0"/>
              </a:ext>
            </a:extLst>
          </a:blip>
          <a:srcRect/>
          <a:stretch>
            <a:fillRect/>
          </a:stretch>
        </p:blipFill>
        <p:spPr bwMode="auto">
          <a:xfrm>
            <a:off x="1372696" y="3502974"/>
            <a:ext cx="2272026" cy="2743280"/>
          </a:xfrm>
          <a:prstGeom prst="rect">
            <a:avLst/>
          </a:prstGeom>
          <a:noFill/>
          <a:ln>
            <a:noFill/>
          </a:ln>
        </p:spPr>
      </p:pic>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Credit: Getty Images/Hulton Archiv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984" y="334046"/>
            <a:ext cx="2085975" cy="2363470"/>
          </a:xfrm>
          <a:prstGeom prst="rect">
            <a:avLst/>
          </a:prstGeom>
          <a:noFill/>
          <a:ln>
            <a:noFill/>
          </a:ln>
        </p:spPr>
      </p:pic>
      <p:pic>
        <p:nvPicPr>
          <p:cNvPr id="9" name="Рисунок 8" descr="Олдос Гакслі — Вікіпедія"/>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4501" y="351826"/>
            <a:ext cx="1733550" cy="2363470"/>
          </a:xfrm>
          <a:prstGeom prst="rect">
            <a:avLst/>
          </a:prstGeom>
          <a:noFill/>
          <a:ln>
            <a:noFill/>
          </a:ln>
        </p:spPr>
      </p:pic>
      <p:pic>
        <p:nvPicPr>
          <p:cNvPr id="10" name="Рисунок 9" descr="Kazuo Ishiguro by Kubik.JPG"/>
          <p:cNvPicPr/>
          <p:nvPr/>
        </p:nvPicPr>
        <p:blipFill>
          <a:blip r:embed="rId4">
            <a:extLst>
              <a:ext uri="{28A0092B-C50C-407E-A947-70E740481C1C}">
                <a14:useLocalDpi xmlns:a14="http://schemas.microsoft.com/office/drawing/2010/main" val="0"/>
              </a:ext>
            </a:extLst>
          </a:blip>
          <a:srcRect/>
          <a:stretch>
            <a:fillRect/>
          </a:stretch>
        </p:blipFill>
        <p:spPr bwMode="auto">
          <a:xfrm>
            <a:off x="6453388" y="351826"/>
            <a:ext cx="1905000" cy="2381250"/>
          </a:xfrm>
          <a:prstGeom prst="rect">
            <a:avLst/>
          </a:prstGeom>
          <a:noFill/>
          <a:ln>
            <a:noFill/>
          </a:ln>
        </p:spPr>
      </p:pic>
      <p:pic>
        <p:nvPicPr>
          <p:cNvPr id="11" name="Рисунок 10" descr="David Mitchell by Kubik.JPG"/>
          <p:cNvPicPr/>
          <p:nvPr/>
        </p:nvPicPr>
        <p:blipFill>
          <a:blip r:embed="rId5">
            <a:extLst>
              <a:ext uri="{28A0092B-C50C-407E-A947-70E740481C1C}">
                <a14:useLocalDpi xmlns:a14="http://schemas.microsoft.com/office/drawing/2010/main" val="0"/>
              </a:ext>
            </a:extLst>
          </a:blip>
          <a:srcRect/>
          <a:stretch>
            <a:fillRect/>
          </a:stretch>
        </p:blipFill>
        <p:spPr bwMode="auto">
          <a:xfrm>
            <a:off x="9420694" y="292771"/>
            <a:ext cx="1876425" cy="2499360"/>
          </a:xfrm>
          <a:prstGeom prst="rect">
            <a:avLst/>
          </a:prstGeom>
          <a:noFill/>
          <a:ln>
            <a:noFill/>
          </a:ln>
        </p:spPr>
      </p:pic>
      <p:pic>
        <p:nvPicPr>
          <p:cNvPr id="1030" name="Picture 6" descr="картинка RidraW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4214" y="2833406"/>
            <a:ext cx="5039932" cy="2827087"/>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2768959" y="6093734"/>
            <a:ext cx="7006106" cy="369332"/>
          </a:xfrm>
          <a:prstGeom prst="rect">
            <a:avLst/>
          </a:prstGeom>
        </p:spPr>
        <p:txBody>
          <a:bodyPr wrap="square">
            <a:spAutoFit/>
          </a:bodyPr>
          <a:lstStyle/>
          <a:p>
            <a:r>
              <a:rPr lang="uk-UA" dirty="0">
                <a:hlinkClick r:id="rId7"/>
              </a:rPr>
              <a:t>https://</a:t>
            </a:r>
            <a:r>
              <a:rPr lang="uk-UA" dirty="0" smtClean="0">
                <a:hlinkClick r:id="rId7"/>
              </a:rPr>
              <a:t>www.youtube.com/watch?v=Q744O0cKO-k</a:t>
            </a:r>
            <a:r>
              <a:rPr lang="en-US" dirty="0" smtClean="0"/>
              <a:t> </a:t>
            </a:r>
            <a:endParaRPr lang="uk-UA" dirty="0"/>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rtl="0"/>
            <a:r>
              <a:rPr lang="ru-RU" dirty="0" err="1" smtClean="0"/>
              <a:t>Дякую</a:t>
            </a:r>
            <a:r>
              <a:rPr lang="ru-RU" dirty="0" smtClean="0"/>
              <a:t> за </a:t>
            </a:r>
            <a:r>
              <a:rPr lang="ru-RU" dirty="0" err="1" smtClean="0"/>
              <a:t>увагу</a:t>
            </a:r>
            <a:r>
              <a:rPr lang="ru-RU" dirty="0" smtClean="0"/>
              <a:t>!</a:t>
            </a:r>
            <a:endParaRPr lang="ru"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Природа 16 х 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1_TF03431377" id="{E55CF100-C248-4B8F-8F5C-C7DC3EE79A39}" vid="{F3C83CD3-4C48-4907-A3EA-9E7FA702781C}"/>
    </a:ext>
  </a:extLst>
</a:theme>
</file>

<file path=ppt/theme/theme2.xml><?xml version="1.0" encoding="utf-8"?>
<a:theme xmlns:a="http://schemas.openxmlformats.org/drawingml/2006/main" name="Тема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Презентация, посвященная природе, представленная в альбомной ориентации (широкоэкранный формат)</Template>
  <TotalTime>38</TotalTime>
  <Words>603</Words>
  <Application>Microsoft Office PowerPoint</Application>
  <PresentationFormat>Широкоэкранный</PresentationFormat>
  <Paragraphs>30</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Segoe Print</vt:lpstr>
      <vt:lpstr>Times New Roman</vt:lpstr>
      <vt:lpstr>Природа 16 х 9</vt:lpstr>
      <vt:lpstr>Лекція 2 Жанр антиутопії в англійській літературі першої половини ХХ ст.  </vt:lpstr>
      <vt:lpstr>Говоритимемо про…</vt:lpstr>
      <vt:lpstr>Презентация PowerPoint</vt:lpstr>
      <vt:lpstr>Що нам потрібно, щоб створити утопію?  1) Невдоволення тим світом і соціумом, частиною якого ми змушені бути.  2) Мати письменницький хист.  3) Визначити для себе поняття ідеального суспільства.  4) Вигадати державу (можна острівну державу).  5) Населити її людьми, для яких порядок, закон, суспільне благо – найважливіші принципи життя .  6) Для створення ефекту достовірності та правдивості можна розповідь вести від першої особи (наприклад, я мандрівниця, яка дивом врятувалася після кораблетрощі і мене хвилею викинуло на незнаний острів, а там…; якщо з футурологічним присмаком, то це може бути космічний корабель, запущений, скажімо, Ілоном Маском, який трохи збився зі шляху і опинився не там, де треба було землянам, але там, де треба було авторці утопії).  </vt:lpstr>
      <vt:lpstr>Англійські утопісти розмірковували над тим, як  особисті чесноти кожного індивіда можуть стати благом для всього суспільства;  досягти надзвичайних знань, які допоможуть створити ідеальне суспільство та зберегти його.</vt:lpstr>
      <vt:lpstr>Для позначення утопії зі знаком «мінус»</vt:lpstr>
      <vt:lpstr>Презентация PowerPoint</vt:lpstr>
      <vt:lpstr>Презентация PowerPoint</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2 Жанр антиутопії в англійській літературі першої половини ХХ ст.</dc:title>
  <dc:creator>Ольга</dc:creator>
  <cp:lastModifiedBy>Ольга</cp:lastModifiedBy>
  <cp:revision>5</cp:revision>
  <dcterms:created xsi:type="dcterms:W3CDTF">2021-01-29T21:27:44Z</dcterms:created>
  <dcterms:modified xsi:type="dcterms:W3CDTF">2021-01-29T22:06:12Z</dcterms:modified>
</cp:coreProperties>
</file>